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0"/>
  </p:notesMasterIdLst>
  <p:handoutMasterIdLst>
    <p:handoutMasterId r:id="rId31"/>
  </p:handoutMasterIdLst>
  <p:sldIdLst>
    <p:sldId id="275" r:id="rId5"/>
    <p:sldId id="466" r:id="rId6"/>
    <p:sldId id="468" r:id="rId7"/>
    <p:sldId id="522" r:id="rId8"/>
    <p:sldId id="517" r:id="rId9"/>
    <p:sldId id="483" r:id="rId10"/>
    <p:sldId id="478" r:id="rId11"/>
    <p:sldId id="484" r:id="rId12"/>
    <p:sldId id="479" r:id="rId13"/>
    <p:sldId id="499" r:id="rId14"/>
    <p:sldId id="500" r:id="rId15"/>
    <p:sldId id="511" r:id="rId16"/>
    <p:sldId id="492" r:id="rId17"/>
    <p:sldId id="516" r:id="rId18"/>
    <p:sldId id="518" r:id="rId19"/>
    <p:sldId id="523" r:id="rId20"/>
    <p:sldId id="465" r:id="rId21"/>
    <p:sldId id="512" r:id="rId22"/>
    <p:sldId id="461" r:id="rId23"/>
    <p:sldId id="521" r:id="rId24"/>
    <p:sldId id="524" r:id="rId25"/>
    <p:sldId id="502" r:id="rId26"/>
    <p:sldId id="505" r:id="rId27"/>
    <p:sldId id="372" r:id="rId28"/>
    <p:sldId id="296" r:id="rId29"/>
  </p:sldIdLst>
  <p:sldSz cx="9144000" cy="6858000" type="screen4x3"/>
  <p:notesSz cx="7023100" cy="9309100"/>
  <p:custDataLst>
    <p:tags r:id="rId3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oldt" initials="m" lastIdx="21" clrIdx="0"/>
  <p:cmAuthor id="1" name="Pamela Velez-Vega" initials="PV" lastIdx="43" clrIdx="1">
    <p:extLst/>
  </p:cmAuthor>
  <p:cmAuthor id="2" name="Adrienne Todela" initials="AT" lastIdx="18" clrIdx="2"/>
  <p:cmAuthor id="3" name="Aimee Nibagwire" initials="AN" lastIdx="5"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4298"/>
    <a:srgbClr val="F89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7" autoAdjust="0"/>
    <p:restoredTop sz="73533" autoAdjust="0"/>
  </p:normalViewPr>
  <p:slideViewPr>
    <p:cSldViewPr>
      <p:cViewPr>
        <p:scale>
          <a:sx n="45" d="100"/>
          <a:sy n="45" d="100"/>
        </p:scale>
        <p:origin x="-96" y="-198"/>
      </p:cViewPr>
      <p:guideLst>
        <p:guide orient="horz" pos="2160"/>
        <p:guide pos="2880"/>
      </p:guideLst>
    </p:cSldViewPr>
  </p:slideViewPr>
  <p:outlineViewPr>
    <p:cViewPr>
      <p:scale>
        <a:sx n="33" d="100"/>
        <a:sy n="33" d="100"/>
      </p:scale>
      <p:origin x="21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2946"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07800-8166-4B48-BA46-1335E48594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
        </a:p>
      </dgm:t>
    </dgm:pt>
    <dgm:pt modelId="{57D96AD8-367D-44F8-95F1-D4B7F861198F}">
      <dgm:prSet phldrT="[Text]" custT="1"/>
      <dgm:spPr/>
      <dgm:t>
        <a:bodyPr/>
        <a:lstStyle/>
        <a:p>
          <a:pPr algn="l" rtl="0"/>
          <a:r>
            <a:rPr lang="fr" sz="3200" b="1" i="0" u="none" baseline="0" dirty="0" smtClean="0"/>
            <a:t>Informateurs </a:t>
          </a:r>
          <a:r>
            <a:rPr lang="fr" sz="3200" b="1" i="0" u="none" baseline="0" dirty="0"/>
            <a:t>et </a:t>
          </a:r>
          <a:r>
            <a:rPr lang="fr" sz="3200" b="1" i="0" u="none" baseline="0" dirty="0" smtClean="0"/>
            <a:t>observateurs</a:t>
          </a:r>
          <a:endParaRPr lang="fr" sz="3200" b="1" dirty="0"/>
        </a:p>
      </dgm:t>
    </dgm:pt>
    <dgm:pt modelId="{6C9A79CC-4BF3-4A3D-B9B8-6FCADF24BA5C}" type="parTrans" cxnId="{869390BB-F646-43B3-9D06-30BE480FDE6A}">
      <dgm:prSet/>
      <dgm:spPr/>
      <dgm:t>
        <a:bodyPr/>
        <a:lstStyle/>
        <a:p>
          <a:endParaRPr lang="fr"/>
        </a:p>
      </dgm:t>
    </dgm:pt>
    <dgm:pt modelId="{87FFD5E3-0E07-4DCB-9479-FF0A098B1B01}" type="sibTrans" cxnId="{869390BB-F646-43B3-9D06-30BE480FDE6A}">
      <dgm:prSet/>
      <dgm:spPr/>
      <dgm:t>
        <a:bodyPr/>
        <a:lstStyle/>
        <a:p>
          <a:endParaRPr lang="fr"/>
        </a:p>
      </dgm:t>
    </dgm:pt>
    <dgm:pt modelId="{F360D38C-E6C6-459B-A497-A266D05B3B94}">
      <dgm:prSet phldrT="[Text]" custT="1"/>
      <dgm:spPr/>
      <dgm:t>
        <a:bodyPr/>
        <a:lstStyle/>
        <a:p>
          <a:pPr algn="l" rtl="0"/>
          <a:r>
            <a:rPr lang="fr" sz="2400" b="0" i="0" u="none" baseline="0" dirty="0">
              <a:solidFill>
                <a:schemeClr val="tx2"/>
              </a:solidFill>
              <a:latin typeface="+mn-lt"/>
            </a:rPr>
            <a:t>peuvent </a:t>
          </a:r>
          <a:r>
            <a:rPr lang="fr" sz="2400" b="0" i="0" u="none" baseline="0" dirty="0" smtClean="0">
              <a:solidFill>
                <a:schemeClr val="tx2"/>
              </a:solidFill>
              <a:latin typeface="+mn-lt"/>
            </a:rPr>
            <a:t>revoir et faire des remarques/commentaires sur </a:t>
          </a:r>
          <a:r>
            <a:rPr lang="fr" sz="2400" b="0" i="0" u="none" baseline="0" dirty="0">
              <a:solidFill>
                <a:schemeClr val="tx2"/>
              </a:solidFill>
              <a:latin typeface="+mn-lt"/>
            </a:rPr>
            <a:t>les outils et les instruments de collecte </a:t>
          </a:r>
          <a:r>
            <a:rPr lang="fr" sz="2400" b="0" i="0" u="none" baseline="0" dirty="0" smtClean="0">
              <a:solidFill>
                <a:schemeClr val="tx2"/>
              </a:solidFill>
              <a:latin typeface="+mn-lt"/>
            </a:rPr>
            <a:t>des </a:t>
          </a:r>
          <a:r>
            <a:rPr lang="fr" sz="2400" b="0" i="0" u="none" baseline="0" dirty="0">
              <a:solidFill>
                <a:schemeClr val="tx2"/>
              </a:solidFill>
              <a:latin typeface="+mn-lt"/>
            </a:rPr>
            <a:t>données</a:t>
          </a:r>
          <a:endParaRPr lang="fr" sz="2400" dirty="0">
            <a:solidFill>
              <a:schemeClr val="tx2"/>
            </a:solidFill>
            <a:latin typeface="+mn-lt"/>
          </a:endParaRPr>
        </a:p>
      </dgm:t>
    </dgm:pt>
    <dgm:pt modelId="{528A7DB2-0006-4E19-9A7D-1120C0D300B4}" type="parTrans" cxnId="{6C727D76-8033-4E7E-8622-CCEE11DAD00B}">
      <dgm:prSet/>
      <dgm:spPr/>
      <dgm:t>
        <a:bodyPr/>
        <a:lstStyle/>
        <a:p>
          <a:endParaRPr lang="fr"/>
        </a:p>
      </dgm:t>
    </dgm:pt>
    <dgm:pt modelId="{D3C333EB-16D3-414A-987F-EE138AF31C5C}" type="sibTrans" cxnId="{6C727D76-8033-4E7E-8622-CCEE11DAD00B}">
      <dgm:prSet/>
      <dgm:spPr/>
      <dgm:t>
        <a:bodyPr/>
        <a:lstStyle/>
        <a:p>
          <a:endParaRPr lang="fr"/>
        </a:p>
      </dgm:t>
    </dgm:pt>
    <dgm:pt modelId="{583629F4-6A1D-4341-9159-98CEE7D0F43B}">
      <dgm:prSet phldrT="[Text]" custT="1"/>
      <dgm:spPr/>
      <dgm:t>
        <a:bodyPr/>
        <a:lstStyle/>
        <a:p>
          <a:pPr algn="l" rtl="0"/>
          <a:r>
            <a:rPr lang="fr" sz="2400" b="0" i="0" u="sng" baseline="0" dirty="0" smtClean="0">
              <a:solidFill>
                <a:schemeClr val="tx2"/>
              </a:solidFill>
              <a:latin typeface="+mn-lt"/>
            </a:rPr>
            <a:t>ne </a:t>
          </a:r>
          <a:r>
            <a:rPr lang="fr" sz="2400" b="0" i="0" u="sng" baseline="0" dirty="0">
              <a:solidFill>
                <a:schemeClr val="tx2"/>
              </a:solidFill>
              <a:latin typeface="+mn-lt"/>
            </a:rPr>
            <a:t>peuvent </a:t>
          </a:r>
          <a:r>
            <a:rPr lang="fr" sz="2400" b="0" i="0" u="none" baseline="0" dirty="0">
              <a:solidFill>
                <a:schemeClr val="tx2"/>
              </a:solidFill>
              <a:latin typeface="+mn-lt"/>
            </a:rPr>
            <a:t>pas être interprètes, recenseurs ou </a:t>
          </a:r>
          <a:r>
            <a:rPr lang="fr" sz="2400" b="0" i="0" u="none" baseline="0" dirty="0" smtClean="0">
              <a:solidFill>
                <a:schemeClr val="tx2"/>
              </a:solidFill>
              <a:latin typeface="+mn-lt"/>
            </a:rPr>
            <a:t>superviseurs</a:t>
          </a:r>
          <a:endParaRPr lang="fr" sz="2400" dirty="0">
            <a:solidFill>
              <a:schemeClr val="tx2"/>
            </a:solidFill>
            <a:latin typeface="+mn-lt"/>
          </a:endParaRPr>
        </a:p>
      </dgm:t>
    </dgm:pt>
    <dgm:pt modelId="{56FB059D-E24D-4602-AB6D-7413254D2B63}" type="parTrans" cxnId="{03F2A4D0-AD30-41BF-8FE0-B8DBD5521E4F}">
      <dgm:prSet/>
      <dgm:spPr/>
      <dgm:t>
        <a:bodyPr/>
        <a:lstStyle/>
        <a:p>
          <a:endParaRPr lang="fr"/>
        </a:p>
      </dgm:t>
    </dgm:pt>
    <dgm:pt modelId="{D385F70F-3702-48FB-9BC8-A73D65F7005E}" type="sibTrans" cxnId="{03F2A4D0-AD30-41BF-8FE0-B8DBD5521E4F}">
      <dgm:prSet/>
      <dgm:spPr/>
      <dgm:t>
        <a:bodyPr/>
        <a:lstStyle/>
        <a:p>
          <a:endParaRPr lang="fr"/>
        </a:p>
      </dgm:t>
    </dgm:pt>
    <dgm:pt modelId="{D4301EBD-C1E3-4605-B434-3139C387CD70}" type="pres">
      <dgm:prSet presAssocID="{47907800-8166-4B48-BA46-1335E4859422}" presName="linear" presStyleCnt="0">
        <dgm:presLayoutVars>
          <dgm:animLvl val="lvl"/>
          <dgm:resizeHandles val="exact"/>
        </dgm:presLayoutVars>
      </dgm:prSet>
      <dgm:spPr/>
      <dgm:t>
        <a:bodyPr/>
        <a:lstStyle/>
        <a:p>
          <a:endParaRPr lang="fr"/>
        </a:p>
      </dgm:t>
    </dgm:pt>
    <dgm:pt modelId="{3DD579D7-53DF-49CE-8BBC-A7861B431862}" type="pres">
      <dgm:prSet presAssocID="{57D96AD8-367D-44F8-95F1-D4B7F861198F}" presName="parentText" presStyleLbl="node1" presStyleIdx="0" presStyleCnt="1" custScaleX="100000" custScaleY="71810" custLinFactNeighborX="-3750" custLinFactNeighborY="-7751">
        <dgm:presLayoutVars>
          <dgm:chMax val="0"/>
          <dgm:bulletEnabled val="1"/>
        </dgm:presLayoutVars>
      </dgm:prSet>
      <dgm:spPr/>
      <dgm:t>
        <a:bodyPr/>
        <a:lstStyle/>
        <a:p>
          <a:endParaRPr lang="fr"/>
        </a:p>
      </dgm:t>
    </dgm:pt>
    <dgm:pt modelId="{C9DCB2C9-5372-4E8C-B629-A91E62F1474F}" type="pres">
      <dgm:prSet presAssocID="{57D96AD8-367D-44F8-95F1-D4B7F861198F}" presName="childText" presStyleLbl="revTx" presStyleIdx="0" presStyleCnt="1" custLinFactNeighborX="-781" custLinFactNeighborY="6358">
        <dgm:presLayoutVars>
          <dgm:bulletEnabled val="1"/>
        </dgm:presLayoutVars>
      </dgm:prSet>
      <dgm:spPr/>
      <dgm:t>
        <a:bodyPr/>
        <a:lstStyle/>
        <a:p>
          <a:endParaRPr lang="fr"/>
        </a:p>
      </dgm:t>
    </dgm:pt>
  </dgm:ptLst>
  <dgm:cxnLst>
    <dgm:cxn modelId="{03F2A4D0-AD30-41BF-8FE0-B8DBD5521E4F}" srcId="{57D96AD8-367D-44F8-95F1-D4B7F861198F}" destId="{583629F4-6A1D-4341-9159-98CEE7D0F43B}" srcOrd="1" destOrd="0" parTransId="{56FB059D-E24D-4602-AB6D-7413254D2B63}" sibTransId="{D385F70F-3702-48FB-9BC8-A73D65F7005E}"/>
    <dgm:cxn modelId="{3D0284DC-7206-449A-924F-0A7B30D742BF}" type="presOf" srcId="{47907800-8166-4B48-BA46-1335E4859422}" destId="{D4301EBD-C1E3-4605-B434-3139C387CD70}" srcOrd="0" destOrd="0" presId="urn:microsoft.com/office/officeart/2005/8/layout/vList2"/>
    <dgm:cxn modelId="{95DDB8A5-9F76-437C-B728-0BDBD073AF5D}" type="presOf" srcId="{F360D38C-E6C6-459B-A497-A266D05B3B94}" destId="{C9DCB2C9-5372-4E8C-B629-A91E62F1474F}" srcOrd="0" destOrd="0" presId="urn:microsoft.com/office/officeart/2005/8/layout/vList2"/>
    <dgm:cxn modelId="{869390BB-F646-43B3-9D06-30BE480FDE6A}" srcId="{47907800-8166-4B48-BA46-1335E4859422}" destId="{57D96AD8-367D-44F8-95F1-D4B7F861198F}" srcOrd="0" destOrd="0" parTransId="{6C9A79CC-4BF3-4A3D-B9B8-6FCADF24BA5C}" sibTransId="{87FFD5E3-0E07-4DCB-9479-FF0A098B1B01}"/>
    <dgm:cxn modelId="{6C727D76-8033-4E7E-8622-CCEE11DAD00B}" srcId="{57D96AD8-367D-44F8-95F1-D4B7F861198F}" destId="{F360D38C-E6C6-459B-A497-A266D05B3B94}" srcOrd="0" destOrd="0" parTransId="{528A7DB2-0006-4E19-9A7D-1120C0D300B4}" sibTransId="{D3C333EB-16D3-414A-987F-EE138AF31C5C}"/>
    <dgm:cxn modelId="{1095D378-C4E6-4A85-A8A0-C618F676B583}" type="presOf" srcId="{583629F4-6A1D-4341-9159-98CEE7D0F43B}" destId="{C9DCB2C9-5372-4E8C-B629-A91E62F1474F}" srcOrd="0" destOrd="1" presId="urn:microsoft.com/office/officeart/2005/8/layout/vList2"/>
    <dgm:cxn modelId="{A588F7A9-55C0-4C75-A988-AF4BE98406A6}" type="presOf" srcId="{57D96AD8-367D-44F8-95F1-D4B7F861198F}" destId="{3DD579D7-53DF-49CE-8BBC-A7861B431862}" srcOrd="0" destOrd="0" presId="urn:microsoft.com/office/officeart/2005/8/layout/vList2"/>
    <dgm:cxn modelId="{37460C68-D924-458D-A99D-DD98B729C356}" type="presParOf" srcId="{D4301EBD-C1E3-4605-B434-3139C387CD70}" destId="{3DD579D7-53DF-49CE-8BBC-A7861B431862}" srcOrd="0" destOrd="0" presId="urn:microsoft.com/office/officeart/2005/8/layout/vList2"/>
    <dgm:cxn modelId="{16E8BEFB-5D6D-4D9D-9AFA-415056F07443}" type="presParOf" srcId="{D4301EBD-C1E3-4605-B434-3139C387CD70}" destId="{C9DCB2C9-5372-4E8C-B629-A91E62F1474F}"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3B8DE-8282-4A8E-9FB6-7082DC92AAEE}" type="doc">
      <dgm:prSet loTypeId="urn:microsoft.com/office/officeart/2005/8/layout/gear1" loCatId="relationship" qsTypeId="urn:microsoft.com/office/officeart/2005/8/quickstyle/simple1" qsCatId="simple" csTypeId="urn:microsoft.com/office/officeart/2005/8/colors/accent1_2" csCatId="accent1" phldr="1"/>
      <dgm:spPr/>
    </dgm:pt>
    <dgm:pt modelId="{EA5609C3-D1EA-468B-B40C-119DBEA5A775}">
      <dgm:prSet phldrT="[Text]" custT="1"/>
      <dgm:spPr/>
      <dgm:t>
        <a:bodyPr/>
        <a:lstStyle/>
        <a:p>
          <a:pPr algn="l" rtl="0"/>
          <a:r>
            <a:rPr lang="fr" sz="1000" b="0" i="0" u="none" baseline="0" dirty="0"/>
            <a:t>Système </a:t>
          </a:r>
          <a:r>
            <a:rPr lang="fr" sz="1000" b="0" i="0" u="none" baseline="0" dirty="0" smtClean="0"/>
            <a:t>d‘Alerte Précoce, Genre</a:t>
          </a:r>
          <a:r>
            <a:rPr lang="fr" sz="1000" b="0" i="0" u="none" baseline="0" dirty="0"/>
            <a:t>, environnement</a:t>
          </a:r>
          <a:endParaRPr lang="fr" sz="1000" dirty="0"/>
        </a:p>
      </dgm:t>
    </dgm:pt>
    <dgm:pt modelId="{25B6EB13-8CD6-44AF-B61F-368D6C45C70A}" type="parTrans" cxnId="{3B16187A-D250-404F-80E5-F219E5A36D4C}">
      <dgm:prSet/>
      <dgm:spPr/>
      <dgm:t>
        <a:bodyPr/>
        <a:lstStyle/>
        <a:p>
          <a:endParaRPr lang="fr"/>
        </a:p>
      </dgm:t>
    </dgm:pt>
    <dgm:pt modelId="{6ABB3D53-0E68-48DD-80D6-5881C1ADCD1C}" type="sibTrans" cxnId="{3B16187A-D250-404F-80E5-F219E5A36D4C}">
      <dgm:prSet/>
      <dgm:spPr/>
      <dgm:t>
        <a:bodyPr/>
        <a:lstStyle/>
        <a:p>
          <a:endParaRPr lang="fr"/>
        </a:p>
      </dgm:t>
    </dgm:pt>
    <dgm:pt modelId="{26C8E160-FF9A-435C-AE9F-8554772D6479}">
      <dgm:prSet phldrT="[Text]" custT="1"/>
      <dgm:spPr/>
      <dgm:t>
        <a:bodyPr/>
        <a:lstStyle/>
        <a:p>
          <a:pPr algn="l" rtl="0"/>
          <a:r>
            <a:rPr lang="fr" sz="700" b="0" i="0" u="none" baseline="0" dirty="0"/>
            <a:t>Ag &amp; moyens </a:t>
          </a:r>
          <a:r>
            <a:rPr lang="fr" sz="700" b="0" i="0" u="none" baseline="0" dirty="0" smtClean="0"/>
            <a:t> de subsistence </a:t>
          </a:r>
          <a:endParaRPr lang="fr" sz="700" dirty="0"/>
        </a:p>
      </dgm:t>
    </dgm:pt>
    <dgm:pt modelId="{D00612A7-F1D6-474E-92B8-E2E134D66E02}" type="parTrans" cxnId="{61B3761A-B7C2-4188-8F23-1960AD1CB07E}">
      <dgm:prSet/>
      <dgm:spPr/>
      <dgm:t>
        <a:bodyPr/>
        <a:lstStyle/>
        <a:p>
          <a:endParaRPr lang="fr"/>
        </a:p>
      </dgm:t>
    </dgm:pt>
    <dgm:pt modelId="{72893ACE-C9CA-4C54-B750-EF4892D2236B}" type="sibTrans" cxnId="{61B3761A-B7C2-4188-8F23-1960AD1CB07E}">
      <dgm:prSet/>
      <dgm:spPr/>
      <dgm:t>
        <a:bodyPr/>
        <a:lstStyle/>
        <a:p>
          <a:endParaRPr lang="fr"/>
        </a:p>
      </dgm:t>
    </dgm:pt>
    <dgm:pt modelId="{FC18AD4E-BFFF-44B7-AA26-634DDA1EE84B}">
      <dgm:prSet phldrT="[Text]"/>
      <dgm:spPr/>
      <dgm:t>
        <a:bodyPr/>
        <a:lstStyle/>
        <a:p>
          <a:pPr algn="l" rtl="0"/>
          <a:r>
            <a:rPr lang="fr" b="0" i="0" u="none" baseline="0" dirty="0"/>
            <a:t>Santé Maternelle &amp; Infantile et Nutrition</a:t>
          </a:r>
          <a:endParaRPr lang="fr" dirty="0"/>
        </a:p>
      </dgm:t>
    </dgm:pt>
    <dgm:pt modelId="{2FE34063-16CD-47A9-9A8A-5631123E6D41}" type="parTrans" cxnId="{4B1DC8A6-33D7-4199-B0C2-A1538E68AB9B}">
      <dgm:prSet/>
      <dgm:spPr/>
      <dgm:t>
        <a:bodyPr/>
        <a:lstStyle/>
        <a:p>
          <a:endParaRPr lang="fr"/>
        </a:p>
      </dgm:t>
    </dgm:pt>
    <dgm:pt modelId="{DFDDAEC8-B6AA-4336-A827-DFD4DF82F917}" type="sibTrans" cxnId="{4B1DC8A6-33D7-4199-B0C2-A1538E68AB9B}">
      <dgm:prSet/>
      <dgm:spPr/>
      <dgm:t>
        <a:bodyPr/>
        <a:lstStyle/>
        <a:p>
          <a:endParaRPr lang="fr"/>
        </a:p>
      </dgm:t>
    </dgm:pt>
    <dgm:pt modelId="{9AAE5422-CBD3-4BB7-BBCC-00E36B4CED7A}" type="pres">
      <dgm:prSet presAssocID="{46C3B8DE-8282-4A8E-9FB6-7082DC92AAEE}" presName="composite" presStyleCnt="0">
        <dgm:presLayoutVars>
          <dgm:chMax val="3"/>
          <dgm:animLvl val="lvl"/>
          <dgm:resizeHandles val="exact"/>
        </dgm:presLayoutVars>
      </dgm:prSet>
      <dgm:spPr/>
    </dgm:pt>
    <dgm:pt modelId="{0BC0814E-6883-4464-8DCC-DF9138217251}" type="pres">
      <dgm:prSet presAssocID="{EA5609C3-D1EA-468B-B40C-119DBEA5A775}" presName="gear1" presStyleLbl="node1" presStyleIdx="0" presStyleCnt="3" custScaleX="119139" custScaleY="114354">
        <dgm:presLayoutVars>
          <dgm:chMax val="1"/>
          <dgm:bulletEnabled val="1"/>
        </dgm:presLayoutVars>
      </dgm:prSet>
      <dgm:spPr/>
      <dgm:t>
        <a:bodyPr/>
        <a:lstStyle/>
        <a:p>
          <a:endParaRPr lang="fr"/>
        </a:p>
      </dgm:t>
    </dgm:pt>
    <dgm:pt modelId="{4EF5338E-660E-4AEB-A914-45961615BB30}" type="pres">
      <dgm:prSet presAssocID="{EA5609C3-D1EA-468B-B40C-119DBEA5A775}" presName="gear1srcNode" presStyleLbl="node1" presStyleIdx="0" presStyleCnt="3"/>
      <dgm:spPr/>
      <dgm:t>
        <a:bodyPr/>
        <a:lstStyle/>
        <a:p>
          <a:endParaRPr lang="fr"/>
        </a:p>
      </dgm:t>
    </dgm:pt>
    <dgm:pt modelId="{F002C963-92C8-454E-AF3B-364773FB104C}" type="pres">
      <dgm:prSet presAssocID="{EA5609C3-D1EA-468B-B40C-119DBEA5A775}" presName="gear1dstNode" presStyleLbl="node1" presStyleIdx="0" presStyleCnt="3"/>
      <dgm:spPr/>
      <dgm:t>
        <a:bodyPr/>
        <a:lstStyle/>
        <a:p>
          <a:endParaRPr lang="fr"/>
        </a:p>
      </dgm:t>
    </dgm:pt>
    <dgm:pt modelId="{0AB68BC7-5EDE-458C-8307-C3993BBD3213}" type="pres">
      <dgm:prSet presAssocID="{26C8E160-FF9A-435C-AE9F-8554772D6479}" presName="gear2" presStyleLbl="node1" presStyleIdx="1" presStyleCnt="3">
        <dgm:presLayoutVars>
          <dgm:chMax val="1"/>
          <dgm:bulletEnabled val="1"/>
        </dgm:presLayoutVars>
      </dgm:prSet>
      <dgm:spPr/>
      <dgm:t>
        <a:bodyPr/>
        <a:lstStyle/>
        <a:p>
          <a:endParaRPr lang="fr"/>
        </a:p>
      </dgm:t>
    </dgm:pt>
    <dgm:pt modelId="{B3B99FCC-01CA-409C-93F1-AD0AA7C76506}" type="pres">
      <dgm:prSet presAssocID="{26C8E160-FF9A-435C-AE9F-8554772D6479}" presName="gear2srcNode" presStyleLbl="node1" presStyleIdx="1" presStyleCnt="3"/>
      <dgm:spPr/>
      <dgm:t>
        <a:bodyPr/>
        <a:lstStyle/>
        <a:p>
          <a:endParaRPr lang="fr"/>
        </a:p>
      </dgm:t>
    </dgm:pt>
    <dgm:pt modelId="{C77C95D4-E565-4D54-8D9C-222AC471267A}" type="pres">
      <dgm:prSet presAssocID="{26C8E160-FF9A-435C-AE9F-8554772D6479}" presName="gear2dstNode" presStyleLbl="node1" presStyleIdx="1" presStyleCnt="3"/>
      <dgm:spPr/>
      <dgm:t>
        <a:bodyPr/>
        <a:lstStyle/>
        <a:p>
          <a:endParaRPr lang="fr"/>
        </a:p>
      </dgm:t>
    </dgm:pt>
    <dgm:pt modelId="{45C015D7-AAA9-47FD-91E0-8D822EBAF099}" type="pres">
      <dgm:prSet presAssocID="{FC18AD4E-BFFF-44B7-AA26-634DDA1EE84B}" presName="gear3" presStyleLbl="node1" presStyleIdx="2" presStyleCnt="3" custLinFactNeighborX="2303" custLinFactNeighborY="455"/>
      <dgm:spPr/>
      <dgm:t>
        <a:bodyPr/>
        <a:lstStyle/>
        <a:p>
          <a:endParaRPr lang="fr"/>
        </a:p>
      </dgm:t>
    </dgm:pt>
    <dgm:pt modelId="{91DD3E55-6BF9-470B-AE71-E80F4979557B}" type="pres">
      <dgm:prSet presAssocID="{FC18AD4E-BFFF-44B7-AA26-634DDA1EE84B}" presName="gear3tx" presStyleLbl="node1" presStyleIdx="2" presStyleCnt="3">
        <dgm:presLayoutVars>
          <dgm:chMax val="1"/>
          <dgm:bulletEnabled val="1"/>
        </dgm:presLayoutVars>
      </dgm:prSet>
      <dgm:spPr/>
      <dgm:t>
        <a:bodyPr/>
        <a:lstStyle/>
        <a:p>
          <a:endParaRPr lang="fr"/>
        </a:p>
      </dgm:t>
    </dgm:pt>
    <dgm:pt modelId="{19483850-8504-452D-A4B0-63CE8F70990D}" type="pres">
      <dgm:prSet presAssocID="{FC18AD4E-BFFF-44B7-AA26-634DDA1EE84B}" presName="gear3srcNode" presStyleLbl="node1" presStyleIdx="2" presStyleCnt="3"/>
      <dgm:spPr/>
      <dgm:t>
        <a:bodyPr/>
        <a:lstStyle/>
        <a:p>
          <a:endParaRPr lang="fr"/>
        </a:p>
      </dgm:t>
    </dgm:pt>
    <dgm:pt modelId="{E0FA3D8E-EF6A-4E43-85FA-71CB70196CD9}" type="pres">
      <dgm:prSet presAssocID="{FC18AD4E-BFFF-44B7-AA26-634DDA1EE84B}" presName="gear3dstNode" presStyleLbl="node1" presStyleIdx="2" presStyleCnt="3"/>
      <dgm:spPr/>
      <dgm:t>
        <a:bodyPr/>
        <a:lstStyle/>
        <a:p>
          <a:endParaRPr lang="fr"/>
        </a:p>
      </dgm:t>
    </dgm:pt>
    <dgm:pt modelId="{1723B4C6-F6B2-439C-BD60-BE78C6D0743B}" type="pres">
      <dgm:prSet presAssocID="{6ABB3D53-0E68-48DD-80D6-5881C1ADCD1C}" presName="connector1" presStyleLbl="sibTrans2D1" presStyleIdx="0" presStyleCnt="3"/>
      <dgm:spPr/>
      <dgm:t>
        <a:bodyPr/>
        <a:lstStyle/>
        <a:p>
          <a:endParaRPr lang="fr"/>
        </a:p>
      </dgm:t>
    </dgm:pt>
    <dgm:pt modelId="{8B55CEAC-601A-4286-A461-FD20E358DDC4}" type="pres">
      <dgm:prSet presAssocID="{72893ACE-C9CA-4C54-B750-EF4892D2236B}" presName="connector2" presStyleLbl="sibTrans2D1" presStyleIdx="1" presStyleCnt="3"/>
      <dgm:spPr/>
      <dgm:t>
        <a:bodyPr/>
        <a:lstStyle/>
        <a:p>
          <a:endParaRPr lang="fr"/>
        </a:p>
      </dgm:t>
    </dgm:pt>
    <dgm:pt modelId="{8E883A36-A31F-44F2-8B1A-5CF96AC00B2E}" type="pres">
      <dgm:prSet presAssocID="{DFDDAEC8-B6AA-4336-A827-DFD4DF82F917}" presName="connector3" presStyleLbl="sibTrans2D1" presStyleIdx="2" presStyleCnt="3"/>
      <dgm:spPr/>
      <dgm:t>
        <a:bodyPr/>
        <a:lstStyle/>
        <a:p>
          <a:endParaRPr lang="fr"/>
        </a:p>
      </dgm:t>
    </dgm:pt>
  </dgm:ptLst>
  <dgm:cxnLst>
    <dgm:cxn modelId="{15EC61F1-8295-41F3-ADC0-221F0DA72CFF}" type="presOf" srcId="{46C3B8DE-8282-4A8E-9FB6-7082DC92AAEE}" destId="{9AAE5422-CBD3-4BB7-BBCC-00E36B4CED7A}" srcOrd="0" destOrd="0" presId="urn:microsoft.com/office/officeart/2005/8/layout/gear1"/>
    <dgm:cxn modelId="{CF8387D5-25B8-4028-9D15-2F8DB7A75FD0}" type="presOf" srcId="{FC18AD4E-BFFF-44B7-AA26-634DDA1EE84B}" destId="{19483850-8504-452D-A4B0-63CE8F70990D}" srcOrd="2" destOrd="0" presId="urn:microsoft.com/office/officeart/2005/8/layout/gear1"/>
    <dgm:cxn modelId="{79B55060-C3DA-41EC-AE47-B246E5335D86}" type="presOf" srcId="{72893ACE-C9CA-4C54-B750-EF4892D2236B}" destId="{8B55CEAC-601A-4286-A461-FD20E358DDC4}" srcOrd="0" destOrd="0" presId="urn:microsoft.com/office/officeart/2005/8/layout/gear1"/>
    <dgm:cxn modelId="{0DD7E722-B133-45DB-B12D-D455F80CCA57}" type="presOf" srcId="{26C8E160-FF9A-435C-AE9F-8554772D6479}" destId="{0AB68BC7-5EDE-458C-8307-C3993BBD3213}" srcOrd="0" destOrd="0" presId="urn:microsoft.com/office/officeart/2005/8/layout/gear1"/>
    <dgm:cxn modelId="{DD94B182-D3B7-4C78-8035-8BD1F4055C06}" type="presOf" srcId="{FC18AD4E-BFFF-44B7-AA26-634DDA1EE84B}" destId="{45C015D7-AAA9-47FD-91E0-8D822EBAF099}" srcOrd="0" destOrd="0" presId="urn:microsoft.com/office/officeart/2005/8/layout/gear1"/>
    <dgm:cxn modelId="{AAFEC974-F8E5-4CAF-BA90-45D3B12D7949}" type="presOf" srcId="{26C8E160-FF9A-435C-AE9F-8554772D6479}" destId="{C77C95D4-E565-4D54-8D9C-222AC471267A}" srcOrd="2" destOrd="0" presId="urn:microsoft.com/office/officeart/2005/8/layout/gear1"/>
    <dgm:cxn modelId="{3B16187A-D250-404F-80E5-F219E5A36D4C}" srcId="{46C3B8DE-8282-4A8E-9FB6-7082DC92AAEE}" destId="{EA5609C3-D1EA-468B-B40C-119DBEA5A775}" srcOrd="0" destOrd="0" parTransId="{25B6EB13-8CD6-44AF-B61F-368D6C45C70A}" sibTransId="{6ABB3D53-0E68-48DD-80D6-5881C1ADCD1C}"/>
    <dgm:cxn modelId="{4B1DC8A6-33D7-4199-B0C2-A1538E68AB9B}" srcId="{46C3B8DE-8282-4A8E-9FB6-7082DC92AAEE}" destId="{FC18AD4E-BFFF-44B7-AA26-634DDA1EE84B}" srcOrd="2" destOrd="0" parTransId="{2FE34063-16CD-47A9-9A8A-5631123E6D41}" sibTransId="{DFDDAEC8-B6AA-4336-A827-DFD4DF82F917}"/>
    <dgm:cxn modelId="{06409EF1-1843-4B05-9AAD-C827BC2C1F24}" type="presOf" srcId="{EA5609C3-D1EA-468B-B40C-119DBEA5A775}" destId="{F002C963-92C8-454E-AF3B-364773FB104C}" srcOrd="2" destOrd="0" presId="urn:microsoft.com/office/officeart/2005/8/layout/gear1"/>
    <dgm:cxn modelId="{BBFF2CDC-7E36-4C55-B076-21D51E4D0390}" type="presOf" srcId="{EA5609C3-D1EA-468B-B40C-119DBEA5A775}" destId="{0BC0814E-6883-4464-8DCC-DF9138217251}" srcOrd="0" destOrd="0" presId="urn:microsoft.com/office/officeart/2005/8/layout/gear1"/>
    <dgm:cxn modelId="{61B3761A-B7C2-4188-8F23-1960AD1CB07E}" srcId="{46C3B8DE-8282-4A8E-9FB6-7082DC92AAEE}" destId="{26C8E160-FF9A-435C-AE9F-8554772D6479}" srcOrd="1" destOrd="0" parTransId="{D00612A7-F1D6-474E-92B8-E2E134D66E02}" sibTransId="{72893ACE-C9CA-4C54-B750-EF4892D2236B}"/>
    <dgm:cxn modelId="{BBF28140-78F2-4D28-86A3-9FBE73E8342C}" type="presOf" srcId="{FC18AD4E-BFFF-44B7-AA26-634DDA1EE84B}" destId="{91DD3E55-6BF9-470B-AE71-E80F4979557B}" srcOrd="1" destOrd="0" presId="urn:microsoft.com/office/officeart/2005/8/layout/gear1"/>
    <dgm:cxn modelId="{86F556A9-DA8D-494D-84D1-E21A286E8702}" type="presOf" srcId="{26C8E160-FF9A-435C-AE9F-8554772D6479}" destId="{B3B99FCC-01CA-409C-93F1-AD0AA7C76506}" srcOrd="1" destOrd="0" presId="urn:microsoft.com/office/officeart/2005/8/layout/gear1"/>
    <dgm:cxn modelId="{677610E0-5881-43D3-BBD6-10E27B4F4C6A}" type="presOf" srcId="{EA5609C3-D1EA-468B-B40C-119DBEA5A775}" destId="{4EF5338E-660E-4AEB-A914-45961615BB30}" srcOrd="1" destOrd="0" presId="urn:microsoft.com/office/officeart/2005/8/layout/gear1"/>
    <dgm:cxn modelId="{720E2C19-70C8-4FBD-B7C8-2D9BCA2414DC}" type="presOf" srcId="{FC18AD4E-BFFF-44B7-AA26-634DDA1EE84B}" destId="{E0FA3D8E-EF6A-4E43-85FA-71CB70196CD9}" srcOrd="3" destOrd="0" presId="urn:microsoft.com/office/officeart/2005/8/layout/gear1"/>
    <dgm:cxn modelId="{8CFCBF02-D23F-49B4-B803-A8DF27CCDD9A}" type="presOf" srcId="{DFDDAEC8-B6AA-4336-A827-DFD4DF82F917}" destId="{8E883A36-A31F-44F2-8B1A-5CF96AC00B2E}" srcOrd="0" destOrd="0" presId="urn:microsoft.com/office/officeart/2005/8/layout/gear1"/>
    <dgm:cxn modelId="{889CFCBD-A190-40DC-9900-FD86BFD3E3B5}" type="presOf" srcId="{6ABB3D53-0E68-48DD-80D6-5881C1ADCD1C}" destId="{1723B4C6-F6B2-439C-BD60-BE78C6D0743B}" srcOrd="0" destOrd="0" presId="urn:microsoft.com/office/officeart/2005/8/layout/gear1"/>
    <dgm:cxn modelId="{599565C0-8B0F-48EB-B1C6-B92FBF822FC4}" type="presParOf" srcId="{9AAE5422-CBD3-4BB7-BBCC-00E36B4CED7A}" destId="{0BC0814E-6883-4464-8DCC-DF9138217251}" srcOrd="0" destOrd="0" presId="urn:microsoft.com/office/officeart/2005/8/layout/gear1"/>
    <dgm:cxn modelId="{0216E600-4AF7-426B-A078-475EAFF74052}" type="presParOf" srcId="{9AAE5422-CBD3-4BB7-BBCC-00E36B4CED7A}" destId="{4EF5338E-660E-4AEB-A914-45961615BB30}" srcOrd="1" destOrd="0" presId="urn:microsoft.com/office/officeart/2005/8/layout/gear1"/>
    <dgm:cxn modelId="{2EF15262-6BF5-48C1-B439-E752ADD6B2A9}" type="presParOf" srcId="{9AAE5422-CBD3-4BB7-BBCC-00E36B4CED7A}" destId="{F002C963-92C8-454E-AF3B-364773FB104C}" srcOrd="2" destOrd="0" presId="urn:microsoft.com/office/officeart/2005/8/layout/gear1"/>
    <dgm:cxn modelId="{B863D3AE-46CC-4EEE-A167-8D8BC8BFDCBF}" type="presParOf" srcId="{9AAE5422-CBD3-4BB7-BBCC-00E36B4CED7A}" destId="{0AB68BC7-5EDE-458C-8307-C3993BBD3213}" srcOrd="3" destOrd="0" presId="urn:microsoft.com/office/officeart/2005/8/layout/gear1"/>
    <dgm:cxn modelId="{6FEB8384-1DFA-4C8D-9148-F14380E3F99D}" type="presParOf" srcId="{9AAE5422-CBD3-4BB7-BBCC-00E36B4CED7A}" destId="{B3B99FCC-01CA-409C-93F1-AD0AA7C76506}" srcOrd="4" destOrd="0" presId="urn:microsoft.com/office/officeart/2005/8/layout/gear1"/>
    <dgm:cxn modelId="{5BA4F84A-3DBB-4140-9C34-E1207121AA91}" type="presParOf" srcId="{9AAE5422-CBD3-4BB7-BBCC-00E36B4CED7A}" destId="{C77C95D4-E565-4D54-8D9C-222AC471267A}" srcOrd="5" destOrd="0" presId="urn:microsoft.com/office/officeart/2005/8/layout/gear1"/>
    <dgm:cxn modelId="{127C2898-2BF3-460E-BDF8-2CB9E0A7FA88}" type="presParOf" srcId="{9AAE5422-CBD3-4BB7-BBCC-00E36B4CED7A}" destId="{45C015D7-AAA9-47FD-91E0-8D822EBAF099}" srcOrd="6" destOrd="0" presId="urn:microsoft.com/office/officeart/2005/8/layout/gear1"/>
    <dgm:cxn modelId="{DBDCBC47-19D2-49EE-A956-B18ED8594DCA}" type="presParOf" srcId="{9AAE5422-CBD3-4BB7-BBCC-00E36B4CED7A}" destId="{91DD3E55-6BF9-470B-AE71-E80F4979557B}" srcOrd="7" destOrd="0" presId="urn:microsoft.com/office/officeart/2005/8/layout/gear1"/>
    <dgm:cxn modelId="{3BD08628-62C1-403B-94F6-7859739FB7AC}" type="presParOf" srcId="{9AAE5422-CBD3-4BB7-BBCC-00E36B4CED7A}" destId="{19483850-8504-452D-A4B0-63CE8F70990D}" srcOrd="8" destOrd="0" presId="urn:microsoft.com/office/officeart/2005/8/layout/gear1"/>
    <dgm:cxn modelId="{E4BAF6E9-11B3-4A22-A7BF-412E2CF443DF}" type="presParOf" srcId="{9AAE5422-CBD3-4BB7-BBCC-00E36B4CED7A}" destId="{E0FA3D8E-EF6A-4E43-85FA-71CB70196CD9}" srcOrd="9" destOrd="0" presId="urn:microsoft.com/office/officeart/2005/8/layout/gear1"/>
    <dgm:cxn modelId="{3FB7A02C-1617-4CEE-8B04-0BE40920ADBD}" type="presParOf" srcId="{9AAE5422-CBD3-4BB7-BBCC-00E36B4CED7A}" destId="{1723B4C6-F6B2-439C-BD60-BE78C6D0743B}" srcOrd="10" destOrd="0" presId="urn:microsoft.com/office/officeart/2005/8/layout/gear1"/>
    <dgm:cxn modelId="{6EB87B9D-DF3E-4EA9-9AD7-50EF4B7B63FB}" type="presParOf" srcId="{9AAE5422-CBD3-4BB7-BBCC-00E36B4CED7A}" destId="{8B55CEAC-601A-4286-A461-FD20E358DDC4}" srcOrd="11" destOrd="0" presId="urn:microsoft.com/office/officeart/2005/8/layout/gear1"/>
    <dgm:cxn modelId="{9C6F462A-53C4-416D-86C4-E708E0DD4C62}" type="presParOf" srcId="{9AAE5422-CBD3-4BB7-BBCC-00E36B4CED7A}" destId="{8E883A36-A31F-44F2-8B1A-5CF96AC00B2E}"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79D7-53DF-49CE-8BBC-A7861B431862}">
      <dsp:nvSpPr>
        <dsp:cNvPr id="0" name=""/>
        <dsp:cNvSpPr/>
      </dsp:nvSpPr>
      <dsp:spPr>
        <a:xfrm>
          <a:off x="0" y="381004"/>
          <a:ext cx="6096000" cy="8737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 sz="3200" b="1" i="0" u="none" kern="1200" baseline="0" dirty="0" smtClean="0"/>
            <a:t>Informateurs </a:t>
          </a:r>
          <a:r>
            <a:rPr lang="fr" sz="3200" b="1" i="0" u="none" kern="1200" baseline="0" dirty="0"/>
            <a:t>et </a:t>
          </a:r>
          <a:r>
            <a:rPr lang="fr" sz="3200" b="1" i="0" u="none" kern="1200" baseline="0" dirty="0" smtClean="0"/>
            <a:t>observateurs</a:t>
          </a:r>
          <a:endParaRPr lang="fr" sz="3200" b="1" kern="1200" dirty="0"/>
        </a:p>
      </dsp:txBody>
      <dsp:txXfrm>
        <a:off x="42655" y="423659"/>
        <a:ext cx="6010690" cy="788474"/>
      </dsp:txXfrm>
    </dsp:sp>
    <dsp:sp modelId="{C9DCB2C9-5372-4E8C-B629-A91E62F1474F}">
      <dsp:nvSpPr>
        <dsp:cNvPr id="0" name=""/>
        <dsp:cNvSpPr/>
      </dsp:nvSpPr>
      <dsp:spPr>
        <a:xfrm>
          <a:off x="0" y="1472943"/>
          <a:ext cx="6096000"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fr" sz="2400" b="0" i="0" u="none" kern="1200" baseline="0" dirty="0">
              <a:solidFill>
                <a:schemeClr val="tx2"/>
              </a:solidFill>
              <a:latin typeface="+mn-lt"/>
            </a:rPr>
            <a:t>peuvent </a:t>
          </a:r>
          <a:r>
            <a:rPr lang="fr" sz="2400" b="0" i="0" u="none" kern="1200" baseline="0" dirty="0" smtClean="0">
              <a:solidFill>
                <a:schemeClr val="tx2"/>
              </a:solidFill>
              <a:latin typeface="+mn-lt"/>
            </a:rPr>
            <a:t>revoir et faire des remarques/commentaires sur </a:t>
          </a:r>
          <a:r>
            <a:rPr lang="fr" sz="2400" b="0" i="0" u="none" kern="1200" baseline="0" dirty="0">
              <a:solidFill>
                <a:schemeClr val="tx2"/>
              </a:solidFill>
              <a:latin typeface="+mn-lt"/>
            </a:rPr>
            <a:t>les outils et les instruments de collecte </a:t>
          </a:r>
          <a:r>
            <a:rPr lang="fr" sz="2400" b="0" i="0" u="none" kern="1200" baseline="0" dirty="0" smtClean="0">
              <a:solidFill>
                <a:schemeClr val="tx2"/>
              </a:solidFill>
              <a:latin typeface="+mn-lt"/>
            </a:rPr>
            <a:t>des </a:t>
          </a:r>
          <a:r>
            <a:rPr lang="fr" sz="2400" b="0" i="0" u="none" kern="1200" baseline="0" dirty="0">
              <a:solidFill>
                <a:schemeClr val="tx2"/>
              </a:solidFill>
              <a:latin typeface="+mn-lt"/>
            </a:rPr>
            <a:t>données</a:t>
          </a:r>
          <a:endParaRPr lang="fr" sz="2400" kern="1200" dirty="0">
            <a:solidFill>
              <a:schemeClr val="tx2"/>
            </a:solidFill>
            <a:latin typeface="+mn-lt"/>
          </a:endParaRPr>
        </a:p>
        <a:p>
          <a:pPr marL="228600" lvl="1" indent="-228600" algn="l" defTabSz="1066800" rtl="0">
            <a:lnSpc>
              <a:spcPct val="90000"/>
            </a:lnSpc>
            <a:spcBef>
              <a:spcPct val="0"/>
            </a:spcBef>
            <a:spcAft>
              <a:spcPct val="20000"/>
            </a:spcAft>
            <a:buChar char="••"/>
          </a:pPr>
          <a:r>
            <a:rPr lang="fr" sz="2400" b="0" i="0" u="sng" kern="1200" baseline="0" dirty="0" smtClean="0">
              <a:solidFill>
                <a:schemeClr val="tx2"/>
              </a:solidFill>
              <a:latin typeface="+mn-lt"/>
            </a:rPr>
            <a:t>ne </a:t>
          </a:r>
          <a:r>
            <a:rPr lang="fr" sz="2400" b="0" i="0" u="sng" kern="1200" baseline="0" dirty="0">
              <a:solidFill>
                <a:schemeClr val="tx2"/>
              </a:solidFill>
              <a:latin typeface="+mn-lt"/>
            </a:rPr>
            <a:t>peuvent </a:t>
          </a:r>
          <a:r>
            <a:rPr lang="fr" sz="2400" b="0" i="0" u="none" kern="1200" baseline="0" dirty="0">
              <a:solidFill>
                <a:schemeClr val="tx2"/>
              </a:solidFill>
              <a:latin typeface="+mn-lt"/>
            </a:rPr>
            <a:t>pas être interprètes, recenseurs ou </a:t>
          </a:r>
          <a:r>
            <a:rPr lang="fr" sz="2400" b="0" i="0" u="none" kern="1200" baseline="0" dirty="0" smtClean="0">
              <a:solidFill>
                <a:schemeClr val="tx2"/>
              </a:solidFill>
              <a:latin typeface="+mn-lt"/>
            </a:rPr>
            <a:t>superviseurs</a:t>
          </a:r>
          <a:endParaRPr lang="fr" sz="2400" kern="1200" dirty="0">
            <a:solidFill>
              <a:schemeClr val="tx2"/>
            </a:solidFill>
            <a:latin typeface="+mn-lt"/>
          </a:endParaRPr>
        </a:p>
      </dsp:txBody>
      <dsp:txXfrm>
        <a:off x="0" y="1472943"/>
        <a:ext cx="6096000" cy="1816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538" y="0"/>
            <a:ext cx="3043343" cy="465455"/>
          </a:xfrm>
          <a:prstGeom prst="rect">
            <a:avLst/>
          </a:prstGeom>
        </p:spPr>
        <p:txBody>
          <a:bodyPr vert="horz" lIns="93324" tIns="46662" rIns="93324" bIns="46662" rtlCol="0"/>
          <a:lstStyle>
            <a:lvl1pPr algn="r" fontAlgn="auto">
              <a:spcBef>
                <a:spcPts val="0"/>
              </a:spcBef>
              <a:spcAft>
                <a:spcPts val="0"/>
              </a:spcAft>
              <a:defRPr sz="1200" smtClean="0">
                <a:latin typeface="+mn-lt"/>
              </a:defRPr>
            </a:lvl1pPr>
          </a:lstStyle>
          <a:p>
            <a:pPr>
              <a:defRPr/>
            </a:pPr>
            <a:fld id="{09580472-5925-427D-B728-E5B6D9338FAD}" type="datetimeFigureOut">
              <a:rPr lang="en-US"/>
              <a:pPr>
                <a:defRPr/>
              </a:pPr>
              <a:t>3/2/2016</a:t>
            </a:fld>
            <a:endParaRPr lang="en-US" dirty="0"/>
          </a:p>
        </p:txBody>
      </p:sp>
      <p:sp>
        <p:nvSpPr>
          <p:cNvPr id="4" name="Footer Placeholder 3"/>
          <p:cNvSpPr>
            <a:spLocks noGrp="1"/>
          </p:cNvSpPr>
          <p:nvPr>
            <p:ph type="ftr" sz="quarter" idx="2"/>
          </p:nvPr>
        </p:nvSpPr>
        <p:spPr>
          <a:xfrm>
            <a:off x="0" y="8841491"/>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538" y="8841491"/>
            <a:ext cx="3043343" cy="465455"/>
          </a:xfrm>
          <a:prstGeom prst="rect">
            <a:avLst/>
          </a:prstGeom>
        </p:spPr>
        <p:txBody>
          <a:bodyPr vert="horz" lIns="93324" tIns="46662" rIns="93324" bIns="46662" rtlCol="0" anchor="b"/>
          <a:lstStyle>
            <a:lvl1pPr algn="r" fontAlgn="auto">
              <a:spcBef>
                <a:spcPts val="0"/>
              </a:spcBef>
              <a:spcAft>
                <a:spcPts val="0"/>
              </a:spcAft>
              <a:defRPr sz="1200" smtClean="0">
                <a:latin typeface="+mn-lt"/>
              </a:defRPr>
            </a:lvl1pPr>
          </a:lstStyle>
          <a:p>
            <a:pPr>
              <a:defRPr/>
            </a:pPr>
            <a:fld id="{66BFF281-BAA7-4E62-9359-1A3FE4CB246E}" type="slidenum">
              <a:rPr lang="en-US"/>
              <a:pPr>
                <a:defRPr/>
              </a:pPr>
              <a:t>‹#›</a:t>
            </a:fld>
            <a:endParaRPr lang="en-US" dirty="0"/>
          </a:p>
        </p:txBody>
      </p:sp>
    </p:spTree>
    <p:extLst>
      <p:ext uri="{BB962C8B-B14F-4D97-AF65-F5344CB8AC3E}">
        <p14:creationId xmlns:p14="http://schemas.microsoft.com/office/powerpoint/2010/main" val="112498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538" y="0"/>
            <a:ext cx="3043343" cy="465455"/>
          </a:xfrm>
          <a:prstGeom prst="rect">
            <a:avLst/>
          </a:prstGeom>
        </p:spPr>
        <p:txBody>
          <a:bodyPr vert="horz" lIns="93324" tIns="46662" rIns="93324" bIns="46662" rtlCol="0"/>
          <a:lstStyle>
            <a:lvl1pPr algn="r" fontAlgn="auto">
              <a:spcBef>
                <a:spcPts val="0"/>
              </a:spcBef>
              <a:spcAft>
                <a:spcPts val="0"/>
              </a:spcAft>
              <a:defRPr sz="1200" smtClean="0">
                <a:latin typeface="+mn-lt"/>
              </a:defRPr>
            </a:lvl1pPr>
          </a:lstStyle>
          <a:p>
            <a:pPr>
              <a:defRPr/>
            </a:pPr>
            <a:fld id="{18436D6A-519F-46D7-8F05-D3AA52E198EB}" type="datetimeFigureOut">
              <a:rPr lang="en-US"/>
              <a:pPr>
                <a:defRPr/>
              </a:pPr>
              <a:t>3/2/2016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1491"/>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538" y="8841491"/>
            <a:ext cx="3043343" cy="465455"/>
          </a:xfrm>
          <a:prstGeom prst="rect">
            <a:avLst/>
          </a:prstGeom>
        </p:spPr>
        <p:txBody>
          <a:bodyPr vert="horz" lIns="93324" tIns="46662" rIns="93324" bIns="46662" rtlCol="0" anchor="b"/>
          <a:lstStyle>
            <a:lvl1pPr algn="r" fontAlgn="auto">
              <a:spcBef>
                <a:spcPts val="0"/>
              </a:spcBef>
              <a:spcAft>
                <a:spcPts val="0"/>
              </a:spcAft>
              <a:defRPr sz="1200" smtClean="0">
                <a:latin typeface="+mn-lt"/>
              </a:defRPr>
            </a:lvl1pPr>
          </a:lstStyle>
          <a:p>
            <a:pPr>
              <a:defRPr/>
            </a:pPr>
            <a:fld id="{B32BB7E8-90E8-416C-8C2E-ABD93E7F8537}" type="slidenum">
              <a:rPr lang="en-US"/>
              <a:pPr>
                <a:defRPr/>
              </a:pPr>
              <a:t>‹#›</a:t>
            </a:fld>
            <a:endParaRPr lang="en-US" dirty="0"/>
          </a:p>
        </p:txBody>
      </p:sp>
    </p:spTree>
    <p:extLst>
      <p:ext uri="{BB962C8B-B14F-4D97-AF65-F5344CB8AC3E}">
        <p14:creationId xmlns:p14="http://schemas.microsoft.com/office/powerpoint/2010/main" val="41638523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a:t>
            </a:fld>
            <a:endParaRPr lang="fr" dirty="0"/>
          </a:p>
        </p:txBody>
      </p:sp>
    </p:spTree>
    <p:extLst>
      <p:ext uri="{BB962C8B-B14F-4D97-AF65-F5344CB8AC3E}">
        <p14:creationId xmlns:p14="http://schemas.microsoft.com/office/powerpoint/2010/main" val="3161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endParaRPr lang="fr" sz="1200" dirty="0" smtClean="0">
              <a:solidFill>
                <a:schemeClr val="tx2"/>
              </a:solidFill>
              <a:latin typeface="+mn-lt"/>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10</a:t>
            </a:fld>
            <a:endParaRPr lang="fr" dirty="0"/>
          </a:p>
        </p:txBody>
      </p:sp>
    </p:spTree>
    <p:extLst>
      <p:ext uri="{BB962C8B-B14F-4D97-AF65-F5344CB8AC3E}">
        <p14:creationId xmlns:p14="http://schemas.microsoft.com/office/powerpoint/2010/main" val="111914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 sz="1200" dirty="0" smtClean="0">
              <a:solidFill>
                <a:schemeClr val="tx2"/>
              </a:solidFill>
              <a:latin typeface="+mn-lt"/>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11</a:t>
            </a:fld>
            <a:endParaRPr lang="fr" dirty="0"/>
          </a:p>
        </p:txBody>
      </p:sp>
    </p:spTree>
    <p:extLst>
      <p:ext uri="{BB962C8B-B14F-4D97-AF65-F5344CB8AC3E}">
        <p14:creationId xmlns:p14="http://schemas.microsoft.com/office/powerpoint/2010/main" val="337281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gn="l" rtl="0">
              <a:buFont typeface="Arial" panose="020B0604020202020204" pitchFamily="34" charset="0"/>
              <a:buChar char="•"/>
            </a:pPr>
            <a:endParaRPr lang="fr" baseline="0" dirty="0" smtClean="0">
              <a:effectLst/>
            </a:endParaRPr>
          </a:p>
          <a:p>
            <a:pPr lvl="0" algn="l" rtl="0"/>
            <a:endParaRPr lang="fr" baseline="0" dirty="0" smtClean="0">
              <a:effectLst/>
            </a:endParaRPr>
          </a:p>
          <a:p>
            <a:pPr lvl="0" algn="l" rtl="0"/>
            <a:endParaRPr lang="fr" baseline="0" dirty="0" smtClean="0">
              <a:effectLst/>
            </a:endParaRPr>
          </a:p>
          <a:p>
            <a:endParaRPr lang="fr" dirty="0"/>
          </a:p>
        </p:txBody>
      </p:sp>
      <p:sp>
        <p:nvSpPr>
          <p:cNvPr id="4" name="Slide Number Placeholder 3"/>
          <p:cNvSpPr>
            <a:spLocks noGrp="1"/>
          </p:cNvSpPr>
          <p:nvPr>
            <p:ph type="sldNum" sz="quarter" idx="10"/>
          </p:nvPr>
        </p:nvSpPr>
        <p:spPr/>
        <p:txBody>
          <a:bodyPr/>
          <a:lstStyle/>
          <a:p>
            <a:pPr algn="l" rtl="0">
              <a:defRPr/>
            </a:pPr>
            <a:fld id="{BFD75740-BE0E-4A62-915C-80BFD6BE1E4D}" type="slidenum">
              <a:rPr/>
              <a:pPr algn="l" rtl="0">
                <a:defRPr/>
              </a:pPr>
              <a:t>12</a:t>
            </a:fld>
            <a:endParaRPr lang="fr" dirty="0"/>
          </a:p>
        </p:txBody>
      </p:sp>
    </p:spTree>
    <p:extLst>
      <p:ext uri="{BB962C8B-B14F-4D97-AF65-F5344CB8AC3E}">
        <p14:creationId xmlns:p14="http://schemas.microsoft.com/office/powerpoint/2010/main" val="165609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gn="l" rtl="0">
              <a:buFont typeface="Arial" panose="020B0604020202020204" pitchFamily="34" charset="0"/>
              <a:buChar char="•"/>
            </a:pPr>
            <a:endParaRPr lang="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13</a:t>
            </a:fld>
            <a:endParaRPr lang="fr" dirty="0"/>
          </a:p>
        </p:txBody>
      </p:sp>
    </p:spTree>
    <p:extLst>
      <p:ext uri="{BB962C8B-B14F-4D97-AF65-F5344CB8AC3E}">
        <p14:creationId xmlns:p14="http://schemas.microsoft.com/office/powerpoint/2010/main" val="317160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14</a:t>
            </a:fld>
            <a:endParaRPr lang="fr" dirty="0"/>
          </a:p>
        </p:txBody>
      </p:sp>
    </p:spTree>
    <p:extLst>
      <p:ext uri="{BB962C8B-B14F-4D97-AF65-F5344CB8AC3E}">
        <p14:creationId xmlns:p14="http://schemas.microsoft.com/office/powerpoint/2010/main" val="246292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r" sz="1200" dirty="0" smtClean="0">
              <a:solidFill>
                <a:schemeClr val="tx2"/>
              </a:solidFill>
              <a:latin typeface="+mn-lt"/>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15</a:t>
            </a:fld>
            <a:endParaRPr lang="fr" dirty="0"/>
          </a:p>
        </p:txBody>
      </p:sp>
    </p:spTree>
    <p:extLst>
      <p:ext uri="{BB962C8B-B14F-4D97-AF65-F5344CB8AC3E}">
        <p14:creationId xmlns:p14="http://schemas.microsoft.com/office/powerpoint/2010/main" val="18835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FD75740-BE0E-4A62-915C-80BFD6BE1E4D}" type="slidenum">
              <a:rPr/>
              <a:pPr algn="l" rtl="0">
                <a:defRPr/>
              </a:pPr>
              <a:t>17</a:t>
            </a:fld>
            <a:endParaRPr lang="fr" dirty="0"/>
          </a:p>
        </p:txBody>
      </p:sp>
    </p:spTree>
    <p:extLst>
      <p:ext uri="{BB962C8B-B14F-4D97-AF65-F5344CB8AC3E}">
        <p14:creationId xmlns:p14="http://schemas.microsoft.com/office/powerpoint/2010/main" val="113167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gn="l" rtl="0">
              <a:buFont typeface="Arial" panose="020B0604020202020204" pitchFamily="34" charset="0"/>
              <a:buChar char="•"/>
            </a:pPr>
            <a:endParaRPr lang="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18</a:t>
            </a:fld>
            <a:endParaRPr lang="fr" dirty="0"/>
          </a:p>
        </p:txBody>
      </p:sp>
    </p:spTree>
    <p:extLst>
      <p:ext uri="{BB962C8B-B14F-4D97-AF65-F5344CB8AC3E}">
        <p14:creationId xmlns:p14="http://schemas.microsoft.com/office/powerpoint/2010/main" val="123188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 sz="1200" b="0" kern="1200" dirty="0" smtClean="0">
              <a:solidFill>
                <a:schemeClr val="tx1"/>
              </a:solidFill>
              <a:effectLst/>
              <a:latin typeface="+mn-lt"/>
              <a:ea typeface="+mn-ea"/>
              <a:cs typeface="+mn-cs"/>
            </a:endParaRPr>
          </a:p>
          <a:p>
            <a:endParaRPr lang="fr" b="0" dirty="0"/>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19</a:t>
            </a:fld>
            <a:endParaRPr lang="fr" dirty="0"/>
          </a:p>
        </p:txBody>
      </p:sp>
    </p:spTree>
    <p:extLst>
      <p:ext uri="{BB962C8B-B14F-4D97-AF65-F5344CB8AC3E}">
        <p14:creationId xmlns:p14="http://schemas.microsoft.com/office/powerpoint/2010/main" val="3803080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 dirty="0"/>
          </a:p>
        </p:txBody>
      </p:sp>
      <p:sp>
        <p:nvSpPr>
          <p:cNvPr id="4" name="Slide Number Placeholder 3"/>
          <p:cNvSpPr>
            <a:spLocks noGrp="1"/>
          </p:cNvSpPr>
          <p:nvPr>
            <p:ph type="sldNum" sz="quarter" idx="10"/>
          </p:nvPr>
        </p:nvSpPr>
        <p:spPr/>
        <p:txBody>
          <a:bodyPr/>
          <a:lstStyle/>
          <a:p>
            <a:pPr algn="l" rtl="0"/>
            <a:fld id="{F19A0FE2-F80F-443D-97C9-E0211A107B89}" type="slidenum">
              <a:rPr/>
              <a:pPr algn="l" rtl="0"/>
              <a:t>20</a:t>
            </a:fld>
            <a:endParaRPr lang="fr"/>
          </a:p>
        </p:txBody>
      </p:sp>
    </p:spTree>
    <p:extLst>
      <p:ext uri="{BB962C8B-B14F-4D97-AF65-F5344CB8AC3E}">
        <p14:creationId xmlns:p14="http://schemas.microsoft.com/office/powerpoint/2010/main" val="325988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Tx/>
              <a:buNone/>
            </a:pPr>
            <a:endParaRPr lang="fr" dirty="0"/>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2</a:t>
            </a:fld>
            <a:endParaRPr lang="fr" dirty="0"/>
          </a:p>
        </p:txBody>
      </p:sp>
    </p:spTree>
    <p:extLst>
      <p:ext uri="{BB962C8B-B14F-4D97-AF65-F5344CB8AC3E}">
        <p14:creationId xmlns:p14="http://schemas.microsoft.com/office/powerpoint/2010/main" val="25021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 sz="1200" b="0" kern="1200" dirty="0" smtClean="0">
              <a:solidFill>
                <a:schemeClr val="tx1"/>
              </a:solidFill>
              <a:effectLst/>
              <a:latin typeface="+mn-lt"/>
              <a:ea typeface="+mn-ea"/>
              <a:cs typeface="+mn-cs"/>
            </a:endParaRPr>
          </a:p>
          <a:p>
            <a:endParaRPr lang="fr" b="0" dirty="0"/>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21</a:t>
            </a:fld>
            <a:endParaRPr lang="fr" dirty="0"/>
          </a:p>
        </p:txBody>
      </p:sp>
    </p:spTree>
    <p:extLst>
      <p:ext uri="{BB962C8B-B14F-4D97-AF65-F5344CB8AC3E}">
        <p14:creationId xmlns:p14="http://schemas.microsoft.com/office/powerpoint/2010/main" val="376736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buFont typeface="Arial" panose="020B0604020202020204" pitchFamily="34" charset="0"/>
              <a:buNone/>
            </a:pPr>
            <a:endParaRPr lang="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22</a:t>
            </a:fld>
            <a:endParaRPr lang="fr" dirty="0"/>
          </a:p>
        </p:txBody>
      </p:sp>
    </p:spTree>
    <p:extLst>
      <p:ext uri="{BB962C8B-B14F-4D97-AF65-F5344CB8AC3E}">
        <p14:creationId xmlns:p14="http://schemas.microsoft.com/office/powerpoint/2010/main" val="455172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buFont typeface="Arial" panose="020B0604020202020204" pitchFamily="34" charset="0"/>
              <a:buNone/>
            </a:pPr>
            <a:endParaRPr lang="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23</a:t>
            </a:fld>
            <a:endParaRPr lang="fr" dirty="0"/>
          </a:p>
        </p:txBody>
      </p:sp>
    </p:spTree>
    <p:extLst>
      <p:ext uri="{BB962C8B-B14F-4D97-AF65-F5344CB8AC3E}">
        <p14:creationId xmlns:p14="http://schemas.microsoft.com/office/powerpoint/2010/main" val="3740409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defRPr/>
            </a:pPr>
            <a:fld id="{BFD75740-BE0E-4A62-915C-80BFD6BE1E4D}" type="slidenum">
              <a:rPr/>
              <a:pPr algn="l" rtl="0">
                <a:defRPr/>
              </a:pPr>
              <a:t>24</a:t>
            </a:fld>
            <a:endParaRPr lang="fr" dirty="0"/>
          </a:p>
        </p:txBody>
      </p:sp>
    </p:spTree>
    <p:extLst>
      <p:ext uri="{BB962C8B-B14F-4D97-AF65-F5344CB8AC3E}">
        <p14:creationId xmlns:p14="http://schemas.microsoft.com/office/powerpoint/2010/main" val="1256272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25</a:t>
            </a:fld>
            <a:endParaRPr lang="fr" dirty="0"/>
          </a:p>
        </p:txBody>
      </p:sp>
    </p:spTree>
    <p:extLst>
      <p:ext uri="{BB962C8B-B14F-4D97-AF65-F5344CB8AC3E}">
        <p14:creationId xmlns:p14="http://schemas.microsoft.com/office/powerpoint/2010/main" val="234813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rtl="0">
              <a:buFontTx/>
              <a:buNone/>
            </a:pPr>
            <a:endParaRPr lang="fr" dirty="0"/>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3</a:t>
            </a:fld>
            <a:endParaRPr lang="fr" dirty="0"/>
          </a:p>
        </p:txBody>
      </p:sp>
    </p:spTree>
    <p:extLst>
      <p:ext uri="{BB962C8B-B14F-4D97-AF65-F5344CB8AC3E}">
        <p14:creationId xmlns:p14="http://schemas.microsoft.com/office/powerpoint/2010/main" val="335106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rtl="0">
              <a:buFontTx/>
              <a:buNone/>
            </a:pPr>
            <a:endParaRPr lang="fr" dirty="0"/>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4</a:t>
            </a:fld>
            <a:endParaRPr lang="fr" dirty="0"/>
          </a:p>
        </p:txBody>
      </p:sp>
    </p:spTree>
    <p:extLst>
      <p:ext uri="{BB962C8B-B14F-4D97-AF65-F5344CB8AC3E}">
        <p14:creationId xmlns:p14="http://schemas.microsoft.com/office/powerpoint/2010/main" val="38981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5</a:t>
            </a:fld>
            <a:endParaRPr lang="fr" dirty="0"/>
          </a:p>
        </p:txBody>
      </p:sp>
    </p:spTree>
    <p:extLst>
      <p:ext uri="{BB962C8B-B14F-4D97-AF65-F5344CB8AC3E}">
        <p14:creationId xmlns:p14="http://schemas.microsoft.com/office/powerpoint/2010/main" val="388895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lgn="l" rtl="0">
              <a:buFont typeface="+mj-lt"/>
              <a:buAutoNum type="arabicPeriod"/>
            </a:pPr>
            <a:endParaRPr lang="fr"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6</a:t>
            </a:fld>
            <a:endParaRPr lang="fr" dirty="0"/>
          </a:p>
        </p:txBody>
      </p:sp>
    </p:spTree>
    <p:extLst>
      <p:ext uri="{BB962C8B-B14F-4D97-AF65-F5344CB8AC3E}">
        <p14:creationId xmlns:p14="http://schemas.microsoft.com/office/powerpoint/2010/main" val="272546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lgn="l" rtl="0">
              <a:buFont typeface="+mj-lt"/>
              <a:buAutoNum type="arabicPeriod"/>
            </a:pPr>
            <a:endParaRPr lang="fr"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7</a:t>
            </a:fld>
            <a:endParaRPr lang="fr" dirty="0"/>
          </a:p>
        </p:txBody>
      </p:sp>
    </p:spTree>
    <p:extLst>
      <p:ext uri="{BB962C8B-B14F-4D97-AF65-F5344CB8AC3E}">
        <p14:creationId xmlns:p14="http://schemas.microsoft.com/office/powerpoint/2010/main" val="326509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buFont typeface="Arial" panose="020B0604020202020204" pitchFamily="34" charset="0"/>
              <a:buNone/>
            </a:pPr>
            <a:endParaRPr lang="fr" sz="1200" kern="1200" dirty="0" smtClean="0">
              <a:solidFill>
                <a:schemeClr val="tx1"/>
              </a:solidFill>
              <a:effectLst/>
              <a:latin typeface="+mn-lt"/>
              <a:ea typeface="+mn-ea"/>
              <a:cs typeface="+mn-cs"/>
            </a:endParaRPr>
          </a:p>
          <a:p>
            <a:pPr marL="0" lvl="0" indent="0" algn="l" rtl="0">
              <a:buFont typeface="Arial" panose="020B0604020202020204" pitchFamily="34" charset="0"/>
              <a:buNone/>
            </a:pPr>
            <a:endParaRPr lang="fr" sz="1200" kern="1200" baseline="0" dirty="0" smtClean="0">
              <a:solidFill>
                <a:schemeClr val="tx1"/>
              </a:solidFill>
              <a:effectLst/>
              <a:latin typeface="+mn-lt"/>
              <a:ea typeface="+mn-ea"/>
              <a:cs typeface="+mn-cs"/>
            </a:endParaRPr>
          </a:p>
          <a:p>
            <a:pPr marL="0" lvl="0" indent="0" algn="l" rtl="0">
              <a:buFont typeface="Arial" panose="020B0604020202020204" pitchFamily="34" charset="0"/>
              <a:buNone/>
            </a:pPr>
            <a:endParaRPr lang="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8</a:t>
            </a:fld>
            <a:endParaRPr lang="fr" dirty="0"/>
          </a:p>
        </p:txBody>
      </p:sp>
    </p:spTree>
    <p:extLst>
      <p:ext uri="{BB962C8B-B14F-4D97-AF65-F5344CB8AC3E}">
        <p14:creationId xmlns:p14="http://schemas.microsoft.com/office/powerpoint/2010/main" val="273112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endParaRPr lang="fr" sz="1200" dirty="0" smtClean="0">
              <a:solidFill>
                <a:schemeClr val="tx2"/>
              </a:solidFill>
              <a:latin typeface="+mn-lt"/>
            </a:endParaRPr>
          </a:p>
        </p:txBody>
      </p:sp>
      <p:sp>
        <p:nvSpPr>
          <p:cNvPr id="4" name="Slide Number Placeholder 3"/>
          <p:cNvSpPr>
            <a:spLocks noGrp="1"/>
          </p:cNvSpPr>
          <p:nvPr>
            <p:ph type="sldNum" sz="quarter" idx="10"/>
          </p:nvPr>
        </p:nvSpPr>
        <p:spPr/>
        <p:txBody>
          <a:bodyPr/>
          <a:lstStyle/>
          <a:p>
            <a:pPr algn="l" rtl="0">
              <a:defRPr/>
            </a:pPr>
            <a:fld id="{B32BB7E8-90E8-416C-8C2E-ABD93E7F8537}" type="slidenum">
              <a:rPr/>
              <a:pPr algn="l" rtl="0">
                <a:defRPr/>
              </a:pPr>
              <a:t>9</a:t>
            </a:fld>
            <a:endParaRPr lang="fr" dirty="0"/>
          </a:p>
        </p:txBody>
      </p:sp>
    </p:spTree>
    <p:extLst>
      <p:ext uri="{BB962C8B-B14F-4D97-AF65-F5344CB8AC3E}">
        <p14:creationId xmlns:p14="http://schemas.microsoft.com/office/powerpoint/2010/main" val="407675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EE1DD8-4AA8-499F-A297-F6432E0C4377}" type="datetime1">
              <a:rPr lang="en-US" smtClean="0"/>
              <a:pPr/>
              <a:t>3/2/2016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200230-A501-454B-8A4F-3E4B6576073E}"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7D579F-86D8-4EBA-9977-2AE8F0B7C706}" type="datetime1">
              <a:rPr lang="en-US" smtClean="0"/>
              <a:pPr/>
              <a:t>3/2/2016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6718F3D-DC09-4ED4-89ED-4CC4A8E205B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A72C17C-9FFF-4B60-A45B-F2479D768B3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cxnSp>
        <p:nvCxnSpPr>
          <p:cNvPr id="6" name="Straight Connector 6"/>
          <p:cNvCxnSpPr/>
          <p:nvPr userDrawn="1"/>
        </p:nvCxnSpPr>
        <p:spPr>
          <a:xfrm>
            <a:off x="914400" y="3124200"/>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10"/>
          <p:cNvSpPr txBox="1"/>
          <p:nvPr userDrawn="1"/>
        </p:nvSpPr>
        <p:spPr>
          <a:xfrm>
            <a:off x="838200" y="4724400"/>
            <a:ext cx="7010400" cy="1231106"/>
          </a:xfrm>
          <a:prstGeom prst="rect">
            <a:avLst/>
          </a:prstGeom>
          <a:noFill/>
        </p:spPr>
        <p:txBody>
          <a:bodyPr>
            <a:spAutoFit/>
          </a:bodyPr>
          <a:lstStyle/>
          <a:p>
            <a:pPr fontAlgn="auto">
              <a:lnSpc>
                <a:spcPct val="100000"/>
              </a:lnSpc>
              <a:spcBef>
                <a:spcPts val="0"/>
              </a:spcBef>
              <a:spcAft>
                <a:spcPts val="0"/>
              </a:spcAft>
              <a:defRPr/>
            </a:pPr>
            <a:r>
              <a:rPr lang="en-US" sz="1400" dirty="0">
                <a:solidFill>
                  <a:schemeClr val="tx2"/>
                </a:solidFill>
                <a:latin typeface="+mn-lt"/>
                <a:cs typeface="Arial" pitchFamily="34" charset="0"/>
              </a:rPr>
              <a:t>Food and Nutrition Technical Assistance III Project (FANTA)</a:t>
            </a:r>
          </a:p>
          <a:p>
            <a:pPr fontAlgn="auto">
              <a:lnSpc>
                <a:spcPct val="100000"/>
              </a:lnSpc>
              <a:spcBef>
                <a:spcPts val="0"/>
              </a:spcBef>
              <a:spcAft>
                <a:spcPts val="0"/>
              </a:spcAft>
              <a:defRPr/>
            </a:pPr>
            <a:r>
              <a:rPr lang="en-US" sz="1400" dirty="0">
                <a:solidFill>
                  <a:schemeClr val="tx2"/>
                </a:solidFill>
                <a:latin typeface="+mn-lt"/>
                <a:cs typeface="Arial" pitchFamily="34" charset="0"/>
              </a:rPr>
              <a:t>FHI 360   1825 Connecticut Ave., NW   Washington, DC 20009</a:t>
            </a:r>
          </a:p>
          <a:p>
            <a:pPr fontAlgn="auto">
              <a:lnSpc>
                <a:spcPct val="100000"/>
              </a:lnSpc>
              <a:spcBef>
                <a:spcPts val="0"/>
              </a:spcBef>
              <a:spcAft>
                <a:spcPts val="0"/>
              </a:spcAft>
              <a:defRPr/>
            </a:pPr>
            <a:r>
              <a:rPr lang="en-US" sz="1400" dirty="0">
                <a:solidFill>
                  <a:schemeClr val="tx2"/>
                </a:solidFill>
                <a:latin typeface="+mn-lt"/>
                <a:cs typeface="Arial" pitchFamily="34" charset="0"/>
              </a:rPr>
              <a:t>Tel: 202-884-8000   Fax: 202-884-8432   </a:t>
            </a:r>
            <a:r>
              <a:rPr lang="en-US" sz="1400" dirty="0" smtClean="0">
                <a:solidFill>
                  <a:schemeClr val="tx2"/>
                </a:solidFill>
                <a:latin typeface="+mn-lt"/>
                <a:cs typeface="Arial" pitchFamily="34" charset="0"/>
              </a:rPr>
              <a:t>                                                                                          Email</a:t>
            </a:r>
            <a:r>
              <a:rPr lang="en-US" sz="1400" dirty="0">
                <a:solidFill>
                  <a:schemeClr val="tx2"/>
                </a:solidFill>
                <a:latin typeface="+mn-lt"/>
                <a:cs typeface="Arial" pitchFamily="34" charset="0"/>
              </a:rPr>
              <a:t>: fantamail@fhi360.org   Website: www.fantaproject.org </a:t>
            </a:r>
          </a:p>
          <a:p>
            <a:pPr fontAlgn="auto">
              <a:spcBef>
                <a:spcPts val="0"/>
              </a:spcBef>
              <a:spcAft>
                <a:spcPts val="0"/>
              </a:spcAft>
              <a:defRPr/>
            </a:pPr>
            <a:endParaRPr lang="en-US" dirty="0">
              <a:latin typeface="+mn-lt"/>
            </a:endParaRPr>
          </a:p>
        </p:txBody>
      </p:sp>
      <p:sp>
        <p:nvSpPr>
          <p:cNvPr id="2" name="Title 1"/>
          <p:cNvSpPr>
            <a:spLocks noGrp="1"/>
          </p:cNvSpPr>
          <p:nvPr>
            <p:ph type="ctrTitle"/>
          </p:nvPr>
        </p:nvSpPr>
        <p:spPr>
          <a:xfrm>
            <a:off x="838200" y="1676400"/>
            <a:ext cx="7162800" cy="1600200"/>
          </a:xfrm>
        </p:spPr>
        <p:txBody>
          <a:bodyPr>
            <a:normAutofit/>
          </a:bodyPr>
          <a:lstStyle>
            <a:lvl1pPr marL="0" indent="0" algn="l">
              <a:defRPr sz="3000" cap="all" baseline="0">
                <a:solidFill>
                  <a:schemeClr val="tx2"/>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70" y="6172200"/>
            <a:ext cx="9160669" cy="685800"/>
          </a:xfrm>
          <a:prstGeom prst="rect">
            <a:avLst/>
          </a:prstGeom>
        </p:spPr>
      </p:pic>
      <p:sp>
        <p:nvSpPr>
          <p:cNvPr id="3" name="Rectangle 2"/>
          <p:cNvSpPr/>
          <p:nvPr userDrawn="1"/>
        </p:nvSpPr>
        <p:spPr>
          <a:xfrm>
            <a:off x="-16670" y="5867400"/>
            <a:ext cx="9160670" cy="9906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11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pt-PT"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BE15DD-318F-43AF-8096-296920B283C6}" type="datetime1">
              <a:rPr lang="en-US" smtClean="0"/>
              <a:pPr/>
              <a:t>3/2/2016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2A90A4C-7C21-466C-A676-793B76052D4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C87DE7C-F4F3-4B18-8460-B369102EAD74}" type="datetime1">
              <a:rPr lang="en-US" smtClean="0"/>
              <a:pPr/>
              <a:t>3/2/2016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8E24D8-F3CB-4C43-A0EA-11D85D9AD6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904299-458C-4FC6-B5F7-CD41A8BB539C}" type="datetime1">
              <a:rPr lang="en-US" smtClean="0"/>
              <a:pPr/>
              <a:t>3/2/2016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1FBF494-2922-404A-B6AD-BB8448D91A6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5D6417D-C528-441E-BAD5-608527E0275B}" type="datetime1">
              <a:rPr lang="en-US" smtClean="0"/>
              <a:pPr/>
              <a:t>3/2/2016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2DF8883-D3B0-43BA-A353-2CE22C522B0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pt-P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A582010-A2C8-4B17-A05D-423BBF9CBCE3}" type="datetime1">
              <a:rPr lang="en-US" smtClean="0"/>
              <a:pPr/>
              <a:t>3/2/2016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2B45DF9-5CC0-49D1-802D-C1D37956C625}" type="slidenum">
              <a:rPr lang="en-US" smtClean="0"/>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
        <p:nvSpPr>
          <p:cNvPr id="6" name="Rectangle 5"/>
          <p:cNvSpPr/>
          <p:nvPr userDrawn="1"/>
        </p:nvSpPr>
        <p:spPr>
          <a:xfrm>
            <a:off x="-4765" y="6171897"/>
            <a:ext cx="9148763" cy="685800"/>
          </a:xfrm>
          <a:prstGeom prst="rect">
            <a:avLst/>
          </a:prstGeom>
          <a:solidFill>
            <a:srgbClr val="F8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txBox="1">
            <a:spLocks/>
          </p:cNvSpPr>
          <p:nvPr userDrawn="1"/>
        </p:nvSpPr>
        <p:spPr>
          <a:xfrm>
            <a:off x="234949" y="6365401"/>
            <a:ext cx="7791451" cy="399465"/>
          </a:xfrm>
          <a:prstGeom prst="rect">
            <a:avLst/>
          </a:prstGeom>
        </p:spPr>
        <p:txBody>
          <a:bodyPr/>
          <a:lstStyle>
            <a:defPPr>
              <a:defRPr lang="en-US"/>
            </a:defPPr>
            <a:lvl1pPr algn="l" rtl="0" fontAlgn="base">
              <a:spcBef>
                <a:spcPct val="0"/>
              </a:spcBef>
              <a:spcAft>
                <a:spcPct val="0"/>
              </a:spcAft>
              <a:defRPr kern="1200">
                <a:solidFill>
                  <a:schemeClr val="bg1"/>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fr-FR" sz="1200" b="0" dirty="0" smtClean="0">
                <a:solidFill>
                  <a:schemeClr val="accent1">
                    <a:lumMod val="50000"/>
                  </a:schemeClr>
                </a:solidFill>
                <a:latin typeface="Arial" panose="020B0604020202020204" pitchFamily="34" charset="0"/>
                <a:cs typeface="Arial" panose="020B0604020202020204" pitchFamily="34" charset="0"/>
              </a:rPr>
              <a:t>COMMENT PREPARER ET GERER LES EVALUATIONS A MI-PARCOURS DES PROJETS DU FFP</a:t>
            </a:r>
            <a:endParaRPr lang="en-US" sz="1200" b="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AB055C-143A-4E62-9935-0DA79F2C6BD6}" type="datetime1">
              <a:rPr lang="en-US" smtClean="0"/>
              <a:pPr/>
              <a:t>3/2/2016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9D2EAF1-D59D-4696-8E5C-A4A3BF63CDA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BDBA47-41EC-4D1D-AB28-ED80331D37D4}" type="datetime1">
              <a:rPr lang="en-US" smtClean="0"/>
              <a:pPr/>
              <a:t>3/2/2016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5CE330-AE27-48E5-9FDE-730C063D8F68}"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4763" y="6172200"/>
            <a:ext cx="9148763" cy="685800"/>
          </a:xfrm>
          <a:prstGeom prst="rect">
            <a:avLst/>
          </a:prstGeom>
          <a:solidFill>
            <a:srgbClr val="F8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9200230-A501-454B-8A4F-3E4B6576073E}" type="slidenum">
              <a:rPr lang="en-US" smtClean="0"/>
              <a:pPr>
                <a:defRPr/>
              </a:pPr>
              <a:t>‹#›</a:t>
            </a:fld>
            <a:endParaRPr lang="en-US" dirty="0"/>
          </a:p>
        </p:txBody>
      </p:sp>
      <p:sp>
        <p:nvSpPr>
          <p:cNvPr id="7" name="ZoneTexte 6"/>
          <p:cNvSpPr txBox="1"/>
          <p:nvPr userDrawn="1">
            <p:custDataLst>
              <p:tags r:id="rId14"/>
            </p:custDataLst>
          </p:nvPr>
        </p:nvSpPr>
        <p:spPr>
          <a:xfrm>
            <a:off x="228600" y="6397823"/>
            <a:ext cx="7772400" cy="276999"/>
          </a:xfrm>
          <a:prstGeom prst="rect">
            <a:avLst/>
          </a:prstGeom>
          <a:solidFill>
            <a:srgbClr val="F89708"/>
          </a:solidFill>
        </p:spPr>
        <p:txBody>
          <a:bodyPr wrap="square" rtlCol="0">
            <a:spAutoFit/>
          </a:bodyPr>
          <a:lstStyle/>
          <a:p>
            <a:r>
              <a:rPr lang="fr-FR" sz="1200" b="0" dirty="0" smtClean="0">
                <a:solidFill>
                  <a:srgbClr val="1B4298"/>
                </a:solidFill>
              </a:rPr>
              <a:t>COMMENT PREPARER ET GERER LES EVALUATIONS A MI-PARCOURS DES PROJETS DU FFP</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5.xml"/><Relationship Id="rId7" Type="http://schemas.openxmlformats.org/officeDocument/2006/relationships/slideLayout" Target="../slideLayouts/slideLayout12.xml"/><Relationship Id="rId12"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6.gif"/><Relationship Id="rId5" Type="http://schemas.openxmlformats.org/officeDocument/2006/relationships/tags" Target="../tags/tag7.xml"/><Relationship Id="rId10" Type="http://schemas.openxmlformats.org/officeDocument/2006/relationships/image" Target="../media/image5.jpeg"/><Relationship Id="rId4" Type="http://schemas.openxmlformats.org/officeDocument/2006/relationships/tags" Target="../tags/tag6.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52.xml"/><Relationship Id="rId7"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2.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72.xml"/><Relationship Id="rId7" Type="http://schemas.openxmlformats.org/officeDocument/2006/relationships/notesSlide" Target="../notesSlides/notesSlide14.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tags" Target="../tags/tag73.xml"/></Relationships>
</file>

<file path=ppt/slides/_rels/slide1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slideLayout" Target="../slideLayouts/slideLayout7.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diagramQuickStyle" Target="../diagrams/quickStyle2.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diagramLayout" Target="../diagrams/layout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diagramData" Target="../diagrams/data2.xml"/><Relationship Id="rId5" Type="http://schemas.openxmlformats.org/officeDocument/2006/relationships/tags" Target="../tags/tag97.xml"/><Relationship Id="rId15" Type="http://schemas.microsoft.com/office/2007/relationships/diagramDrawing" Target="../diagrams/drawing2.xml"/><Relationship Id="rId10" Type="http://schemas.openxmlformats.org/officeDocument/2006/relationships/image" Target="../media/image14.jpeg"/><Relationship Id="rId4" Type="http://schemas.openxmlformats.org/officeDocument/2006/relationships/tags" Target="../tags/tag96.xml"/><Relationship Id="rId9" Type="http://schemas.openxmlformats.org/officeDocument/2006/relationships/notesSlide" Target="../notesSlides/notesSlide17.xml"/><Relationship Id="rId14"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2.xml"/></Relationships>
</file>

<file path=ppt/slides/_rels/slide20.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 Type="http://schemas.openxmlformats.org/officeDocument/2006/relationships/tags" Target="../tags/tag105.xml"/><Relationship Id="rId21" Type="http://schemas.openxmlformats.org/officeDocument/2006/relationships/tags" Target="../tags/tag123.xml"/><Relationship Id="rId34" Type="http://schemas.openxmlformats.org/officeDocument/2006/relationships/tags" Target="../tags/tag136.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33" Type="http://schemas.openxmlformats.org/officeDocument/2006/relationships/tags" Target="../tags/tag135.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29" Type="http://schemas.openxmlformats.org/officeDocument/2006/relationships/tags" Target="../tags/tag131.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32" Type="http://schemas.openxmlformats.org/officeDocument/2006/relationships/tags" Target="../tags/tag134.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tags" Target="../tags/tag130.xml"/><Relationship Id="rId36" Type="http://schemas.openxmlformats.org/officeDocument/2006/relationships/notesSlide" Target="../notesSlides/notesSlide19.xml"/><Relationship Id="rId10" Type="http://schemas.openxmlformats.org/officeDocument/2006/relationships/tags" Target="../tags/tag112.xml"/><Relationship Id="rId19" Type="http://schemas.openxmlformats.org/officeDocument/2006/relationships/tags" Target="../tags/tag121.xml"/><Relationship Id="rId31" Type="http://schemas.openxmlformats.org/officeDocument/2006/relationships/tags" Target="../tags/tag133.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tags" Target="../tags/tag129.xml"/><Relationship Id="rId30" Type="http://schemas.openxmlformats.org/officeDocument/2006/relationships/tags" Target="../tags/tag132.xml"/><Relationship Id="rId35"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5.jpe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140.xml"/></Relationships>
</file>

<file path=ppt/slides/_rels/slide2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notesSlide" Target="../notesSlides/notesSlide2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7.xml"/><Relationship Id="rId5" Type="http://schemas.openxmlformats.org/officeDocument/2006/relationships/tags" Target="../tags/tag151.xml"/><Relationship Id="rId4" Type="http://schemas.openxmlformats.org/officeDocument/2006/relationships/tags" Target="../tags/tag150.xml"/></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54.xml"/><Relationship Id="rId7" Type="http://schemas.openxmlformats.org/officeDocument/2006/relationships/image" Target="../media/image16.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55.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diagramColors" Target="../diagrams/colors1.xml"/><Relationship Id="rId3" Type="http://schemas.openxmlformats.org/officeDocument/2006/relationships/tags" Target="../tags/tag21.xml"/><Relationship Id="rId7" Type="http://schemas.openxmlformats.org/officeDocument/2006/relationships/slideLayout" Target="../slideLayouts/slideLayout7.xml"/><Relationship Id="rId12" Type="http://schemas.openxmlformats.org/officeDocument/2006/relationships/diagramQuickStyle" Target="../diagrams/quickStyle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diagramLayout" Target="../diagrams/layout1.xml"/><Relationship Id="rId5" Type="http://schemas.openxmlformats.org/officeDocument/2006/relationships/tags" Target="../tags/tag23.xml"/><Relationship Id="rId10" Type="http://schemas.openxmlformats.org/officeDocument/2006/relationships/diagramData" Target="../diagrams/data1.xml"/><Relationship Id="rId4" Type="http://schemas.openxmlformats.org/officeDocument/2006/relationships/tags" Target="../tags/tag22.xml"/><Relationship Id="rId9" Type="http://schemas.openxmlformats.org/officeDocument/2006/relationships/image" Target="../media/image8.jpeg"/><Relationship Id="rId14"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9.jpeg"/><Relationship Id="rId5" Type="http://schemas.openxmlformats.org/officeDocument/2006/relationships/tags" Target="../tags/tag29.xml"/><Relationship Id="rId10" Type="http://schemas.openxmlformats.org/officeDocument/2006/relationships/notesSlide" Target="../notesSlides/notesSlide6.xml"/><Relationship Id="rId4" Type="http://schemas.openxmlformats.org/officeDocument/2006/relationships/tags" Target="../tags/tag28.xml"/><Relationship Id="rId9"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notesSlide" Target="../notesSlides/notesSlide7.xml"/><Relationship Id="rId4" Type="http://schemas.openxmlformats.org/officeDocument/2006/relationships/tags" Target="../tags/tag36.xml"/><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4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7.xml"/><Relationship Id="rId7" Type="http://schemas.openxmlformats.org/officeDocument/2006/relationships/notesSlide" Target="../notesSlides/notesSlide9.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7.xml"/><Relationship Id="rId5" Type="http://schemas.openxmlformats.org/officeDocument/2006/relationships/tags" Target="../tags/tag49.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38200" y="914400"/>
            <a:ext cx="7162800" cy="2133600"/>
          </a:xfrm>
        </p:spPr>
        <p:txBody>
          <a:bodyPr rtlCol="0">
            <a:normAutofit/>
          </a:bodyPr>
          <a:lstStyle/>
          <a:p>
            <a:pPr>
              <a:defRPr/>
            </a:pPr>
            <a:r>
              <a:rPr lang="fr-FR" sz="3200" dirty="0"/>
              <a:t>COMMENT PREPARER ET GERER LES EVALUATIONS A MI-PARCOURS DES PROJETS DU BUREAU DE L'ALIMENTATION POUR LA PAIX (FFP)</a:t>
            </a:r>
            <a:endParaRPr lang="fr" sz="3200" b="0" i="0" u="none" baseline="0" dirty="0"/>
          </a:p>
        </p:txBody>
      </p:sp>
      <p:sp>
        <p:nvSpPr>
          <p:cNvPr id="3" name="TextBox 2"/>
          <p:cNvSpPr txBox="1"/>
          <p:nvPr>
            <p:custDataLst>
              <p:tags r:id="rId2"/>
            </p:custDataLst>
          </p:nvPr>
        </p:nvSpPr>
        <p:spPr>
          <a:xfrm>
            <a:off x="914400" y="3581400"/>
            <a:ext cx="6858000" cy="1277273"/>
          </a:xfrm>
          <a:prstGeom prst="rect">
            <a:avLst/>
          </a:prstGeom>
          <a:noFill/>
        </p:spPr>
        <p:txBody>
          <a:bodyPr wrap="square" rtlCol="0">
            <a:spAutoFit/>
          </a:bodyPr>
          <a:lstStyle/>
          <a:p>
            <a:pPr algn="l" rtl="0">
              <a:spcAft>
                <a:spcPts val="600"/>
              </a:spcAft>
            </a:pPr>
            <a:r>
              <a:rPr lang="fr" b="0" i="0" u="none" baseline="0" dirty="0">
                <a:solidFill>
                  <a:schemeClr val="tx2"/>
                </a:solidFill>
                <a:latin typeface="+mn-lt"/>
                <a:ea typeface="Adobe Song Std L" pitchFamily="18" charset="-128"/>
              </a:rPr>
              <a:t>Pamela Velez-Vega, associée de recherche pour le suivi et l'évaluation </a:t>
            </a:r>
          </a:p>
          <a:p>
            <a:pPr algn="l" rtl="0">
              <a:spcAft>
                <a:spcPts val="600"/>
              </a:spcAft>
            </a:pPr>
            <a:r>
              <a:rPr lang="fr" b="0" i="0" u="none" baseline="0" dirty="0">
                <a:solidFill>
                  <a:schemeClr val="tx2"/>
                </a:solidFill>
                <a:latin typeface="+mn-lt"/>
              </a:rPr>
              <a:t>22 septembre 2015</a:t>
            </a:r>
            <a:endParaRPr lang="fr" dirty="0">
              <a:solidFill>
                <a:schemeClr val="tx2"/>
              </a:solidFill>
              <a:latin typeface="+mn-lt"/>
            </a:endParaRPr>
          </a:p>
          <a:p>
            <a:pPr algn="l" rtl="0">
              <a:spcAft>
                <a:spcPts val="600"/>
              </a:spcAft>
            </a:pPr>
            <a:endParaRPr lang="fr" sz="800" dirty="0">
              <a:solidFill>
                <a:schemeClr val="tx2"/>
              </a:solidFill>
              <a:latin typeface="+mn-lt"/>
              <a:ea typeface="Adobe Song Std L" pitchFamily="18" charset="-128"/>
            </a:endParaRPr>
          </a:p>
          <a:p>
            <a:endParaRPr lang="fr" dirty="0"/>
          </a:p>
        </p:txBody>
      </p:sp>
      <p:pic>
        <p:nvPicPr>
          <p:cNvPr id="10" name="Picture 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124200" y="6079330"/>
            <a:ext cx="1333500" cy="642938"/>
          </a:xfrm>
          <a:prstGeom prst="rect">
            <a:avLst/>
          </a:prstGeom>
        </p:spPr>
      </p:pic>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87350" y="6053665"/>
            <a:ext cx="2133600" cy="635339"/>
          </a:xfrm>
          <a:prstGeom prst="rect">
            <a:avLst/>
          </a:prstGeom>
        </p:spPr>
      </p:pic>
      <p:pic>
        <p:nvPicPr>
          <p:cNvPr id="12" name="Picture 1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181600" y="6141446"/>
            <a:ext cx="1219200" cy="518705"/>
          </a:xfrm>
          <a:prstGeom prst="rect">
            <a:avLst/>
          </a:prstGeom>
        </p:spPr>
      </p:pic>
      <p:pic>
        <p:nvPicPr>
          <p:cNvPr id="4" name="Picture 3"/>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6781800" y="5990332"/>
            <a:ext cx="2190210" cy="7620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2438400" y="532164"/>
            <a:ext cx="3886200" cy="152400"/>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rPr>
              <a:t>Méthodes </a:t>
            </a:r>
            <a:r>
              <a:rPr lang="fr" sz="3200" b="1" i="0" u="none" baseline="0" dirty="0" smtClean="0">
                <a:solidFill>
                  <a:srgbClr val="1B4298"/>
                </a:solidFill>
              </a:rPr>
              <a:t>de l’EMP</a:t>
            </a:r>
            <a:endParaRPr lang="fr" sz="3200" b="1" dirty="0">
              <a:solidFill>
                <a:srgbClr val="1B4298"/>
              </a:solidFill>
            </a:endParaRPr>
          </a:p>
        </p:txBody>
      </p:sp>
      <p:sp>
        <p:nvSpPr>
          <p:cNvPr id="6" name="TextBox 5"/>
          <p:cNvSpPr txBox="1"/>
          <p:nvPr>
            <p:custDataLst>
              <p:tags r:id="rId2"/>
            </p:custDataLst>
          </p:nvPr>
        </p:nvSpPr>
        <p:spPr>
          <a:xfrm>
            <a:off x="304800" y="2819400"/>
            <a:ext cx="4648200" cy="2677656"/>
          </a:xfrm>
          <a:prstGeom prst="rect">
            <a:avLst/>
          </a:prstGeom>
          <a:noFill/>
        </p:spPr>
        <p:txBody>
          <a:bodyPr wrap="square" rtlCol="0">
            <a:spAutoFit/>
          </a:bodyPr>
          <a:lstStyle/>
          <a:p>
            <a:pPr marL="342900" lvl="0" indent="-342900" algn="l" rtl="0">
              <a:buClr>
                <a:schemeClr val="accent6">
                  <a:lumMod val="75000"/>
                </a:schemeClr>
              </a:buClr>
              <a:buFont typeface="Arial" panose="020B0604020202020204" pitchFamily="34" charset="0"/>
              <a:buChar char="•"/>
            </a:pPr>
            <a:r>
              <a:rPr lang="fr" sz="2400" b="0" i="0" u="none" baseline="0" dirty="0">
                <a:latin typeface="+mn-lt"/>
              </a:rPr>
              <a:t>Données du projet et analyse des données secondaires</a:t>
            </a:r>
            <a:endParaRPr lang="fr" sz="2400" dirty="0">
              <a:latin typeface="+mn-lt"/>
            </a:endParaRPr>
          </a:p>
          <a:p>
            <a:pPr marL="457200" lvl="0" indent="-457200" algn="l" rtl="0">
              <a:buClr>
                <a:schemeClr val="accent6">
                  <a:lumMod val="75000"/>
                </a:schemeClr>
              </a:buClr>
              <a:buFont typeface="Arial" panose="020B0604020202020204" pitchFamily="34" charset="0"/>
              <a:buChar char="•"/>
            </a:pPr>
            <a:r>
              <a:rPr lang="fr" sz="2400" b="0" i="0" u="none" baseline="0" dirty="0">
                <a:latin typeface="+mn-lt"/>
              </a:rPr>
              <a:t>Enquêtes à petite échelle pour :</a:t>
            </a:r>
          </a:p>
          <a:p>
            <a:pPr marL="914400" lvl="1" indent="-457200" algn="l" rtl="0">
              <a:buClr>
                <a:schemeClr val="accent6">
                  <a:lumMod val="75000"/>
                </a:schemeClr>
              </a:buClr>
              <a:buFont typeface="Wingdings" panose="05000000000000000000" pitchFamily="2" charset="2"/>
              <a:buChar char="ü"/>
            </a:pPr>
            <a:r>
              <a:rPr lang="fr" sz="2400" b="0" i="0" u="none" baseline="0" dirty="0" smtClean="0">
                <a:latin typeface="+mn-lt"/>
              </a:rPr>
              <a:t>Tester les hypothèses </a:t>
            </a:r>
          </a:p>
          <a:p>
            <a:pPr marL="914400" lvl="1" indent="-457200" algn="l" rtl="0">
              <a:buClr>
                <a:schemeClr val="accent6">
                  <a:lumMod val="75000"/>
                </a:schemeClr>
              </a:buClr>
              <a:buFont typeface="Wingdings" panose="05000000000000000000" pitchFamily="2" charset="2"/>
              <a:buChar char="ü"/>
            </a:pPr>
            <a:r>
              <a:rPr lang="fr" sz="2400" dirty="0">
                <a:latin typeface="+mn-lt"/>
              </a:rPr>
              <a:t>s</a:t>
            </a:r>
            <a:r>
              <a:rPr lang="fr" sz="2400" b="0" i="0" u="none" baseline="0" dirty="0" smtClean="0">
                <a:latin typeface="+mn-lt"/>
              </a:rPr>
              <a:t>aisir les perceptions </a:t>
            </a:r>
          </a:p>
          <a:p>
            <a:pPr marL="914400" lvl="1" indent="-457200" algn="l" rtl="0">
              <a:buClr>
                <a:schemeClr val="accent6">
                  <a:lumMod val="75000"/>
                </a:schemeClr>
              </a:buClr>
              <a:buFont typeface="Wingdings" panose="05000000000000000000" pitchFamily="2" charset="2"/>
              <a:buChar char="ü"/>
            </a:pPr>
            <a:r>
              <a:rPr lang="fr" sz="2400" dirty="0">
                <a:latin typeface="+mn-lt"/>
              </a:rPr>
              <a:t>r</a:t>
            </a:r>
            <a:r>
              <a:rPr lang="fr" sz="2400" b="0" i="0" u="none" baseline="0" dirty="0" smtClean="0">
                <a:latin typeface="+mn-lt"/>
              </a:rPr>
              <a:t>ecoupement </a:t>
            </a:r>
            <a:r>
              <a:rPr lang="fr" sz="2400" dirty="0" smtClean="0">
                <a:latin typeface="+mn-lt"/>
              </a:rPr>
              <a:t>avec les</a:t>
            </a:r>
            <a:r>
              <a:rPr lang="fr" sz="2400" b="0" i="0" u="none" baseline="0" dirty="0" smtClean="0">
                <a:latin typeface="+mn-lt"/>
              </a:rPr>
              <a:t> </a:t>
            </a:r>
            <a:r>
              <a:rPr lang="fr" sz="2400" b="0" i="0" u="none" baseline="0" dirty="0">
                <a:latin typeface="+mn-lt"/>
              </a:rPr>
              <a:t>résultats locaux</a:t>
            </a:r>
            <a:endParaRPr lang="fr" sz="2400" dirty="0">
              <a:latin typeface="+mn-lt"/>
            </a:endParaRPr>
          </a:p>
        </p:txBody>
      </p:sp>
      <p:sp>
        <p:nvSpPr>
          <p:cNvPr id="7" name="TextBox 6"/>
          <p:cNvSpPr txBox="1"/>
          <p:nvPr>
            <p:custDataLst>
              <p:tags r:id="rId3"/>
            </p:custDataLst>
          </p:nvPr>
        </p:nvSpPr>
        <p:spPr>
          <a:xfrm>
            <a:off x="533400" y="1543285"/>
            <a:ext cx="8212016" cy="892552"/>
          </a:xfrm>
          <a:prstGeom prst="rect">
            <a:avLst/>
          </a:prstGeom>
          <a:noFill/>
        </p:spPr>
        <p:txBody>
          <a:bodyPr wrap="square" rtlCol="0">
            <a:spAutoFit/>
          </a:bodyPr>
          <a:lstStyle/>
          <a:p>
            <a:pPr algn="ctr" rtl="0"/>
            <a:r>
              <a:rPr lang="fr" sz="2600" b="1" i="0" u="none" baseline="0" dirty="0" smtClean="0">
                <a:latin typeface="+mn-lt"/>
              </a:rPr>
              <a:t>Quels</a:t>
            </a:r>
            <a:r>
              <a:rPr lang="fr" sz="2600" b="1" i="0" u="none" dirty="0" smtClean="0">
                <a:latin typeface="+mn-lt"/>
              </a:rPr>
              <a:t> sont </a:t>
            </a:r>
            <a:r>
              <a:rPr lang="fr" sz="2600" b="1" i="0" u="none" baseline="0" dirty="0" smtClean="0">
                <a:latin typeface="+mn-lt"/>
              </a:rPr>
              <a:t>les méthodes </a:t>
            </a:r>
            <a:r>
              <a:rPr lang="fr" sz="2600" b="1" i="0" u="none" baseline="0" dirty="0">
                <a:latin typeface="+mn-lt"/>
              </a:rPr>
              <a:t>de collecte de données quantitatives encouragées ?</a:t>
            </a:r>
          </a:p>
        </p:txBody>
      </p:sp>
      <p:cxnSp>
        <p:nvCxnSpPr>
          <p:cNvPr id="9" name="Straight Connector 8"/>
          <p:cNvCxnSpPr/>
          <p:nvPr>
            <p:custDataLst>
              <p:tags r:id="rId4"/>
            </p:custDataLst>
          </p:nvPr>
        </p:nvCxnSpPr>
        <p:spPr>
          <a:xfrm>
            <a:off x="533400" y="2514600"/>
            <a:ext cx="7983415" cy="0"/>
          </a:xfrm>
          <a:prstGeom prst="line">
            <a:avLst/>
          </a:prstGeom>
          <a:ln w="34925">
            <a:solidFill>
              <a:srgbClr val="F89708"/>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4969933" y="2743200"/>
            <a:ext cx="3505201" cy="2571750"/>
          </a:xfrm>
          <a:prstGeom prst="rect">
            <a:avLst/>
          </a:prstGeom>
        </p:spPr>
      </p:pic>
      <p:sp>
        <p:nvSpPr>
          <p:cNvPr id="3" name="Slide Number Placeholder 2"/>
          <p:cNvSpPr>
            <a:spLocks noGrp="1"/>
          </p:cNvSpPr>
          <p:nvPr>
            <p:ph type="sldNum" sz="quarter" idx="12"/>
            <p:custDataLst>
              <p:tags r:id="rId6"/>
            </p:custDataLst>
          </p:nvPr>
        </p:nvSpPr>
        <p:spPr/>
        <p:txBody>
          <a:bodyPr/>
          <a:lstStyle/>
          <a:p>
            <a:pPr algn="r" rtl="0">
              <a:defRPr/>
            </a:pPr>
            <a:fld id="{F2B45DF9-5CC0-49D1-802D-C1D37956C625}" type="slidenum">
              <a:rPr/>
              <a:pPr algn="r" rtl="0">
                <a:defRPr/>
              </a:pPr>
              <a:t>10</a:t>
            </a:fld>
            <a:endParaRPr lang="fr" dirty="0"/>
          </a:p>
        </p:txBody>
      </p:sp>
    </p:spTree>
    <p:extLst>
      <p:ext uri="{BB962C8B-B14F-4D97-AF65-F5344CB8AC3E}">
        <p14:creationId xmlns:p14="http://schemas.microsoft.com/office/powerpoint/2010/main" val="108937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0"/>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000" b="1" i="0" u="none" baseline="0" dirty="0">
                <a:solidFill>
                  <a:srgbClr val="1B4298"/>
                </a:solidFill>
              </a:rPr>
              <a:t>Méthodes </a:t>
            </a:r>
            <a:r>
              <a:rPr lang="fr" sz="3000" b="1" i="0" u="none" baseline="0" dirty="0" smtClean="0">
                <a:solidFill>
                  <a:srgbClr val="1B4298"/>
                </a:solidFill>
              </a:rPr>
              <a:t>de l’EMP :</a:t>
            </a:r>
            <a:r>
              <a:rPr lang="fr" sz="3000" b="1" i="0" u="none" dirty="0" smtClean="0">
                <a:solidFill>
                  <a:srgbClr val="1B4298"/>
                </a:solidFill>
              </a:rPr>
              <a:t> </a:t>
            </a:r>
            <a:r>
              <a:rPr lang="fr" sz="3000" b="1" i="0" u="none" baseline="0" dirty="0" smtClean="0">
                <a:solidFill>
                  <a:srgbClr val="1B4298"/>
                </a:solidFill>
              </a:rPr>
              <a:t>échantillonnage</a:t>
            </a:r>
            <a:endParaRPr lang="fr" sz="3000" b="1" dirty="0">
              <a:solidFill>
                <a:srgbClr val="1B4298"/>
              </a:solidFill>
            </a:endParaRPr>
          </a:p>
        </p:txBody>
      </p:sp>
      <p:sp>
        <p:nvSpPr>
          <p:cNvPr id="6" name="TextBox 5"/>
          <p:cNvSpPr txBox="1"/>
          <p:nvPr>
            <p:custDataLst>
              <p:tags r:id="rId2"/>
            </p:custDataLst>
          </p:nvPr>
        </p:nvSpPr>
        <p:spPr>
          <a:xfrm>
            <a:off x="364066" y="1524000"/>
            <a:ext cx="4817534" cy="1508105"/>
          </a:xfrm>
          <a:prstGeom prst="rect">
            <a:avLst/>
          </a:prstGeom>
          <a:noFill/>
        </p:spPr>
        <p:txBody>
          <a:bodyPr wrap="square" rtlCol="0">
            <a:spAutoFit/>
          </a:bodyPr>
          <a:lstStyle/>
          <a:p>
            <a:pPr marL="914400" lvl="1" indent="-457200" algn="l" rtl="0">
              <a:spcAft>
                <a:spcPts val="1200"/>
              </a:spcAft>
              <a:buClr>
                <a:srgbClr val="F89708"/>
              </a:buClr>
              <a:buFont typeface="Arial" panose="020B0604020202020204" pitchFamily="34" charset="0"/>
              <a:buChar char="•"/>
            </a:pPr>
            <a:r>
              <a:rPr lang="fr" sz="2400" b="0" i="0" u="none" baseline="0">
                <a:latin typeface="+mn-lt"/>
              </a:rPr>
              <a:t>Sélection du site</a:t>
            </a:r>
          </a:p>
          <a:p>
            <a:pPr marL="914400" lvl="1" indent="-457200" algn="l" rtl="0">
              <a:spcAft>
                <a:spcPts val="1200"/>
              </a:spcAft>
              <a:buClr>
                <a:srgbClr val="F89708"/>
              </a:buClr>
              <a:buFont typeface="Arial" panose="020B0604020202020204" pitchFamily="34" charset="0"/>
              <a:buChar char="•"/>
            </a:pPr>
            <a:r>
              <a:rPr lang="fr" sz="2400" b="0" i="0" u="none" baseline="0">
                <a:latin typeface="+mn-lt"/>
              </a:rPr>
              <a:t>Sélection de l'informateur</a:t>
            </a:r>
          </a:p>
          <a:p>
            <a:pPr marL="914400" lvl="1" indent="-457200" algn="l" rtl="0">
              <a:spcAft>
                <a:spcPts val="1200"/>
              </a:spcAft>
              <a:buClr>
                <a:srgbClr val="F89708"/>
              </a:buClr>
              <a:buFont typeface="Arial" panose="020B0604020202020204" pitchFamily="34" charset="0"/>
              <a:buChar char="•"/>
            </a:pPr>
            <a:r>
              <a:rPr lang="fr" sz="2400" b="0" i="0" u="none" baseline="0">
                <a:latin typeface="+mn-lt"/>
              </a:rPr>
              <a:t>Intervention du projet</a:t>
            </a:r>
          </a:p>
        </p:txBody>
      </p:sp>
      <p:pic>
        <p:nvPicPr>
          <p:cNvPr id="3" name="Picture 2"/>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l="5805" t="1540" r="5186" b="3017"/>
          <a:stretch/>
        </p:blipFill>
        <p:spPr>
          <a:xfrm>
            <a:off x="4876800" y="1219200"/>
            <a:ext cx="3505200" cy="4724400"/>
          </a:xfrm>
          <a:prstGeom prst="rect">
            <a:avLst/>
          </a:prstGeom>
        </p:spPr>
      </p:pic>
      <p:sp>
        <p:nvSpPr>
          <p:cNvPr id="4" name="Slide Number Placeholder 3"/>
          <p:cNvSpPr>
            <a:spLocks noGrp="1"/>
          </p:cNvSpPr>
          <p:nvPr>
            <p:ph type="sldNum" sz="quarter" idx="12"/>
            <p:custDataLst>
              <p:tags r:id="rId4"/>
            </p:custDataLst>
          </p:nvPr>
        </p:nvSpPr>
        <p:spPr/>
        <p:txBody>
          <a:bodyPr/>
          <a:lstStyle/>
          <a:p>
            <a:pPr algn="r" rtl="0">
              <a:defRPr/>
            </a:pPr>
            <a:fld id="{F2B45DF9-5CC0-49D1-802D-C1D37956C625}" type="slidenum">
              <a:rPr/>
              <a:pPr algn="r" rtl="0">
                <a:defRPr/>
              </a:pPr>
              <a:t>11</a:t>
            </a:fld>
            <a:endParaRPr lang="fr" dirty="0"/>
          </a:p>
        </p:txBody>
      </p:sp>
    </p:spTree>
    <p:extLst>
      <p:ext uri="{BB962C8B-B14F-4D97-AF65-F5344CB8AC3E}">
        <p14:creationId xmlns:p14="http://schemas.microsoft.com/office/powerpoint/2010/main" val="223882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custDataLst>
              <p:tags r:id="rId1"/>
            </p:custDataLst>
          </p:nvPr>
        </p:nvSpPr>
        <p:spPr>
          <a:xfrm>
            <a:off x="1865346" y="1753273"/>
            <a:ext cx="5781971" cy="461665"/>
          </a:xfrm>
          <a:prstGeom prst="rect">
            <a:avLst/>
          </a:prstGeom>
          <a:noFill/>
        </p:spPr>
        <p:txBody>
          <a:bodyPr wrap="square" rtlCol="0">
            <a:spAutoFit/>
          </a:bodyPr>
          <a:lstStyle/>
          <a:p>
            <a:pPr algn="ctr" rtl="0"/>
            <a:r>
              <a:rPr lang="fr" sz="2400" b="0" i="0" u="none" baseline="0" dirty="0">
                <a:latin typeface="+mj-lt"/>
              </a:rPr>
              <a:t>Processus coopératif et </a:t>
            </a:r>
            <a:r>
              <a:rPr lang="fr" sz="2400" b="0" i="0" u="none" baseline="0" dirty="0" smtClean="0">
                <a:latin typeface="+mj-lt"/>
              </a:rPr>
              <a:t>itérative </a:t>
            </a:r>
            <a:r>
              <a:rPr lang="fr" sz="2400" b="0" i="0" u="none" baseline="0" dirty="0">
                <a:latin typeface="+mj-lt"/>
              </a:rPr>
              <a:t>entre</a:t>
            </a:r>
            <a:endParaRPr lang="fr" sz="2400" dirty="0">
              <a:latin typeface="+mj-lt"/>
            </a:endParaRPr>
          </a:p>
        </p:txBody>
      </p:sp>
      <p:sp>
        <p:nvSpPr>
          <p:cNvPr id="4" name="Oval 3"/>
          <p:cNvSpPr/>
          <p:nvPr>
            <p:custDataLst>
              <p:tags r:id="rId2"/>
            </p:custDataLst>
          </p:nvPr>
        </p:nvSpPr>
        <p:spPr>
          <a:xfrm rot="5400000">
            <a:off x="926631" y="2145838"/>
            <a:ext cx="2490132" cy="3428994"/>
          </a:xfrm>
          <a:prstGeom prst="ellipse">
            <a:avLst/>
          </a:prstGeom>
        </p:spPr>
        <p:style>
          <a:lnRef idx="3">
            <a:schemeClr val="lt1"/>
          </a:lnRef>
          <a:fillRef idx="1">
            <a:schemeClr val="accent3"/>
          </a:fillRef>
          <a:effectRef idx="1">
            <a:schemeClr val="accent3"/>
          </a:effectRef>
          <a:fontRef idx="minor">
            <a:schemeClr val="lt1"/>
          </a:fontRef>
        </p:style>
        <p:txBody>
          <a:bodyPr vert="vert270" rtlCol="0" anchor="ctr"/>
          <a:lstStyle/>
          <a:p>
            <a:pPr algn="ctr" rtl="0"/>
            <a:r>
              <a:rPr lang="fr" sz="2800" b="0" i="0" u="none" baseline="0" dirty="0" smtClean="0"/>
              <a:t>Le </a:t>
            </a:r>
            <a:r>
              <a:rPr lang="fr" sz="2800" b="0" i="0" u="none" baseline="0" dirty="0"/>
              <a:t>récipiendaire</a:t>
            </a:r>
            <a:endParaRPr lang="fr" sz="2800" dirty="0"/>
          </a:p>
        </p:txBody>
      </p:sp>
      <p:sp>
        <p:nvSpPr>
          <p:cNvPr id="6" name="Oval 5"/>
          <p:cNvSpPr/>
          <p:nvPr>
            <p:custDataLst>
              <p:tags r:id="rId3"/>
            </p:custDataLst>
          </p:nvPr>
        </p:nvSpPr>
        <p:spPr>
          <a:xfrm rot="5400000">
            <a:off x="5714247" y="2215378"/>
            <a:ext cx="2373352" cy="3581400"/>
          </a:xfrm>
          <a:prstGeom prst="ellipse">
            <a:avLst/>
          </a:prstGeom>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fr" sz="2000" dirty="0" smtClean="0"/>
              <a:t>Représentant du bailleur des fonds (</a:t>
            </a:r>
            <a:r>
              <a:rPr lang="fr-FR" sz="2000" dirty="0" smtClean="0"/>
              <a:t>AOR), </a:t>
            </a:r>
            <a:r>
              <a:rPr lang="fr-FR" sz="2000" dirty="0"/>
              <a:t>l’équipe de </a:t>
            </a:r>
          </a:p>
          <a:p>
            <a:pPr algn="ctr"/>
            <a:r>
              <a:rPr lang="fr-FR" sz="2000" dirty="0"/>
              <a:t>S&amp;E </a:t>
            </a:r>
            <a:r>
              <a:rPr lang="fr-FR" sz="2000" dirty="0" smtClean="0"/>
              <a:t>de FFP et </a:t>
            </a:r>
            <a:r>
              <a:rPr lang="fr-FR" sz="2000" dirty="0"/>
              <a:t>la mission de </a:t>
            </a:r>
            <a:r>
              <a:rPr lang="fr-FR" sz="2000" dirty="0" smtClean="0"/>
              <a:t>USAID</a:t>
            </a:r>
            <a:r>
              <a:rPr lang="fr" sz="2400" dirty="0"/>
              <a:t>)</a:t>
            </a:r>
            <a:endParaRPr lang="fr-FR" sz="2000" dirty="0"/>
          </a:p>
        </p:txBody>
      </p:sp>
      <p:sp>
        <p:nvSpPr>
          <p:cNvPr id="8" name="Rectangle 2"/>
          <p:cNvSpPr txBox="1">
            <a:spLocks noChangeArrowheads="1"/>
          </p:cNvSpPr>
          <p:nvPr>
            <p:custDataLst>
              <p:tags r:id="rId4"/>
            </p:custDataLst>
          </p:nvPr>
        </p:nvSpPr>
        <p:spPr>
          <a:xfrm>
            <a:off x="0" y="0"/>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000" b="1" i="0" u="none" baseline="0" dirty="0" smtClean="0">
                <a:solidFill>
                  <a:srgbClr val="1B4298"/>
                </a:solidFill>
              </a:rPr>
              <a:t>Preparation des terms de référence</a:t>
            </a:r>
            <a:endParaRPr lang="fr" sz="3000" b="1" dirty="0">
              <a:solidFill>
                <a:srgbClr val="1B4298"/>
              </a:solidFill>
            </a:endParaRPr>
          </a:p>
        </p:txBody>
      </p:sp>
      <p:sp>
        <p:nvSpPr>
          <p:cNvPr id="3" name="Curved Up Arrow 2"/>
          <p:cNvSpPr/>
          <p:nvPr>
            <p:custDataLst>
              <p:tags r:id="rId5"/>
            </p:custDataLst>
          </p:nvPr>
        </p:nvSpPr>
        <p:spPr>
          <a:xfrm>
            <a:off x="3200400" y="4953000"/>
            <a:ext cx="2686050" cy="9712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solidFill>
                <a:schemeClr val="tx1"/>
              </a:solidFill>
            </a:endParaRPr>
          </a:p>
        </p:txBody>
      </p:sp>
      <p:sp>
        <p:nvSpPr>
          <p:cNvPr id="9" name="Curved Down Arrow 8"/>
          <p:cNvSpPr/>
          <p:nvPr>
            <p:custDataLst>
              <p:tags r:id="rId6"/>
            </p:custDataLst>
          </p:nvPr>
        </p:nvSpPr>
        <p:spPr>
          <a:xfrm flipH="1">
            <a:off x="3276986" y="2290656"/>
            <a:ext cx="258646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solidFill>
                <a:schemeClr val="tx1"/>
              </a:solidFill>
            </a:endParaRPr>
          </a:p>
        </p:txBody>
      </p:sp>
      <p:sp>
        <p:nvSpPr>
          <p:cNvPr id="5" name="Slide Number Placeholder 4"/>
          <p:cNvSpPr>
            <a:spLocks noGrp="1"/>
          </p:cNvSpPr>
          <p:nvPr>
            <p:ph type="sldNum" sz="quarter" idx="12"/>
            <p:custDataLst>
              <p:tags r:id="rId7"/>
            </p:custDataLst>
          </p:nvPr>
        </p:nvSpPr>
        <p:spPr/>
        <p:txBody>
          <a:bodyPr/>
          <a:lstStyle/>
          <a:p>
            <a:pPr algn="r" rtl="0">
              <a:defRPr/>
            </a:pPr>
            <a:fld id="{F2B45DF9-5CC0-49D1-802D-C1D37956C625}" type="slidenum">
              <a:rPr/>
              <a:pPr algn="r" rtl="0">
                <a:defRPr/>
              </a:pPr>
              <a:t>12</a:t>
            </a:fld>
            <a:endParaRPr lang="fr" dirty="0"/>
          </a:p>
        </p:txBody>
      </p:sp>
    </p:spTree>
    <p:extLst>
      <p:ext uri="{BB962C8B-B14F-4D97-AF65-F5344CB8AC3E}">
        <p14:creationId xmlns:p14="http://schemas.microsoft.com/office/powerpoint/2010/main" val="1894154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0"/>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 sz="3000" b="1" i="0" u="none" baseline="0" dirty="0">
                <a:solidFill>
                  <a:srgbClr val="1B4298"/>
                </a:solidFill>
              </a:rPr>
              <a:t>Illustration </a:t>
            </a:r>
            <a:r>
              <a:rPr lang="fr" sz="3000" b="1" i="0" u="none" baseline="0" dirty="0" smtClean="0">
                <a:solidFill>
                  <a:srgbClr val="1B4298"/>
                </a:solidFill>
              </a:rPr>
              <a:t>des </a:t>
            </a:r>
            <a:r>
              <a:rPr lang="fr" sz="3000" b="1" dirty="0">
                <a:solidFill>
                  <a:srgbClr val="1B4298"/>
                </a:solidFill>
              </a:rPr>
              <a:t>terms de référence </a:t>
            </a:r>
            <a:r>
              <a:rPr lang="fr" sz="3000" b="1" dirty="0" smtClean="0">
                <a:solidFill>
                  <a:srgbClr val="1B4298"/>
                </a:solidFill>
              </a:rPr>
              <a:t>(TDRs) </a:t>
            </a:r>
            <a:r>
              <a:rPr lang="fr" sz="3000" b="1" i="0" u="none" baseline="0" dirty="0">
                <a:solidFill>
                  <a:srgbClr val="1B4298"/>
                </a:solidFill>
              </a:rPr>
              <a:t>de </a:t>
            </a:r>
            <a:r>
              <a:rPr lang="fr" sz="3000" b="1" i="0" u="none" baseline="0" dirty="0" smtClean="0">
                <a:solidFill>
                  <a:srgbClr val="1B4298"/>
                </a:solidFill>
              </a:rPr>
              <a:t>l’EMP</a:t>
            </a:r>
            <a:endParaRPr lang="fr" sz="3000" b="1" dirty="0">
              <a:solidFill>
                <a:srgbClr val="1B4298"/>
              </a:solidFill>
            </a:endParaRPr>
          </a:p>
        </p:txBody>
      </p:sp>
      <p:sp>
        <p:nvSpPr>
          <p:cNvPr id="6" name="TextBox 5"/>
          <p:cNvSpPr txBox="1"/>
          <p:nvPr>
            <p:custDataLst>
              <p:tags r:id="rId2"/>
            </p:custDataLst>
          </p:nvPr>
        </p:nvSpPr>
        <p:spPr>
          <a:xfrm>
            <a:off x="685800" y="1295400"/>
            <a:ext cx="8229600" cy="4124206"/>
          </a:xfrm>
          <a:prstGeom prst="rect">
            <a:avLst/>
          </a:prstGeom>
          <a:noFill/>
        </p:spPr>
        <p:txBody>
          <a:bodyPr wrap="square" rtlCol="0">
            <a:spAutoFit/>
          </a:bodyPr>
          <a:lstStyle/>
          <a:p>
            <a:pPr marL="514350" indent="-514350" algn="l" rtl="0">
              <a:spcAft>
                <a:spcPts val="1200"/>
              </a:spcAft>
              <a:buFont typeface="+mj-lt"/>
              <a:buAutoNum type="alphaUcPeriod"/>
            </a:pPr>
            <a:r>
              <a:rPr lang="fr" sz="2400" b="0" i="0" u="none" baseline="0" dirty="0">
                <a:latin typeface="+mn-lt"/>
              </a:rPr>
              <a:t>Introduction (vue d'ensemble, contexte </a:t>
            </a:r>
            <a:r>
              <a:rPr lang="fr" sz="2400" b="0" i="0" u="none" baseline="0" dirty="0" smtClean="0">
                <a:latin typeface="+mn-lt"/>
              </a:rPr>
              <a:t>et )</a:t>
            </a:r>
            <a:endParaRPr lang="fr" sz="2400" dirty="0">
              <a:latin typeface="+mn-lt"/>
            </a:endParaRPr>
          </a:p>
          <a:p>
            <a:pPr marL="514350" indent="-514350" algn="l" rtl="0">
              <a:spcAft>
                <a:spcPts val="1200"/>
              </a:spcAft>
              <a:buFont typeface="+mj-lt"/>
              <a:buAutoNum type="alphaUcPeriod"/>
            </a:pPr>
            <a:r>
              <a:rPr lang="fr" sz="2400" b="0" i="0" u="none" baseline="0" dirty="0">
                <a:latin typeface="+mn-lt"/>
              </a:rPr>
              <a:t>Objectifs de l'EMP</a:t>
            </a:r>
          </a:p>
          <a:p>
            <a:pPr marL="514350" indent="-514350" algn="l" rtl="0">
              <a:spcAft>
                <a:spcPts val="1200"/>
              </a:spcAft>
              <a:buFont typeface="+mj-lt"/>
              <a:buAutoNum type="alphaUcPeriod"/>
            </a:pPr>
            <a:r>
              <a:rPr lang="fr" sz="2400" b="0" i="0" u="none" baseline="0" dirty="0">
                <a:latin typeface="+mn-lt"/>
              </a:rPr>
              <a:t>Méthodes d'EMP</a:t>
            </a:r>
          </a:p>
          <a:p>
            <a:pPr marL="514350" indent="-514350" algn="l" rtl="0">
              <a:spcAft>
                <a:spcPts val="1200"/>
              </a:spcAft>
              <a:buFont typeface="+mj-lt"/>
              <a:buAutoNum type="alphaUcPeriod"/>
            </a:pPr>
            <a:r>
              <a:rPr lang="fr" sz="2400" b="0" i="0" u="none" baseline="0" dirty="0">
                <a:latin typeface="+mn-lt"/>
              </a:rPr>
              <a:t>Responsabilités </a:t>
            </a:r>
            <a:r>
              <a:rPr lang="fr" sz="2400" b="0" i="0" u="none" baseline="0" dirty="0" smtClean="0">
                <a:latin typeface="+mn-lt"/>
              </a:rPr>
              <a:t>de</a:t>
            </a:r>
            <a:r>
              <a:rPr lang="fr" sz="2400" b="0" i="0" u="none" dirty="0" smtClean="0">
                <a:latin typeface="+mn-lt"/>
              </a:rPr>
              <a:t> la personne ressource</a:t>
            </a:r>
            <a:r>
              <a:rPr lang="fr" sz="2400" b="0" i="0" u="none" baseline="0" dirty="0" smtClean="0">
                <a:latin typeface="+mn-lt"/>
              </a:rPr>
              <a:t> </a:t>
            </a:r>
            <a:endParaRPr lang="fr" sz="2400" b="0" i="0" u="none" baseline="0" dirty="0">
              <a:latin typeface="+mn-lt"/>
            </a:endParaRPr>
          </a:p>
          <a:p>
            <a:pPr marL="514350" indent="-514350" algn="l" rtl="0">
              <a:spcAft>
                <a:spcPts val="1200"/>
              </a:spcAft>
              <a:buFont typeface="+mj-lt"/>
              <a:buAutoNum type="alphaUcPeriod"/>
            </a:pPr>
            <a:r>
              <a:rPr lang="fr" sz="2400" b="0" i="0" u="none" baseline="0" dirty="0">
                <a:latin typeface="+mn-lt"/>
              </a:rPr>
              <a:t>Composition de l'équipe </a:t>
            </a:r>
            <a:r>
              <a:rPr lang="fr" sz="2400" b="0" i="0" u="none" baseline="0" dirty="0" smtClean="0">
                <a:latin typeface="+mn-lt"/>
              </a:rPr>
              <a:t>de l’EMP</a:t>
            </a:r>
            <a:r>
              <a:rPr lang="fr" sz="2400" b="0" i="0" u="none" baseline="0" dirty="0">
                <a:latin typeface="+mn-lt"/>
              </a:rPr>
              <a:t>, qualifications et rôles</a:t>
            </a:r>
          </a:p>
          <a:p>
            <a:pPr marL="514350" indent="-514350" algn="l" rtl="0">
              <a:spcAft>
                <a:spcPts val="1200"/>
              </a:spcAft>
              <a:buFont typeface="+mj-lt"/>
              <a:buAutoNum type="alphaUcPeriod"/>
            </a:pPr>
            <a:r>
              <a:rPr lang="fr" sz="2400" b="0" i="0" u="none" baseline="0" dirty="0">
                <a:latin typeface="+mn-lt"/>
              </a:rPr>
              <a:t>Responsabilités du projet</a:t>
            </a:r>
          </a:p>
          <a:p>
            <a:pPr marL="514350" indent="-514350" algn="l" rtl="0">
              <a:spcAft>
                <a:spcPts val="1200"/>
              </a:spcAft>
              <a:buFont typeface="+mj-lt"/>
              <a:buAutoNum type="alphaUcPeriod"/>
            </a:pPr>
            <a:r>
              <a:rPr lang="fr" sz="2400" b="0" i="0" u="none" baseline="0" dirty="0">
                <a:latin typeface="+mn-lt"/>
              </a:rPr>
              <a:t>Propriété intellectuelle</a:t>
            </a:r>
          </a:p>
          <a:p>
            <a:pPr marL="514350" indent="-514350" algn="l" rtl="0">
              <a:spcAft>
                <a:spcPts val="1200"/>
              </a:spcAft>
              <a:buFont typeface="+mj-lt"/>
              <a:buAutoNum type="alphaUcPeriod"/>
            </a:pPr>
            <a:r>
              <a:rPr lang="fr" sz="2400" b="0" i="0" u="none" baseline="0" dirty="0">
                <a:latin typeface="+mn-lt"/>
              </a:rPr>
              <a:t>Directives éthiques</a:t>
            </a:r>
          </a:p>
        </p:txBody>
      </p:sp>
      <p:sp>
        <p:nvSpPr>
          <p:cNvPr id="3" name="Slide Number Placeholder 2"/>
          <p:cNvSpPr>
            <a:spLocks noGrp="1"/>
          </p:cNvSpPr>
          <p:nvPr>
            <p:ph type="sldNum" sz="quarter" idx="12"/>
            <p:custDataLst>
              <p:tags r:id="rId3"/>
            </p:custDataLst>
          </p:nvPr>
        </p:nvSpPr>
        <p:spPr/>
        <p:txBody>
          <a:bodyPr/>
          <a:lstStyle/>
          <a:p>
            <a:pPr algn="r" rtl="0">
              <a:defRPr/>
            </a:pPr>
            <a:fld id="{F2B45DF9-5CC0-49D1-802D-C1D37956C625}" type="slidenum">
              <a:rPr/>
              <a:pPr algn="r" rtl="0">
                <a:defRPr/>
              </a:pPr>
              <a:t>13</a:t>
            </a:fld>
            <a:endParaRPr lang="fr" dirty="0"/>
          </a:p>
        </p:txBody>
      </p:sp>
    </p:spTree>
    <p:extLst>
      <p:ext uri="{BB962C8B-B14F-4D97-AF65-F5344CB8AC3E}">
        <p14:creationId xmlns:p14="http://schemas.microsoft.com/office/powerpoint/2010/main" val="363800721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0"/>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000" b="1" i="0" u="none" baseline="0" dirty="0">
                <a:solidFill>
                  <a:srgbClr val="1B4298"/>
                </a:solidFill>
              </a:rPr>
              <a:t>Responsabilités du projet</a:t>
            </a:r>
            <a:endParaRPr lang="fr" sz="3000" b="1" dirty="0">
              <a:solidFill>
                <a:srgbClr val="1B4298"/>
              </a:solidFill>
            </a:endParaRPr>
          </a:p>
        </p:txBody>
      </p:sp>
      <p:sp>
        <p:nvSpPr>
          <p:cNvPr id="6" name="TextBox 5"/>
          <p:cNvSpPr txBox="1"/>
          <p:nvPr>
            <p:custDataLst>
              <p:tags r:id="rId2"/>
            </p:custDataLst>
          </p:nvPr>
        </p:nvSpPr>
        <p:spPr>
          <a:xfrm>
            <a:off x="457200" y="1542395"/>
            <a:ext cx="8229600" cy="523220"/>
          </a:xfrm>
          <a:prstGeom prst="rect">
            <a:avLst/>
          </a:prstGeom>
          <a:noFill/>
        </p:spPr>
        <p:txBody>
          <a:bodyPr wrap="square" rtlCol="0">
            <a:spAutoFit/>
          </a:bodyPr>
          <a:lstStyle/>
          <a:p>
            <a:pPr marL="514350" indent="-514350" algn="l" rtl="0">
              <a:spcAft>
                <a:spcPts val="1200"/>
              </a:spcAft>
              <a:buClr>
                <a:srgbClr val="F89708"/>
              </a:buClr>
              <a:buFont typeface="+mj-lt"/>
              <a:buAutoNum type="arabicPeriod"/>
            </a:pPr>
            <a:endParaRPr lang="fr" sz="2800" dirty="0" smtClean="0">
              <a:solidFill>
                <a:schemeClr val="tx2"/>
              </a:solidFill>
              <a:latin typeface="+mn-lt"/>
            </a:endParaRPr>
          </a:p>
        </p:txBody>
      </p:sp>
      <p:sp>
        <p:nvSpPr>
          <p:cNvPr id="4" name="TextBox 3"/>
          <p:cNvSpPr txBox="1"/>
          <p:nvPr>
            <p:custDataLst>
              <p:tags r:id="rId3"/>
            </p:custDataLst>
          </p:nvPr>
        </p:nvSpPr>
        <p:spPr>
          <a:xfrm>
            <a:off x="304800" y="1676400"/>
            <a:ext cx="5105401" cy="3877985"/>
          </a:xfrm>
          <a:prstGeom prst="rect">
            <a:avLst/>
          </a:prstGeom>
          <a:noFill/>
        </p:spPr>
        <p:txBody>
          <a:bodyPr wrap="square" rtlCol="0">
            <a:spAutoFit/>
          </a:bodyPr>
          <a:lstStyle/>
          <a:p>
            <a:pPr marL="457200" lvl="0" indent="-457200" algn="l" rtl="0">
              <a:spcAft>
                <a:spcPts val="600"/>
              </a:spcAft>
              <a:buFont typeface="+mj-lt"/>
              <a:buAutoNum type="arabicPeriod"/>
            </a:pPr>
            <a:r>
              <a:rPr lang="fr" sz="2400" b="0" i="0" u="none" baseline="0" dirty="0">
                <a:latin typeface="+mn-lt"/>
              </a:rPr>
              <a:t>Préparer </a:t>
            </a:r>
            <a:r>
              <a:rPr lang="fr" sz="2400" b="0" i="0" u="none" baseline="0" dirty="0" smtClean="0">
                <a:latin typeface="+mn-lt"/>
              </a:rPr>
              <a:t>les TDRs </a:t>
            </a:r>
            <a:endParaRPr lang="fr" sz="2400" b="0" i="0" u="none" baseline="0" dirty="0">
              <a:latin typeface="+mn-lt"/>
            </a:endParaRPr>
          </a:p>
          <a:p>
            <a:pPr marL="457200" lvl="0" indent="-457200" algn="l" rtl="0">
              <a:spcAft>
                <a:spcPts val="600"/>
              </a:spcAft>
              <a:buFont typeface="+mj-lt"/>
              <a:buAutoNum type="arabicPeriod"/>
            </a:pPr>
            <a:r>
              <a:rPr lang="fr" sz="2400" b="0" i="0" u="none" baseline="0" dirty="0">
                <a:latin typeface="+mn-lt"/>
              </a:rPr>
              <a:t>Sélectionner </a:t>
            </a:r>
            <a:r>
              <a:rPr lang="fr" sz="2400" b="0" i="0" u="none" baseline="0" dirty="0" smtClean="0">
                <a:latin typeface="+mn-lt"/>
              </a:rPr>
              <a:t>l’équipe d’évaluation </a:t>
            </a:r>
            <a:endParaRPr lang="fr" sz="2400" b="0" i="0" u="none" baseline="0" dirty="0">
              <a:latin typeface="+mn-lt"/>
            </a:endParaRPr>
          </a:p>
          <a:p>
            <a:pPr marL="457200" lvl="0" indent="-457200" algn="l" rtl="0">
              <a:spcAft>
                <a:spcPts val="600"/>
              </a:spcAft>
              <a:buFont typeface="+mj-lt"/>
              <a:buAutoNum type="arabicPeriod"/>
            </a:pPr>
            <a:r>
              <a:rPr lang="fr" sz="2400" b="0" i="0" u="none" baseline="0" dirty="0">
                <a:latin typeface="+mn-lt"/>
              </a:rPr>
              <a:t>Fournir les données secondaires</a:t>
            </a:r>
          </a:p>
          <a:p>
            <a:pPr marL="457200" lvl="0" indent="-457200" algn="l" rtl="0">
              <a:spcAft>
                <a:spcPts val="600"/>
              </a:spcAft>
              <a:buFont typeface="+mj-lt"/>
              <a:buAutoNum type="arabicPeriod"/>
            </a:pPr>
            <a:r>
              <a:rPr lang="fr" sz="2400" b="0" i="0" u="none" baseline="0" dirty="0">
                <a:latin typeface="+mn-lt"/>
              </a:rPr>
              <a:t>Servir </a:t>
            </a:r>
            <a:r>
              <a:rPr lang="fr" sz="2400" b="0" i="0" u="none" baseline="0" dirty="0" smtClean="0">
                <a:latin typeface="+mn-lt"/>
              </a:rPr>
              <a:t>d’informateur</a:t>
            </a:r>
            <a:endParaRPr lang="fr" sz="2400" b="0" i="0" u="none" baseline="0" dirty="0">
              <a:latin typeface="+mn-lt"/>
            </a:endParaRPr>
          </a:p>
          <a:p>
            <a:pPr marL="457200" lvl="0" indent="-457200" algn="l" rtl="0">
              <a:spcAft>
                <a:spcPts val="600"/>
              </a:spcAft>
              <a:buFont typeface="+mj-lt"/>
              <a:buAutoNum type="arabicPeriod"/>
            </a:pPr>
            <a:r>
              <a:rPr lang="fr" sz="2400" b="0" i="0" u="none" baseline="0" dirty="0" smtClean="0">
                <a:latin typeface="+mn-lt"/>
              </a:rPr>
              <a:t>Conseiller en rapport avec les logistiques</a:t>
            </a:r>
            <a:endParaRPr lang="fr" sz="2400" b="0" i="0" u="none" baseline="0" dirty="0">
              <a:latin typeface="+mn-lt"/>
            </a:endParaRPr>
          </a:p>
          <a:p>
            <a:pPr marL="457200" lvl="0" indent="-457200" algn="l" rtl="0">
              <a:spcAft>
                <a:spcPts val="600"/>
              </a:spcAft>
              <a:buFont typeface="+mj-lt"/>
              <a:buAutoNum type="arabicPeriod"/>
            </a:pPr>
            <a:r>
              <a:rPr lang="fr" sz="2400" b="0" i="0" u="none" baseline="0" dirty="0">
                <a:latin typeface="+mn-lt"/>
              </a:rPr>
              <a:t>Offrir </a:t>
            </a:r>
            <a:r>
              <a:rPr lang="fr" sz="2400" b="0" i="0" u="none" baseline="0" dirty="0" smtClean="0">
                <a:latin typeface="+mn-lt"/>
              </a:rPr>
              <a:t>le soutient administratif </a:t>
            </a:r>
            <a:r>
              <a:rPr lang="fr" sz="2400" b="0" i="0" u="none" baseline="0" dirty="0">
                <a:latin typeface="+mn-lt"/>
              </a:rPr>
              <a:t>(</a:t>
            </a:r>
            <a:r>
              <a:rPr lang="fr" sz="2400" b="0" i="0" u="none" baseline="0" dirty="0" smtClean="0">
                <a:latin typeface="+mn-lt"/>
              </a:rPr>
              <a:t>option</a:t>
            </a:r>
            <a:r>
              <a:rPr lang="fr-FR" sz="2400" b="0" i="0" u="none" baseline="0" dirty="0" smtClean="0">
                <a:latin typeface="+mn-lt"/>
              </a:rPr>
              <a:t>ne</a:t>
            </a:r>
            <a:r>
              <a:rPr lang="fr" sz="2400" b="0" i="0" u="none" baseline="0" dirty="0" smtClean="0">
                <a:latin typeface="+mn-lt"/>
              </a:rPr>
              <a:t>l</a:t>
            </a:r>
            <a:r>
              <a:rPr lang="fr" sz="2400" b="0" i="0" u="none" baseline="0" dirty="0">
                <a:latin typeface="+mn-lt"/>
              </a:rPr>
              <a:t>)</a:t>
            </a:r>
          </a:p>
          <a:p>
            <a:pPr marL="742950" indent="-742950" algn="l" rtl="0">
              <a:buFont typeface="+mj-lt"/>
              <a:buAutoNum type="arabicPeriod"/>
            </a:pPr>
            <a:endParaRPr lang="fr" sz="2400" dirty="0">
              <a:latin typeface="+mn-lt"/>
            </a:endParaRPr>
          </a:p>
        </p:txBody>
      </p:sp>
      <p:pic>
        <p:nvPicPr>
          <p:cNvPr id="3" name="Picture 2"/>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5219701" y="1804005"/>
            <a:ext cx="3619499" cy="2416016"/>
          </a:xfrm>
          <a:prstGeom prst="rect">
            <a:avLst/>
          </a:prstGeom>
        </p:spPr>
      </p:pic>
      <p:sp>
        <p:nvSpPr>
          <p:cNvPr id="7" name="Slide Number Placeholder 6"/>
          <p:cNvSpPr>
            <a:spLocks noGrp="1"/>
          </p:cNvSpPr>
          <p:nvPr>
            <p:ph type="sldNum" sz="quarter" idx="12"/>
            <p:custDataLst>
              <p:tags r:id="rId5"/>
            </p:custDataLst>
          </p:nvPr>
        </p:nvSpPr>
        <p:spPr/>
        <p:txBody>
          <a:bodyPr/>
          <a:lstStyle/>
          <a:p>
            <a:pPr algn="r" rtl="0">
              <a:defRPr/>
            </a:pPr>
            <a:fld id="{F2B45DF9-5CC0-49D1-802D-C1D37956C625}" type="slidenum">
              <a:rPr/>
              <a:pPr algn="r" rtl="0">
                <a:defRPr/>
              </a:pPr>
              <a:t>14</a:t>
            </a:fld>
            <a:endParaRPr lang="fr" dirty="0"/>
          </a:p>
        </p:txBody>
      </p:sp>
    </p:spTree>
    <p:extLst>
      <p:ext uri="{BB962C8B-B14F-4D97-AF65-F5344CB8AC3E}">
        <p14:creationId xmlns:p14="http://schemas.microsoft.com/office/powerpoint/2010/main" val="2966293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25400" y="76200"/>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000" b="1" i="0" u="none" baseline="0" dirty="0">
                <a:solidFill>
                  <a:srgbClr val="1B4298"/>
                </a:solidFill>
              </a:rPr>
              <a:t>Responsabilités du projet : </a:t>
            </a:r>
            <a:r>
              <a:rPr lang="fr" sz="3000" b="1" i="0" u="none" baseline="0" dirty="0" smtClean="0">
                <a:solidFill>
                  <a:srgbClr val="1B4298"/>
                </a:solidFill>
              </a:rPr>
              <a:t>fourniture les </a:t>
            </a:r>
            <a:r>
              <a:rPr lang="fr" sz="3000" b="1" i="0" u="none" baseline="0" dirty="0">
                <a:solidFill>
                  <a:srgbClr val="1B4298"/>
                </a:solidFill>
              </a:rPr>
              <a:t>données secondaires</a:t>
            </a:r>
            <a:endParaRPr lang="fr" sz="3000" b="1" dirty="0">
              <a:solidFill>
                <a:srgbClr val="1B4298"/>
              </a:solidFill>
            </a:endParaRPr>
          </a:p>
        </p:txBody>
      </p:sp>
      <p:sp>
        <p:nvSpPr>
          <p:cNvPr id="6" name="TextBox 5"/>
          <p:cNvSpPr txBox="1"/>
          <p:nvPr>
            <p:custDataLst>
              <p:tags r:id="rId2"/>
            </p:custDataLst>
          </p:nvPr>
        </p:nvSpPr>
        <p:spPr>
          <a:xfrm>
            <a:off x="33867" y="1428750"/>
            <a:ext cx="7543800" cy="3816429"/>
          </a:xfrm>
          <a:prstGeom prst="rect">
            <a:avLst/>
          </a:prstGeom>
          <a:noFill/>
        </p:spPr>
        <p:txBody>
          <a:bodyPr wrap="square" rtlCol="0">
            <a:spAutoFit/>
          </a:bodyPr>
          <a:lstStyle/>
          <a:p>
            <a:pPr marL="914400" lvl="1" indent="-457200" algn="l" rtl="0">
              <a:spcAft>
                <a:spcPts val="1200"/>
              </a:spcAft>
              <a:buClr>
                <a:srgbClr val="F89708"/>
              </a:buClr>
              <a:buFont typeface="Arial" panose="020B0604020202020204" pitchFamily="34" charset="0"/>
              <a:buChar char="•"/>
            </a:pPr>
            <a:r>
              <a:rPr lang="fr" sz="2600" b="0" i="0" u="none" baseline="0" dirty="0">
                <a:latin typeface="+mn-lt"/>
              </a:rPr>
              <a:t>Documents </a:t>
            </a:r>
            <a:r>
              <a:rPr lang="fr" sz="2600" dirty="0">
                <a:latin typeface="+mn-lt"/>
              </a:rPr>
              <a:t> </a:t>
            </a:r>
            <a:r>
              <a:rPr lang="fr" sz="2600" dirty="0" smtClean="0">
                <a:latin typeface="+mn-lt"/>
              </a:rPr>
              <a:t>pour </a:t>
            </a:r>
            <a:r>
              <a:rPr lang="fr" sz="2600" b="0" i="0" u="none" baseline="0" dirty="0" smtClean="0">
                <a:latin typeface="+mn-lt"/>
              </a:rPr>
              <a:t>orientation géographique</a:t>
            </a:r>
            <a:endParaRPr lang="fr" sz="2600" b="0" i="0" u="none" baseline="0" dirty="0">
              <a:latin typeface="+mn-lt"/>
            </a:endParaRPr>
          </a:p>
          <a:p>
            <a:pPr marL="914400" lvl="1" indent="-457200" algn="l" rtl="0">
              <a:spcAft>
                <a:spcPts val="1200"/>
              </a:spcAft>
              <a:buClr>
                <a:srgbClr val="F89708"/>
              </a:buClr>
              <a:buFont typeface="Arial" panose="020B0604020202020204" pitchFamily="34" charset="0"/>
              <a:buChar char="•"/>
            </a:pPr>
            <a:r>
              <a:rPr lang="fr" sz="2600" b="0" i="0" u="none" baseline="0" dirty="0">
                <a:latin typeface="+mn-lt"/>
              </a:rPr>
              <a:t>Propositions et amendements</a:t>
            </a:r>
          </a:p>
          <a:p>
            <a:pPr marL="914400" lvl="1" indent="-457200" algn="l" rtl="0">
              <a:spcAft>
                <a:spcPts val="1200"/>
              </a:spcAft>
              <a:buClr>
                <a:srgbClr val="F89708"/>
              </a:buClr>
              <a:buFont typeface="Arial" panose="020B0604020202020204" pitchFamily="34" charset="0"/>
              <a:buChar char="•"/>
            </a:pPr>
            <a:r>
              <a:rPr lang="fr" sz="2600" b="0" i="0" u="none" baseline="0" dirty="0">
                <a:latin typeface="+mn-lt"/>
              </a:rPr>
              <a:t>Rapports à </a:t>
            </a:r>
            <a:r>
              <a:rPr lang="fr" sz="2600" b="0" i="0" u="none" baseline="0" dirty="0" smtClean="0">
                <a:latin typeface="+mn-lt"/>
              </a:rPr>
              <a:t>l’USAID</a:t>
            </a:r>
            <a:endParaRPr lang="fr" sz="2600" b="0" i="0" u="none" baseline="0" dirty="0">
              <a:latin typeface="+mn-lt"/>
            </a:endParaRPr>
          </a:p>
          <a:p>
            <a:pPr marL="914400" lvl="1" indent="-457200" algn="l" rtl="0">
              <a:spcAft>
                <a:spcPts val="1200"/>
              </a:spcAft>
              <a:buClr>
                <a:srgbClr val="F89708"/>
              </a:buClr>
              <a:buFont typeface="Arial" panose="020B0604020202020204" pitchFamily="34" charset="0"/>
              <a:buChar char="•"/>
            </a:pPr>
            <a:r>
              <a:rPr lang="fr" sz="2600" b="0" i="0" u="none" baseline="0" dirty="0">
                <a:latin typeface="+mn-lt"/>
              </a:rPr>
              <a:t>Plan </a:t>
            </a:r>
            <a:r>
              <a:rPr lang="en-US" sz="2600" b="0" i="0" u="none" baseline="0" dirty="0" smtClean="0">
                <a:latin typeface="+mn-lt"/>
              </a:rPr>
              <a:t>S&amp;E</a:t>
            </a:r>
            <a:endParaRPr lang="fr" sz="2600" b="0" i="0" u="none" baseline="0" dirty="0">
              <a:latin typeface="+mn-lt"/>
            </a:endParaRPr>
          </a:p>
          <a:p>
            <a:pPr marL="914400" lvl="1" indent="-457200">
              <a:spcAft>
                <a:spcPts val="1200"/>
              </a:spcAft>
              <a:buClr>
                <a:srgbClr val="F89708"/>
              </a:buClr>
              <a:buFont typeface="Arial" panose="020B0604020202020204" pitchFamily="34" charset="0"/>
              <a:buChar char="•"/>
            </a:pPr>
            <a:r>
              <a:rPr lang="fr" sz="2600" b="0" i="0" u="none" baseline="0" dirty="0" smtClean="0">
                <a:latin typeface="+mn-lt"/>
              </a:rPr>
              <a:t>Description du </a:t>
            </a:r>
            <a:r>
              <a:rPr lang="fr" sz="2600" dirty="0"/>
              <a:t>protocole </a:t>
            </a:r>
            <a:r>
              <a:rPr lang="fr" sz="2600" dirty="0" smtClean="0"/>
              <a:t>de </a:t>
            </a:r>
            <a:r>
              <a:rPr lang="fr" sz="2600" b="0" i="0" u="none" baseline="0" dirty="0" smtClean="0">
                <a:latin typeface="+mn-lt"/>
              </a:rPr>
              <a:t>l’intervention</a:t>
            </a:r>
            <a:endParaRPr lang="fr" sz="2600" b="0" i="0" u="none" baseline="0" dirty="0">
              <a:latin typeface="+mn-lt"/>
            </a:endParaRPr>
          </a:p>
          <a:p>
            <a:pPr marL="914400" lvl="1" indent="-457200" algn="l" rtl="0">
              <a:spcAft>
                <a:spcPts val="1200"/>
              </a:spcAft>
              <a:buClr>
                <a:srgbClr val="F89708"/>
              </a:buClr>
              <a:buFont typeface="Arial" panose="020B0604020202020204" pitchFamily="34" charset="0"/>
              <a:buChar char="•"/>
            </a:pPr>
            <a:r>
              <a:rPr lang="fr" sz="2600" b="0" i="0" u="none" baseline="0" dirty="0">
                <a:latin typeface="+mn-lt"/>
              </a:rPr>
              <a:t>Rapports et données de </a:t>
            </a:r>
            <a:r>
              <a:rPr lang="fr" sz="2600" b="0" i="0" u="none" baseline="0" dirty="0" smtClean="0">
                <a:latin typeface="+mn-lt"/>
              </a:rPr>
              <a:t>l’intervention</a:t>
            </a:r>
            <a:endParaRPr lang="fr" sz="2600" b="0" i="0" u="none" baseline="0" dirty="0">
              <a:latin typeface="+mn-lt"/>
            </a:endParaRPr>
          </a:p>
          <a:p>
            <a:pPr marL="914400" lvl="1" indent="-457200" algn="l" rtl="0">
              <a:spcAft>
                <a:spcPts val="1200"/>
              </a:spcAft>
              <a:buClr>
                <a:srgbClr val="F89708"/>
              </a:buClr>
              <a:buFont typeface="Arial" panose="020B0604020202020204" pitchFamily="34" charset="0"/>
              <a:buChar char="•"/>
            </a:pPr>
            <a:r>
              <a:rPr lang="fr" sz="2600" b="0" i="0" u="none" baseline="0" dirty="0">
                <a:latin typeface="+mn-lt"/>
              </a:rPr>
              <a:t>Stratégie de sortie et plan de pérennisation</a:t>
            </a:r>
            <a:endParaRPr lang="fr" sz="2600" dirty="0">
              <a:latin typeface="+mn-lt"/>
            </a:endParaRPr>
          </a:p>
        </p:txBody>
      </p:sp>
      <p:sp>
        <p:nvSpPr>
          <p:cNvPr id="3" name="Slide Number Placeholder 2"/>
          <p:cNvSpPr>
            <a:spLocks noGrp="1"/>
          </p:cNvSpPr>
          <p:nvPr>
            <p:ph type="sldNum" sz="quarter" idx="12"/>
            <p:custDataLst>
              <p:tags r:id="rId3"/>
            </p:custDataLst>
          </p:nvPr>
        </p:nvSpPr>
        <p:spPr/>
        <p:txBody>
          <a:bodyPr/>
          <a:lstStyle/>
          <a:p>
            <a:pPr algn="r" rtl="0">
              <a:defRPr/>
            </a:pPr>
            <a:fld id="{F2B45DF9-5CC0-49D1-802D-C1D37956C625}" type="slidenum">
              <a:rPr/>
              <a:pPr algn="r" rtl="0">
                <a:defRPr/>
              </a:pPr>
              <a:t>15</a:t>
            </a:fld>
            <a:endParaRPr lang="fr" dirty="0"/>
          </a:p>
        </p:txBody>
      </p:sp>
    </p:spTree>
    <p:extLst>
      <p:ext uri="{BB962C8B-B14F-4D97-AF65-F5344CB8AC3E}">
        <p14:creationId xmlns:p14="http://schemas.microsoft.com/office/powerpoint/2010/main" val="3432549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pPr algn="r" rtl="0">
              <a:defRPr/>
            </a:pPr>
            <a:fld id="{F2B45DF9-5CC0-49D1-802D-C1D37956C625}" type="slidenum">
              <a:rPr/>
              <a:pPr algn="r" rtl="0">
                <a:defRPr/>
              </a:pPr>
              <a:t>16</a:t>
            </a:fld>
            <a:endParaRPr lang="fr" dirty="0"/>
          </a:p>
        </p:txBody>
      </p:sp>
      <p:sp>
        <p:nvSpPr>
          <p:cNvPr id="3" name="TextBox 2"/>
          <p:cNvSpPr txBox="1"/>
          <p:nvPr>
            <p:custDataLst>
              <p:tags r:id="rId2"/>
            </p:custDataLst>
          </p:nvPr>
        </p:nvSpPr>
        <p:spPr>
          <a:xfrm>
            <a:off x="685800" y="1295400"/>
            <a:ext cx="7467600" cy="4708981"/>
          </a:xfrm>
          <a:prstGeom prst="rect">
            <a:avLst/>
          </a:prstGeom>
          <a:noFill/>
        </p:spPr>
        <p:txBody>
          <a:bodyPr wrap="square" rtlCol="0">
            <a:spAutoFit/>
          </a:bodyPr>
          <a:lstStyle/>
          <a:p>
            <a:pPr algn="l" rtl="0">
              <a:spcAft>
                <a:spcPts val="1200"/>
              </a:spcAft>
              <a:buClr>
                <a:srgbClr val="F89708"/>
              </a:buClr>
            </a:pPr>
            <a:r>
              <a:rPr lang="fr" sz="2000" b="0" i="0" u="none" baseline="0" dirty="0">
                <a:latin typeface="+mn-lt"/>
              </a:rPr>
              <a:t>Le rapport </a:t>
            </a:r>
            <a:r>
              <a:rPr lang="fr" sz="2000" b="0" i="0" u="none" baseline="0" dirty="0" smtClean="0">
                <a:latin typeface="+mn-lt"/>
              </a:rPr>
              <a:t>de l’EMP doit :</a:t>
            </a:r>
            <a:endParaRPr lang="fr" sz="2000" dirty="0">
              <a:latin typeface="+mn-lt"/>
            </a:endParaRPr>
          </a:p>
          <a:p>
            <a:pPr marL="457200" indent="-457200" algn="l" rtl="0">
              <a:spcAft>
                <a:spcPts val="1200"/>
              </a:spcAft>
              <a:buClr>
                <a:srgbClr val="F89708"/>
              </a:buClr>
              <a:buFont typeface="Arial" panose="020B0604020202020204" pitchFamily="34" charset="0"/>
              <a:buChar char="•"/>
            </a:pPr>
            <a:r>
              <a:rPr lang="fr" sz="2000" b="0" i="0" u="none" baseline="0" dirty="0">
                <a:latin typeface="+mn-lt"/>
              </a:rPr>
              <a:t>présenter clairement </a:t>
            </a:r>
            <a:r>
              <a:rPr lang="fr" sz="2000" b="0" i="0" u="none" baseline="0" dirty="0" smtClean="0">
                <a:latin typeface="+mn-lt"/>
              </a:rPr>
              <a:t>les preuves (pas </a:t>
            </a:r>
            <a:r>
              <a:rPr lang="fr" sz="2000" b="0" i="0" u="none" baseline="0" dirty="0">
                <a:latin typeface="+mn-lt"/>
              </a:rPr>
              <a:t>seulement les conclusions) et </a:t>
            </a:r>
            <a:r>
              <a:rPr lang="fr" sz="2000" b="0" i="0" u="sng" baseline="0" dirty="0">
                <a:latin typeface="+mn-lt"/>
              </a:rPr>
              <a:t>identifier les sources </a:t>
            </a:r>
            <a:r>
              <a:rPr lang="fr" sz="2000" b="0" i="0" u="sng" baseline="0" dirty="0" smtClean="0">
                <a:latin typeface="+mn-lt"/>
              </a:rPr>
              <a:t>des </a:t>
            </a:r>
            <a:r>
              <a:rPr lang="fr" sz="2000" b="0" i="0" u="sng" baseline="0" dirty="0">
                <a:latin typeface="+mn-lt"/>
              </a:rPr>
              <a:t>preuves</a:t>
            </a:r>
            <a:endParaRPr lang="fr" sz="2000" u="sng" dirty="0">
              <a:latin typeface="+mn-lt"/>
            </a:endParaRPr>
          </a:p>
          <a:p>
            <a:pPr marL="457200" indent="-457200" algn="l" rtl="0">
              <a:spcAft>
                <a:spcPts val="1200"/>
              </a:spcAft>
              <a:buClr>
                <a:srgbClr val="F89708"/>
              </a:buClr>
              <a:buFont typeface="Arial" panose="020B0604020202020204" pitchFamily="34" charset="0"/>
              <a:buChar char="•"/>
            </a:pPr>
            <a:r>
              <a:rPr lang="fr" sz="2000" dirty="0" smtClean="0">
                <a:latin typeface="+mn-lt"/>
              </a:rPr>
              <a:t>Tirer</a:t>
            </a:r>
            <a:r>
              <a:rPr lang="fr" sz="2000" b="0" i="0" u="none" baseline="0" dirty="0" smtClean="0">
                <a:latin typeface="+mn-lt"/>
              </a:rPr>
              <a:t> </a:t>
            </a:r>
            <a:r>
              <a:rPr lang="fr" sz="2000" b="0" i="0" u="none" baseline="0" dirty="0">
                <a:latin typeface="+mn-lt"/>
              </a:rPr>
              <a:t>des conclusions fondées sur les preuves présentées</a:t>
            </a:r>
          </a:p>
          <a:p>
            <a:pPr marL="457200" indent="-457200" algn="l" rtl="0">
              <a:spcAft>
                <a:spcPts val="1200"/>
              </a:spcAft>
              <a:buClr>
                <a:srgbClr val="F89708"/>
              </a:buClr>
              <a:buFont typeface="Arial" panose="020B0604020202020204" pitchFamily="34" charset="0"/>
              <a:buChar char="•"/>
            </a:pPr>
            <a:r>
              <a:rPr lang="fr" sz="2000" b="0" i="0" u="none" baseline="0" dirty="0">
                <a:latin typeface="+mn-lt"/>
              </a:rPr>
              <a:t>offrir des recommandations directement liées aux conclusions</a:t>
            </a:r>
          </a:p>
          <a:p>
            <a:endParaRPr lang="fr" sz="2000" dirty="0">
              <a:latin typeface="+mn-lt"/>
            </a:endParaRPr>
          </a:p>
          <a:p>
            <a:pPr algn="l" rtl="0"/>
            <a:r>
              <a:rPr lang="fr" sz="2000" b="0" i="0" u="none" baseline="0" dirty="0" smtClean="0">
                <a:latin typeface="+mn-lt"/>
              </a:rPr>
              <a:t>Les</a:t>
            </a:r>
            <a:r>
              <a:rPr lang="fr" sz="2000" b="0" i="0" u="none" dirty="0" smtClean="0">
                <a:latin typeface="+mn-lt"/>
              </a:rPr>
              <a:t> TDRs </a:t>
            </a:r>
            <a:r>
              <a:rPr lang="fr" sz="2000" b="0" i="0" u="none" baseline="0" dirty="0" smtClean="0">
                <a:latin typeface="+mn-lt"/>
              </a:rPr>
              <a:t>devraient </a:t>
            </a:r>
            <a:r>
              <a:rPr lang="fr" sz="2000" b="0" i="0" u="none" baseline="0" dirty="0">
                <a:latin typeface="+mn-lt"/>
              </a:rPr>
              <a:t>préciser </a:t>
            </a:r>
            <a:r>
              <a:rPr lang="fr" sz="2000" b="0" i="0" u="none" baseline="0" dirty="0" smtClean="0">
                <a:latin typeface="+mn-lt"/>
              </a:rPr>
              <a:t>que </a:t>
            </a:r>
            <a:r>
              <a:rPr lang="fr" sz="2000" b="0" i="0" u="none" baseline="0" dirty="0">
                <a:latin typeface="+mn-lt"/>
              </a:rPr>
              <a:t>le rapport doit séparer </a:t>
            </a:r>
            <a:r>
              <a:rPr lang="fr" sz="2000" b="0" i="0" u="none" baseline="0" dirty="0" smtClean="0">
                <a:latin typeface="+mn-lt"/>
              </a:rPr>
              <a:t>clairement </a:t>
            </a:r>
            <a:r>
              <a:rPr lang="fr" sz="2000" b="0" i="0" u="none" baseline="0" dirty="0">
                <a:latin typeface="+mn-lt"/>
              </a:rPr>
              <a:t>les </a:t>
            </a:r>
            <a:r>
              <a:rPr lang="fr" sz="2000" b="0" i="0" u="none" baseline="0" dirty="0" smtClean="0">
                <a:latin typeface="+mn-lt"/>
              </a:rPr>
              <a:t>preuves recueillis </a:t>
            </a:r>
            <a:r>
              <a:rPr lang="fr" sz="2000" b="0" i="0" u="none" baseline="0" dirty="0">
                <a:latin typeface="+mn-lt"/>
              </a:rPr>
              <a:t>par </a:t>
            </a:r>
            <a:r>
              <a:rPr lang="fr" sz="2000" b="0" i="0" u="none" baseline="0" dirty="0" smtClean="0">
                <a:latin typeface="+mn-lt"/>
              </a:rPr>
              <a:t>l’équipe d’évaluation</a:t>
            </a:r>
            <a:r>
              <a:rPr lang="fr" sz="2000" b="0" i="0" u="none" dirty="0" smtClean="0">
                <a:latin typeface="+mn-lt"/>
              </a:rPr>
              <a:t> d’une part et l</a:t>
            </a:r>
            <a:r>
              <a:rPr lang="fr" sz="2000" dirty="0" smtClean="0">
                <a:latin typeface="+mn-lt"/>
              </a:rPr>
              <a:t>es </a:t>
            </a:r>
            <a:r>
              <a:rPr lang="fr" sz="2000" b="0" i="0" u="none" baseline="0" dirty="0" smtClean="0">
                <a:latin typeface="+mn-lt"/>
              </a:rPr>
              <a:t>conclusions </a:t>
            </a:r>
            <a:r>
              <a:rPr lang="fr" sz="2000" b="0" i="0" u="none" baseline="0" dirty="0">
                <a:latin typeface="+mn-lt"/>
              </a:rPr>
              <a:t>et </a:t>
            </a:r>
            <a:r>
              <a:rPr lang="fr" sz="2000" b="0" i="0" u="none" baseline="0" dirty="0" smtClean="0">
                <a:latin typeface="+mn-lt"/>
              </a:rPr>
              <a:t>recommandations basées sur les</a:t>
            </a:r>
            <a:r>
              <a:rPr lang="fr" sz="2000" b="0" i="0" u="none" dirty="0" smtClean="0">
                <a:latin typeface="+mn-lt"/>
              </a:rPr>
              <a:t> autres </a:t>
            </a:r>
            <a:r>
              <a:rPr lang="fr" sz="2000" b="0" i="0" u="none" baseline="0" dirty="0" smtClean="0">
                <a:latin typeface="+mn-lt"/>
              </a:rPr>
              <a:t>sections </a:t>
            </a:r>
            <a:r>
              <a:rPr lang="fr" sz="2000" b="0" i="0" u="none" baseline="0" dirty="0">
                <a:latin typeface="+mn-lt"/>
              </a:rPr>
              <a:t>du </a:t>
            </a:r>
            <a:r>
              <a:rPr lang="fr" sz="2000" b="0" i="0" u="none" baseline="0" dirty="0" smtClean="0">
                <a:latin typeface="+mn-lt"/>
              </a:rPr>
              <a:t>rapport, d’autre part</a:t>
            </a:r>
            <a:r>
              <a:rPr lang="fr" sz="2000" dirty="0" smtClean="0">
                <a:latin typeface="+mn-lt"/>
              </a:rPr>
              <a:t>.</a:t>
            </a:r>
            <a:r>
              <a:rPr lang="fr" sz="2000" b="0" i="0" u="none" baseline="0" dirty="0" smtClean="0">
                <a:latin typeface="+mn-lt"/>
              </a:rPr>
              <a:t> </a:t>
            </a:r>
            <a:r>
              <a:rPr lang="fr" sz="2000" dirty="0" smtClean="0">
                <a:latin typeface="+mn-lt"/>
              </a:rPr>
              <a:t>L</a:t>
            </a:r>
            <a:r>
              <a:rPr lang="fr" sz="2000" b="0" i="0" u="none" baseline="0" dirty="0" smtClean="0">
                <a:latin typeface="+mn-lt"/>
              </a:rPr>
              <a:t>es </a:t>
            </a:r>
            <a:r>
              <a:rPr lang="fr" sz="2000" b="0" i="0" u="none" baseline="0" dirty="0">
                <a:latin typeface="+mn-lt"/>
              </a:rPr>
              <a:t>sources de </a:t>
            </a:r>
            <a:r>
              <a:rPr lang="fr" sz="2000" b="0" i="0" u="none" baseline="0" dirty="0" smtClean="0">
                <a:latin typeface="+mn-lt"/>
              </a:rPr>
              <a:t>tous </a:t>
            </a:r>
            <a:r>
              <a:rPr lang="fr" sz="2000" b="0" i="0" u="none" baseline="0" dirty="0">
                <a:latin typeface="+mn-lt"/>
              </a:rPr>
              <a:t>les éléments </a:t>
            </a:r>
            <a:r>
              <a:rPr lang="fr" sz="2000" b="0" i="0" u="none" baseline="0" dirty="0" smtClean="0">
                <a:latin typeface="+mn-lt"/>
              </a:rPr>
              <a:t>presentés doivent </a:t>
            </a:r>
            <a:r>
              <a:rPr lang="fr" sz="2000" b="0" i="0" u="none" baseline="0" dirty="0">
                <a:latin typeface="+mn-lt"/>
              </a:rPr>
              <a:t>être identifiées, les conclusions ne doivent être </a:t>
            </a:r>
            <a:r>
              <a:rPr lang="fr" sz="2000" b="0" i="0" u="none" baseline="0" dirty="0" smtClean="0">
                <a:latin typeface="+mn-lt"/>
              </a:rPr>
              <a:t>fondées que sur les </a:t>
            </a:r>
            <a:r>
              <a:rPr lang="fr" sz="2000" b="0" i="0" u="none" baseline="0" dirty="0">
                <a:latin typeface="+mn-lt"/>
              </a:rPr>
              <a:t>preuves présentées dans le rapport et les recommandations </a:t>
            </a:r>
            <a:r>
              <a:rPr lang="fr" sz="2000" b="0" i="0" u="none" baseline="0" dirty="0" smtClean="0">
                <a:latin typeface="+mn-lt"/>
              </a:rPr>
              <a:t>doivent correspondre </a:t>
            </a:r>
            <a:r>
              <a:rPr lang="fr" sz="2000" b="0" i="0" u="none" baseline="0" dirty="0">
                <a:latin typeface="+mn-lt"/>
              </a:rPr>
              <a:t>aux conclusions.</a:t>
            </a:r>
          </a:p>
        </p:txBody>
      </p:sp>
      <p:sp>
        <p:nvSpPr>
          <p:cNvPr id="4" name="Rectangle 2"/>
          <p:cNvSpPr txBox="1">
            <a:spLocks noChangeArrowheads="1"/>
          </p:cNvSpPr>
          <p:nvPr>
            <p:custDataLst>
              <p:tags r:id="rId3"/>
            </p:custDataLst>
          </p:nvPr>
        </p:nvSpPr>
        <p:spPr>
          <a:xfrm>
            <a:off x="0" y="205016"/>
            <a:ext cx="9144000" cy="914400"/>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000" b="1" i="0" u="none" baseline="0" dirty="0">
                <a:solidFill>
                  <a:srgbClr val="1B4298"/>
                </a:solidFill>
              </a:rPr>
              <a:t>Responsabilités </a:t>
            </a:r>
            <a:r>
              <a:rPr lang="fr" sz="3000" b="1" i="0" u="none" baseline="0" dirty="0" smtClean="0">
                <a:solidFill>
                  <a:srgbClr val="1B4298"/>
                </a:solidFill>
              </a:rPr>
              <a:t>de</a:t>
            </a:r>
            <a:r>
              <a:rPr lang="fr" sz="3000" b="1" i="0" u="none" dirty="0" smtClean="0">
                <a:solidFill>
                  <a:srgbClr val="1B4298"/>
                </a:solidFill>
              </a:rPr>
              <a:t> la personne ressource</a:t>
            </a:r>
            <a:r>
              <a:rPr lang="fr" sz="3000" b="1" i="0" u="none" baseline="0" dirty="0" smtClean="0">
                <a:solidFill>
                  <a:srgbClr val="1B4298"/>
                </a:solidFill>
              </a:rPr>
              <a:t>: </a:t>
            </a:r>
            <a:br>
              <a:rPr lang="fr" sz="3000" b="1" i="0" u="none" baseline="0" dirty="0" smtClean="0">
                <a:solidFill>
                  <a:srgbClr val="1B4298"/>
                </a:solidFill>
              </a:rPr>
            </a:br>
            <a:r>
              <a:rPr lang="fr" sz="3000" b="1" i="0" u="none" baseline="0" dirty="0" smtClean="0">
                <a:solidFill>
                  <a:srgbClr val="1B4298"/>
                </a:solidFill>
              </a:rPr>
              <a:t>le </a:t>
            </a:r>
            <a:r>
              <a:rPr lang="fr" sz="3000" b="1" i="0" u="none" baseline="0" dirty="0">
                <a:solidFill>
                  <a:srgbClr val="1B4298"/>
                </a:solidFill>
              </a:rPr>
              <a:t>rapport </a:t>
            </a:r>
            <a:r>
              <a:rPr lang="fr" sz="3000" b="1" i="0" u="none" baseline="0" dirty="0" smtClean="0">
                <a:solidFill>
                  <a:srgbClr val="1B4298"/>
                </a:solidFill>
              </a:rPr>
              <a:t>de l’EMP</a:t>
            </a:r>
            <a:endParaRPr lang="fr" sz="3000" b="1" dirty="0">
              <a:solidFill>
                <a:srgbClr val="1B4298"/>
              </a:solidFill>
            </a:endParaRPr>
          </a:p>
        </p:txBody>
      </p:sp>
    </p:spTree>
    <p:extLst>
      <p:ext uri="{BB962C8B-B14F-4D97-AF65-F5344CB8AC3E}">
        <p14:creationId xmlns:p14="http://schemas.microsoft.com/office/powerpoint/2010/main" val="3095086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a:stCxn id="7" idx="2"/>
            <a:endCxn id="6" idx="0"/>
          </p:cNvCxnSpPr>
          <p:nvPr>
            <p:custDataLst>
              <p:tags r:id="rId1"/>
            </p:custDataLst>
          </p:nvPr>
        </p:nvCxnSpPr>
        <p:spPr>
          <a:xfrm>
            <a:off x="2590802" y="2438400"/>
            <a:ext cx="0" cy="520701"/>
          </a:xfrm>
          <a:prstGeom prst="straightConnector1">
            <a:avLst/>
          </a:prstGeom>
          <a:ln>
            <a:solidFill>
              <a:schemeClr val="accent1"/>
            </a:solidFill>
            <a:headEnd type="oval"/>
            <a:tailEnd type="arrow" w="lg" len="lg"/>
          </a:ln>
          <a:effectLst>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a:stCxn id="6" idx="2"/>
            <a:endCxn id="8" idx="0"/>
          </p:cNvCxnSpPr>
          <p:nvPr>
            <p:custDataLst>
              <p:tags r:id="rId2"/>
            </p:custDataLst>
          </p:nvPr>
        </p:nvCxnSpPr>
        <p:spPr>
          <a:xfrm>
            <a:off x="2597945" y="3873501"/>
            <a:ext cx="0" cy="673101"/>
          </a:xfrm>
          <a:prstGeom prst="straightConnector1">
            <a:avLst/>
          </a:prstGeom>
          <a:ln>
            <a:solidFill>
              <a:schemeClr val="accent1"/>
            </a:solidFill>
            <a:headEnd type="oval"/>
            <a:tailEnd type="arrow" w="lg" len="lg"/>
          </a:ln>
          <a:effectLst>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6" name="Rounded Rectangle 5"/>
          <p:cNvSpPr/>
          <p:nvPr>
            <p:custDataLst>
              <p:tags r:id="rId3"/>
            </p:custDataLst>
          </p:nvPr>
        </p:nvSpPr>
        <p:spPr>
          <a:xfrm>
            <a:off x="1371600" y="2959101"/>
            <a:ext cx="245269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rtl="0"/>
            <a:r>
              <a:rPr lang="fr" sz="3200" b="0" i="0" u="none" baseline="0"/>
              <a:t>Conclusions</a:t>
            </a:r>
            <a:endParaRPr lang="fr" sz="3200" dirty="0"/>
          </a:p>
        </p:txBody>
      </p:sp>
      <p:sp>
        <p:nvSpPr>
          <p:cNvPr id="7" name="Rounded Rectangle 6"/>
          <p:cNvSpPr/>
          <p:nvPr>
            <p:custDataLst>
              <p:tags r:id="rId4"/>
            </p:custDataLst>
          </p:nvPr>
        </p:nvSpPr>
        <p:spPr>
          <a:xfrm>
            <a:off x="1519240" y="1371600"/>
            <a:ext cx="2143123" cy="1066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rtl="0"/>
            <a:r>
              <a:rPr lang="fr" sz="3200" b="0" i="0" u="none" baseline="0" dirty="0" smtClean="0"/>
              <a:t>Evidence</a:t>
            </a:r>
            <a:endParaRPr lang="fr" sz="3200" dirty="0"/>
          </a:p>
        </p:txBody>
      </p:sp>
      <p:sp>
        <p:nvSpPr>
          <p:cNvPr id="8" name="Rounded Rectangle 7"/>
          <p:cNvSpPr/>
          <p:nvPr>
            <p:custDataLst>
              <p:tags r:id="rId5"/>
            </p:custDataLst>
          </p:nvPr>
        </p:nvSpPr>
        <p:spPr>
          <a:xfrm>
            <a:off x="685800" y="4546602"/>
            <a:ext cx="3886200" cy="101599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rtl="0"/>
            <a:r>
              <a:rPr lang="fr" sz="3200" b="0" i="0" u="none" baseline="0"/>
              <a:t>Recommendations</a:t>
            </a:r>
            <a:endParaRPr lang="fr" sz="3200" dirty="0"/>
          </a:p>
        </p:txBody>
      </p:sp>
      <p:cxnSp>
        <p:nvCxnSpPr>
          <p:cNvPr id="64" name="Straight Arrow Connector 63"/>
          <p:cNvCxnSpPr>
            <a:stCxn id="67" idx="2"/>
            <a:endCxn id="66" idx="0"/>
          </p:cNvCxnSpPr>
          <p:nvPr>
            <p:custDataLst>
              <p:tags r:id="rId6"/>
            </p:custDataLst>
          </p:nvPr>
        </p:nvCxnSpPr>
        <p:spPr>
          <a:xfrm>
            <a:off x="6757591" y="2438400"/>
            <a:ext cx="0" cy="514352"/>
          </a:xfrm>
          <a:prstGeom prst="straightConnector1">
            <a:avLst/>
          </a:prstGeom>
          <a:ln>
            <a:solidFill>
              <a:schemeClr val="accent2"/>
            </a:solidFill>
            <a:headEnd type="oval"/>
            <a:tailEnd type="arrow" w="lg" len="lg"/>
          </a:ln>
          <a:effectLst>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a:stCxn id="66" idx="2"/>
            <a:endCxn id="68" idx="0"/>
          </p:cNvCxnSpPr>
          <p:nvPr>
            <p:custDataLst>
              <p:tags r:id="rId7"/>
            </p:custDataLst>
          </p:nvPr>
        </p:nvCxnSpPr>
        <p:spPr>
          <a:xfrm flipH="1">
            <a:off x="6799658" y="4038600"/>
            <a:ext cx="8932" cy="533400"/>
          </a:xfrm>
          <a:prstGeom prst="straightConnector1">
            <a:avLst/>
          </a:prstGeom>
          <a:ln>
            <a:solidFill>
              <a:schemeClr val="accent2"/>
            </a:solidFill>
            <a:headEnd type="oval"/>
            <a:tailEnd type="arrow" w="lg" len="lg"/>
          </a:ln>
          <a:effectLst>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66" name="Rounded Rectangle 65"/>
          <p:cNvSpPr/>
          <p:nvPr>
            <p:custDataLst>
              <p:tags r:id="rId8"/>
            </p:custDataLst>
          </p:nvPr>
        </p:nvSpPr>
        <p:spPr>
          <a:xfrm>
            <a:off x="5387580" y="2952752"/>
            <a:ext cx="2842020" cy="10858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fr" sz="3200" b="0" i="0" u="none" baseline="0"/>
              <a:t>Interprétation des données</a:t>
            </a:r>
            <a:endParaRPr lang="fr" sz="3200" dirty="0"/>
          </a:p>
        </p:txBody>
      </p:sp>
      <p:sp>
        <p:nvSpPr>
          <p:cNvPr id="67" name="Rounded Rectangle 66"/>
          <p:cNvSpPr/>
          <p:nvPr>
            <p:custDataLst>
              <p:tags r:id="rId9"/>
            </p:custDataLst>
          </p:nvPr>
        </p:nvSpPr>
        <p:spPr>
          <a:xfrm>
            <a:off x="5766991" y="1371600"/>
            <a:ext cx="1981200" cy="1066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fr" sz="3200" b="0" i="0" u="none" baseline="0"/>
              <a:t>Données</a:t>
            </a:r>
            <a:endParaRPr lang="fr" sz="3200" dirty="0"/>
          </a:p>
        </p:txBody>
      </p:sp>
      <p:sp>
        <p:nvSpPr>
          <p:cNvPr id="68" name="Rounded Rectangle 67"/>
          <p:cNvSpPr/>
          <p:nvPr>
            <p:custDataLst>
              <p:tags r:id="rId10"/>
            </p:custDataLst>
          </p:nvPr>
        </p:nvSpPr>
        <p:spPr>
          <a:xfrm>
            <a:off x="5029200" y="4572000"/>
            <a:ext cx="3540916" cy="12572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fr" sz="3200" b="0" i="0" u="none" baseline="0" dirty="0"/>
              <a:t>Mesures proposées pour la gestion</a:t>
            </a:r>
            <a:endParaRPr lang="fr" sz="3200" dirty="0"/>
          </a:p>
        </p:txBody>
      </p:sp>
      <p:sp>
        <p:nvSpPr>
          <p:cNvPr id="3" name="Slide Number Placeholder 2"/>
          <p:cNvSpPr>
            <a:spLocks noGrp="1"/>
          </p:cNvSpPr>
          <p:nvPr>
            <p:ph type="sldNum" sz="quarter" idx="12"/>
            <p:custDataLst>
              <p:tags r:id="rId11"/>
            </p:custDataLst>
          </p:nvPr>
        </p:nvSpPr>
        <p:spPr/>
        <p:txBody>
          <a:bodyPr/>
          <a:lstStyle/>
          <a:p>
            <a:pPr algn="r" rtl="0">
              <a:defRPr/>
            </a:pPr>
            <a:fld id="{F2B45DF9-5CC0-49D1-802D-C1D37956C625}" type="slidenum">
              <a:rPr/>
              <a:pPr algn="r" rtl="0">
                <a:defRPr/>
              </a:pPr>
              <a:t>17</a:t>
            </a:fld>
            <a:endParaRPr lang="fr" dirty="0"/>
          </a:p>
        </p:txBody>
      </p:sp>
      <p:sp>
        <p:nvSpPr>
          <p:cNvPr id="15" name="Rectangle 2"/>
          <p:cNvSpPr txBox="1">
            <a:spLocks noChangeArrowheads="1"/>
          </p:cNvSpPr>
          <p:nvPr>
            <p:custDataLst>
              <p:tags r:id="rId12"/>
            </p:custDataLst>
          </p:nvPr>
        </p:nvSpPr>
        <p:spPr>
          <a:xfrm>
            <a:off x="0" y="205016"/>
            <a:ext cx="9144000" cy="914400"/>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000" b="1" i="0" u="none" baseline="0" dirty="0">
                <a:solidFill>
                  <a:srgbClr val="1B4298"/>
                </a:solidFill>
              </a:rPr>
              <a:t>Responsabilités </a:t>
            </a:r>
            <a:r>
              <a:rPr lang="fr" sz="3000" b="1" i="0" u="none" baseline="0" dirty="0" smtClean="0">
                <a:solidFill>
                  <a:srgbClr val="1B4298"/>
                </a:solidFill>
              </a:rPr>
              <a:t>de</a:t>
            </a:r>
            <a:r>
              <a:rPr lang="fr" sz="3000" b="1" i="0" u="none" dirty="0" smtClean="0">
                <a:solidFill>
                  <a:srgbClr val="1B4298"/>
                </a:solidFill>
              </a:rPr>
              <a:t> la personne ressource</a:t>
            </a:r>
            <a:r>
              <a:rPr lang="fr" sz="3000" b="1" i="0" u="none" baseline="0" dirty="0" smtClean="0">
                <a:solidFill>
                  <a:srgbClr val="1B4298"/>
                </a:solidFill>
              </a:rPr>
              <a:t>: </a:t>
            </a:r>
            <a:br>
              <a:rPr lang="fr" sz="3000" b="1" i="0" u="none" baseline="0" dirty="0" smtClean="0">
                <a:solidFill>
                  <a:srgbClr val="1B4298"/>
                </a:solidFill>
              </a:rPr>
            </a:br>
            <a:r>
              <a:rPr lang="fr" sz="3000" b="1" i="0" u="none" baseline="0" dirty="0" smtClean="0">
                <a:solidFill>
                  <a:srgbClr val="1B4298"/>
                </a:solidFill>
              </a:rPr>
              <a:t>le </a:t>
            </a:r>
            <a:r>
              <a:rPr lang="fr" sz="3000" b="1" i="0" u="none" baseline="0" dirty="0">
                <a:solidFill>
                  <a:srgbClr val="1B4298"/>
                </a:solidFill>
              </a:rPr>
              <a:t>rapport </a:t>
            </a:r>
            <a:r>
              <a:rPr lang="fr" sz="3000" b="1" i="0" u="none" baseline="0" dirty="0" smtClean="0">
                <a:solidFill>
                  <a:srgbClr val="1B4298"/>
                </a:solidFill>
              </a:rPr>
              <a:t>de l’EMP</a:t>
            </a:r>
            <a:endParaRPr lang="fr" sz="3000" b="1" dirty="0">
              <a:solidFill>
                <a:srgbClr val="1B4298"/>
              </a:solidFill>
            </a:endParaRPr>
          </a:p>
        </p:txBody>
      </p:sp>
    </p:spTree>
    <p:extLst>
      <p:ext uri="{BB962C8B-B14F-4D97-AF65-F5344CB8AC3E}">
        <p14:creationId xmlns:p14="http://schemas.microsoft.com/office/powerpoint/2010/main" val="248693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78973"/>
            <a:ext cx="9144000" cy="941374"/>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rPr>
              <a:t>Composition de l'équipe</a:t>
            </a:r>
            <a:endParaRPr lang="fr" sz="3200" b="1" dirty="0">
              <a:solidFill>
                <a:srgbClr val="1B4298"/>
              </a:solidFill>
            </a:endParaRP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338304" y="1828800"/>
            <a:ext cx="3424696" cy="2104531"/>
          </a:xfrm>
          <a:prstGeom prst="rect">
            <a:avLst/>
          </a:prstGeom>
        </p:spPr>
      </p:pic>
      <p:grpSp>
        <p:nvGrpSpPr>
          <p:cNvPr id="3" name="Group 2"/>
          <p:cNvGrpSpPr/>
          <p:nvPr>
            <p:custDataLst>
              <p:tags r:id="rId3"/>
            </p:custDataLst>
          </p:nvPr>
        </p:nvGrpSpPr>
        <p:grpSpPr>
          <a:xfrm>
            <a:off x="3505200" y="1219200"/>
            <a:ext cx="5486400" cy="369332"/>
            <a:chOff x="3505200" y="1289991"/>
            <a:chExt cx="5486400" cy="369332"/>
          </a:xfrm>
        </p:grpSpPr>
        <p:sp>
          <p:nvSpPr>
            <p:cNvPr id="4" name="TextBox 3"/>
            <p:cNvSpPr txBox="1"/>
            <p:nvPr/>
          </p:nvSpPr>
          <p:spPr>
            <a:xfrm>
              <a:off x="3505200" y="1289991"/>
              <a:ext cx="5486400" cy="369332"/>
            </a:xfrm>
            <a:prstGeom prst="rect">
              <a:avLst/>
            </a:prstGeom>
            <a:noFill/>
          </p:spPr>
          <p:txBody>
            <a:bodyPr wrap="square" rtlCol="0">
              <a:spAutoFit/>
            </a:bodyPr>
            <a:lstStyle/>
            <a:p>
              <a:pPr algn="l" rtl="0"/>
              <a:r>
                <a:rPr lang="fr" b="0" i="0" u="none" baseline="0" dirty="0">
                  <a:latin typeface="+mn-lt"/>
                </a:rPr>
                <a:t>Évaluateur externe      </a:t>
              </a:r>
              <a:r>
                <a:rPr lang="fr" b="0" i="0" u="none" baseline="0" dirty="0" smtClean="0">
                  <a:latin typeface="+mn-lt"/>
                </a:rPr>
                <a:t>             quantitatif </a:t>
              </a:r>
              <a:r>
                <a:rPr lang="fr" b="0" i="0" u="none" baseline="0" dirty="0">
                  <a:latin typeface="+mn-lt"/>
                </a:rPr>
                <a:t>et qualitatif</a:t>
              </a:r>
              <a:endParaRPr lang="fr" dirty="0">
                <a:latin typeface="+mn-lt"/>
              </a:endParaRPr>
            </a:p>
          </p:txBody>
        </p:sp>
        <p:sp>
          <p:nvSpPr>
            <p:cNvPr id="8" name="Notched Right Arrow 7"/>
            <p:cNvSpPr/>
            <p:nvPr/>
          </p:nvSpPr>
          <p:spPr>
            <a:xfrm>
              <a:off x="5562600" y="1451091"/>
              <a:ext cx="381000" cy="152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9" name="TextBox 8"/>
          <p:cNvSpPr txBox="1"/>
          <p:nvPr>
            <p:custDataLst>
              <p:tags r:id="rId4"/>
            </p:custDataLst>
          </p:nvPr>
        </p:nvSpPr>
        <p:spPr>
          <a:xfrm>
            <a:off x="4572000" y="4683565"/>
            <a:ext cx="2209800" cy="923330"/>
          </a:xfrm>
          <a:prstGeom prst="rect">
            <a:avLst/>
          </a:prstGeom>
          <a:noFill/>
        </p:spPr>
        <p:txBody>
          <a:bodyPr wrap="square" rtlCol="0">
            <a:spAutoFit/>
          </a:bodyPr>
          <a:lstStyle/>
          <a:p>
            <a:pPr algn="l" rtl="0"/>
            <a:r>
              <a:rPr lang="fr" b="0" i="0" u="none" baseline="0" dirty="0">
                <a:latin typeface="+mn-lt"/>
              </a:rPr>
              <a:t>Tous les secteurs techniques et </a:t>
            </a:r>
            <a:r>
              <a:rPr lang="fr" b="0" i="0" u="none" baseline="0" dirty="0" smtClean="0">
                <a:latin typeface="+mn-lt"/>
              </a:rPr>
              <a:t>thèmes </a:t>
            </a:r>
            <a:r>
              <a:rPr lang="fr" b="0" i="0" u="none" baseline="0" dirty="0">
                <a:latin typeface="+mn-lt"/>
              </a:rPr>
              <a:t>transversaux</a:t>
            </a:r>
            <a:endParaRPr lang="fr" dirty="0">
              <a:latin typeface="+mn-lt"/>
            </a:endParaRPr>
          </a:p>
        </p:txBody>
      </p:sp>
      <p:graphicFrame>
        <p:nvGraphicFramePr>
          <p:cNvPr id="10" name="Diagram 9"/>
          <p:cNvGraphicFramePr/>
          <p:nvPr>
            <p:custDataLst>
              <p:tags r:id="rId5"/>
            </p:custDataLst>
            <p:extLst>
              <p:ext uri="{D42A27DB-BD31-4B8C-83A1-F6EECF244321}">
                <p14:modId xmlns:p14="http://schemas.microsoft.com/office/powerpoint/2010/main" val="1913804611"/>
              </p:ext>
            </p:extLst>
          </p:nvPr>
        </p:nvGraphicFramePr>
        <p:xfrm>
          <a:off x="1066800" y="3505200"/>
          <a:ext cx="3733800" cy="2413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4" name="Group 13"/>
          <p:cNvGrpSpPr/>
          <p:nvPr>
            <p:custDataLst>
              <p:tags r:id="rId6"/>
            </p:custDataLst>
          </p:nvPr>
        </p:nvGrpSpPr>
        <p:grpSpPr>
          <a:xfrm>
            <a:off x="6858000" y="4495800"/>
            <a:ext cx="2167095" cy="782724"/>
            <a:chOff x="1066800" y="1046075"/>
            <a:chExt cx="2167095" cy="782724"/>
          </a:xfrm>
        </p:grpSpPr>
        <p:sp>
          <p:nvSpPr>
            <p:cNvPr id="13" name="Oval 12"/>
            <p:cNvSpPr/>
            <p:nvPr/>
          </p:nvSpPr>
          <p:spPr>
            <a:xfrm flipV="1">
              <a:off x="1066800" y="1046075"/>
              <a:ext cx="1447800" cy="7827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2" name="TextBox 11"/>
            <p:cNvSpPr txBox="1"/>
            <p:nvPr/>
          </p:nvSpPr>
          <p:spPr>
            <a:xfrm>
              <a:off x="1176495" y="1324987"/>
              <a:ext cx="2057400" cy="369332"/>
            </a:xfrm>
            <a:prstGeom prst="rect">
              <a:avLst/>
            </a:prstGeom>
            <a:noFill/>
          </p:spPr>
          <p:txBody>
            <a:bodyPr wrap="square" rtlCol="0">
              <a:spAutoFit/>
            </a:bodyPr>
            <a:lstStyle/>
            <a:p>
              <a:pPr algn="l" rtl="0"/>
              <a:r>
                <a:rPr lang="fr" b="0" i="1" u="none" baseline="0" dirty="0">
                  <a:latin typeface="Elephant" panose="02020904090505020303" pitchFamily="18" charset="0"/>
                </a:rPr>
                <a:t>Impartial</a:t>
              </a:r>
              <a:endParaRPr lang="fr" i="1" dirty="0">
                <a:latin typeface="Elephant" panose="02020904090505020303" pitchFamily="18" charset="0"/>
              </a:endParaRPr>
            </a:p>
          </p:txBody>
        </p:sp>
      </p:grpSp>
      <p:sp>
        <p:nvSpPr>
          <p:cNvPr id="6" name="Slide Number Placeholder 5"/>
          <p:cNvSpPr>
            <a:spLocks noGrp="1"/>
          </p:cNvSpPr>
          <p:nvPr>
            <p:ph type="sldNum" sz="quarter" idx="12"/>
            <p:custDataLst>
              <p:tags r:id="rId7"/>
            </p:custDataLst>
          </p:nvPr>
        </p:nvSpPr>
        <p:spPr/>
        <p:txBody>
          <a:bodyPr/>
          <a:lstStyle/>
          <a:p>
            <a:pPr algn="r" rtl="0">
              <a:defRPr/>
            </a:pPr>
            <a:fld id="{F2B45DF9-5CC0-49D1-802D-C1D37956C625}" type="slidenum">
              <a:rPr/>
              <a:pPr algn="r" rtl="0">
                <a:defRPr/>
              </a:pPr>
              <a:t>18</a:t>
            </a:fld>
            <a:endParaRPr lang="fr" dirty="0"/>
          </a:p>
        </p:txBody>
      </p:sp>
      <p:grpSp>
        <p:nvGrpSpPr>
          <p:cNvPr id="17" name="Group 16"/>
          <p:cNvGrpSpPr/>
          <p:nvPr/>
        </p:nvGrpSpPr>
        <p:grpSpPr>
          <a:xfrm>
            <a:off x="762000" y="1536646"/>
            <a:ext cx="1985410" cy="1045944"/>
            <a:chOff x="1066800" y="1046075"/>
            <a:chExt cx="1447800" cy="782724"/>
          </a:xfrm>
        </p:grpSpPr>
        <p:sp>
          <p:nvSpPr>
            <p:cNvPr id="18" name="Oval 17"/>
            <p:cNvSpPr/>
            <p:nvPr/>
          </p:nvSpPr>
          <p:spPr>
            <a:xfrm flipV="1">
              <a:off x="1066800" y="1046075"/>
              <a:ext cx="1447800" cy="78272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9" name="TextBox 18"/>
            <p:cNvSpPr txBox="1"/>
            <p:nvPr/>
          </p:nvSpPr>
          <p:spPr>
            <a:xfrm>
              <a:off x="1220490" y="1180542"/>
              <a:ext cx="1294110" cy="552774"/>
            </a:xfrm>
            <a:prstGeom prst="rect">
              <a:avLst/>
            </a:prstGeom>
            <a:noFill/>
          </p:spPr>
          <p:txBody>
            <a:bodyPr wrap="square" rtlCol="0">
              <a:spAutoFit/>
            </a:bodyPr>
            <a:lstStyle/>
            <a:p>
              <a:r>
                <a:rPr lang="fr-FR" sz="1400" i="1" smtClean="0">
                  <a:latin typeface="Elephant" panose="02020904090505020303" pitchFamily="18" charset="0"/>
                </a:rPr>
                <a:t>Expérience </a:t>
              </a:r>
              <a:r>
                <a:rPr lang="fr-FR" sz="1400" i="1" dirty="0">
                  <a:latin typeface="Elephant" panose="02020904090505020303" pitchFamily="18" charset="0"/>
                </a:rPr>
                <a:t>en recherche </a:t>
              </a:r>
              <a:r>
                <a:rPr lang="fr-FR" sz="1400" i="1" dirty="0" smtClean="0">
                  <a:latin typeface="Elephant" panose="02020904090505020303" pitchFamily="18" charset="0"/>
                </a:rPr>
                <a:t> </a:t>
              </a:r>
              <a:r>
                <a:rPr lang="fr-FR" sz="1400" i="1" dirty="0">
                  <a:latin typeface="Elephant" panose="02020904090505020303" pitchFamily="18" charset="0"/>
                </a:rPr>
                <a:t>qualitative</a:t>
              </a:r>
              <a:endParaRPr lang="es" sz="1400" i="1" dirty="0" smtClean="0">
                <a:latin typeface="Elephant" panose="02020904090505020303" pitchFamily="18" charset="0"/>
              </a:endParaRPr>
            </a:p>
          </p:txBody>
        </p:sp>
      </p:grpSp>
      <p:sp>
        <p:nvSpPr>
          <p:cNvPr id="2" name="TextBox 1"/>
          <p:cNvSpPr txBox="1"/>
          <p:nvPr/>
        </p:nvSpPr>
        <p:spPr>
          <a:xfrm>
            <a:off x="838200" y="2743046"/>
            <a:ext cx="3581400" cy="738664"/>
          </a:xfrm>
          <a:prstGeom prst="rect">
            <a:avLst/>
          </a:prstGeom>
          <a:noFill/>
        </p:spPr>
        <p:txBody>
          <a:bodyPr wrap="square" rtlCol="0">
            <a:spAutoFit/>
          </a:bodyPr>
          <a:lstStyle/>
          <a:p>
            <a:r>
              <a:rPr lang="fr-FR" sz="1400" dirty="0" smtClean="0"/>
              <a:t>Les membres de l'équipe d’évaluation doivent </a:t>
            </a:r>
            <a:r>
              <a:rPr lang="fr-FR" sz="1400" dirty="0"/>
              <a:t>être </a:t>
            </a:r>
            <a:r>
              <a:rPr lang="fr-FR" sz="1400" dirty="0" smtClean="0"/>
              <a:t>approuvés </a:t>
            </a:r>
            <a:r>
              <a:rPr lang="fr-FR" sz="1400" dirty="0"/>
              <a:t>par FFP </a:t>
            </a:r>
            <a:r>
              <a:rPr lang="fr-FR" sz="1400" dirty="0" smtClean="0"/>
              <a:t>avant de commencer </a:t>
            </a:r>
            <a:r>
              <a:rPr lang="fr-FR" sz="1400" dirty="0"/>
              <a:t>le travail</a:t>
            </a:r>
            <a:endParaRPr lang="en-US" sz="1400" dirty="0"/>
          </a:p>
        </p:txBody>
      </p:sp>
    </p:spTree>
    <p:extLst>
      <p:ext uri="{BB962C8B-B14F-4D97-AF65-F5344CB8AC3E}">
        <p14:creationId xmlns:p14="http://schemas.microsoft.com/office/powerpoint/2010/main" val="193570406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104210"/>
            <a:ext cx="9144000" cy="914081"/>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smtClean="0">
                <a:solidFill>
                  <a:srgbClr val="1B4298"/>
                </a:solidFill>
              </a:rPr>
              <a:t>Chronogramme </a:t>
            </a:r>
            <a:r>
              <a:rPr lang="fr" sz="3200" b="1" i="0" u="none" baseline="0" dirty="0">
                <a:solidFill>
                  <a:srgbClr val="1B4298"/>
                </a:solidFill>
              </a:rPr>
              <a:t>de </a:t>
            </a:r>
            <a:r>
              <a:rPr lang="fr" sz="3200" b="1" i="0" u="none" baseline="0" dirty="0" smtClean="0">
                <a:solidFill>
                  <a:srgbClr val="1B4298"/>
                </a:solidFill>
              </a:rPr>
              <a:t>l’EMP</a:t>
            </a:r>
            <a:endParaRPr lang="fr" sz="3200" b="1" dirty="0">
              <a:solidFill>
                <a:srgbClr val="1B4298"/>
              </a:solidFill>
            </a:endParaRPr>
          </a:p>
        </p:txBody>
      </p:sp>
      <p:sp>
        <p:nvSpPr>
          <p:cNvPr id="6" name="TextBox 5"/>
          <p:cNvSpPr txBox="1"/>
          <p:nvPr>
            <p:custDataLst>
              <p:tags r:id="rId2"/>
            </p:custDataLst>
          </p:nvPr>
        </p:nvSpPr>
        <p:spPr>
          <a:xfrm>
            <a:off x="567267" y="1143000"/>
            <a:ext cx="8077200" cy="4616648"/>
          </a:xfrm>
          <a:prstGeom prst="rect">
            <a:avLst/>
          </a:prstGeom>
          <a:noFill/>
        </p:spPr>
        <p:txBody>
          <a:bodyPr wrap="square" rtlCol="0">
            <a:spAutoFit/>
          </a:bodyPr>
          <a:lstStyle/>
          <a:p>
            <a:pPr marL="457200" indent="-457200" algn="l" rtl="0">
              <a:spcAft>
                <a:spcPts val="1200"/>
              </a:spcAft>
              <a:buClr>
                <a:srgbClr val="F89708"/>
              </a:buClr>
              <a:buFont typeface="Arial" panose="020B0604020202020204" pitchFamily="34" charset="0"/>
              <a:buChar char="•"/>
            </a:pPr>
            <a:r>
              <a:rPr lang="fr" sz="2400" b="0" i="0" u="none" baseline="0" dirty="0" smtClean="0">
                <a:latin typeface="+mn-lt"/>
              </a:rPr>
              <a:t>Concevoir un chronogramme de l’EMP au cours de la </a:t>
            </a:r>
            <a:r>
              <a:rPr lang="fr" sz="2400" b="0" i="0" u="none" baseline="0" dirty="0">
                <a:latin typeface="+mn-lt"/>
              </a:rPr>
              <a:t>première </a:t>
            </a:r>
            <a:r>
              <a:rPr lang="fr" sz="2400" b="0" i="0" u="none" baseline="0" dirty="0" smtClean="0">
                <a:latin typeface="+mn-lt"/>
              </a:rPr>
              <a:t>année</a:t>
            </a:r>
            <a:endParaRPr lang="fr" sz="2400" b="0" i="0" u="none" baseline="0" dirty="0">
              <a:latin typeface="+mn-lt"/>
            </a:endParaRPr>
          </a:p>
          <a:p>
            <a:pPr marL="457200" indent="-457200" algn="l" rtl="0">
              <a:spcAft>
                <a:spcPts val="1200"/>
              </a:spcAft>
              <a:buClr>
                <a:srgbClr val="F89708"/>
              </a:buClr>
              <a:buFont typeface="Arial" panose="020B0604020202020204" pitchFamily="34" charset="0"/>
              <a:buChar char="•"/>
            </a:pPr>
            <a:r>
              <a:rPr lang="fr" sz="2400" b="0" i="0" u="none" baseline="0" dirty="0" smtClean="0">
                <a:latin typeface="+mn-lt"/>
              </a:rPr>
              <a:t>L’EMP </a:t>
            </a:r>
            <a:r>
              <a:rPr lang="fr" sz="2400" b="0" i="0" u="none" baseline="0" dirty="0">
                <a:latin typeface="+mn-lt"/>
              </a:rPr>
              <a:t>devrait </a:t>
            </a:r>
            <a:r>
              <a:rPr lang="fr" sz="2400" dirty="0" smtClean="0">
                <a:latin typeface="+mn-lt"/>
              </a:rPr>
              <a:t>être réalisée </a:t>
            </a:r>
            <a:r>
              <a:rPr lang="fr" sz="2400" b="0" i="0" u="none" baseline="0" dirty="0" smtClean="0">
                <a:latin typeface="+mn-lt"/>
              </a:rPr>
              <a:t>pendant la première</a:t>
            </a:r>
            <a:r>
              <a:rPr lang="fr" sz="2400" b="0" i="0" u="none" dirty="0" smtClean="0">
                <a:latin typeface="+mn-lt"/>
              </a:rPr>
              <a:t> </a:t>
            </a:r>
            <a:r>
              <a:rPr lang="fr" sz="2400" b="0" i="0" u="none" baseline="0" dirty="0" smtClean="0">
                <a:latin typeface="+mn-lt"/>
              </a:rPr>
              <a:t>moitié de </a:t>
            </a:r>
            <a:r>
              <a:rPr lang="fr" sz="2400" b="0" i="0" u="none" baseline="0" dirty="0">
                <a:latin typeface="+mn-lt"/>
              </a:rPr>
              <a:t>la période de mise en </a:t>
            </a:r>
            <a:r>
              <a:rPr lang="fr-FR" sz="2400" b="0" i="0" u="none" baseline="0" dirty="0" smtClean="0">
                <a:latin typeface="+mn-lt"/>
              </a:rPr>
              <a:t>œ</a:t>
            </a:r>
            <a:r>
              <a:rPr lang="fr" sz="2400" b="0" i="0" u="none" baseline="0" dirty="0" smtClean="0">
                <a:latin typeface="+mn-lt"/>
              </a:rPr>
              <a:t>uvre </a:t>
            </a:r>
            <a:r>
              <a:rPr lang="fr" sz="2400" b="0" i="0" u="none" baseline="0" dirty="0">
                <a:latin typeface="+mn-lt"/>
              </a:rPr>
              <a:t>(soumission du rapport </a:t>
            </a:r>
            <a:r>
              <a:rPr lang="fr" sz="2400" b="0" i="0" u="none" baseline="0" dirty="0" smtClean="0">
                <a:latin typeface="+mn-lt"/>
              </a:rPr>
              <a:t>de l’EMP </a:t>
            </a:r>
            <a:r>
              <a:rPr lang="fr" sz="2400" b="0" i="0" u="none" baseline="0" dirty="0">
                <a:latin typeface="+mn-lt"/>
              </a:rPr>
              <a:t>endéans les 36 mois </a:t>
            </a:r>
            <a:r>
              <a:rPr lang="fr" sz="2400" b="0" i="0" u="none" baseline="0" dirty="0" smtClean="0">
                <a:latin typeface="+mn-lt"/>
              </a:rPr>
              <a:t>qui suivent</a:t>
            </a:r>
            <a:r>
              <a:rPr lang="fr-FR" sz="2400" b="0" i="0" u="none" baseline="0" dirty="0" smtClean="0">
                <a:latin typeface="+mn-lt"/>
              </a:rPr>
              <a:t> </a:t>
            </a:r>
            <a:r>
              <a:rPr lang="fr" sz="2400" b="0" i="0" u="none" baseline="0" dirty="0" smtClean="0">
                <a:latin typeface="+mn-lt"/>
              </a:rPr>
              <a:t>la reception du financement)</a:t>
            </a:r>
            <a:endParaRPr lang="fr" sz="2400" b="0" i="0" u="none" baseline="0" dirty="0">
              <a:latin typeface="+mn-lt"/>
            </a:endParaRPr>
          </a:p>
          <a:p>
            <a:pPr marL="457200" indent="-457200" algn="l" rtl="0">
              <a:spcAft>
                <a:spcPts val="1200"/>
              </a:spcAft>
              <a:buClr>
                <a:srgbClr val="F89708"/>
              </a:buClr>
              <a:buFont typeface="Arial" panose="020B0604020202020204" pitchFamily="34" charset="0"/>
              <a:buChar char="•"/>
            </a:pPr>
            <a:r>
              <a:rPr lang="fr" sz="2400" b="0" i="0" u="none" baseline="0" dirty="0" smtClean="0">
                <a:latin typeface="+mn-lt"/>
              </a:rPr>
              <a:t>Il n’est pas necessaire que l’EMP </a:t>
            </a:r>
            <a:r>
              <a:rPr lang="en-US" sz="2400" b="0" i="0" u="none" baseline="0" dirty="0" smtClean="0">
                <a:latin typeface="+mn-lt"/>
              </a:rPr>
              <a:t>coincide </a:t>
            </a:r>
            <a:r>
              <a:rPr lang="fr" sz="2400" b="0" i="0" u="none" baseline="0" dirty="0" smtClean="0">
                <a:latin typeface="+mn-lt"/>
              </a:rPr>
              <a:t>avec le</a:t>
            </a:r>
            <a:r>
              <a:rPr lang="fr" sz="2400" b="0" i="0" u="none" dirty="0" smtClean="0">
                <a:latin typeface="+mn-lt"/>
              </a:rPr>
              <a:t> chronogramme ou la saison de l’evaluation d</a:t>
            </a:r>
            <a:r>
              <a:rPr lang="fr" sz="2400" b="0" i="0" u="none" baseline="0" dirty="0" smtClean="0">
                <a:latin typeface="+mn-lt"/>
              </a:rPr>
              <a:t>e base/finale</a:t>
            </a:r>
            <a:endParaRPr lang="fr" sz="2400" b="0" i="0" u="none" baseline="0" dirty="0">
              <a:latin typeface="+mn-lt"/>
            </a:endParaRPr>
          </a:p>
          <a:p>
            <a:pPr marL="457200" indent="-457200">
              <a:spcAft>
                <a:spcPts val="1200"/>
              </a:spcAft>
              <a:buClr>
                <a:srgbClr val="F89708"/>
              </a:buClr>
              <a:buFont typeface="Arial" panose="020B0604020202020204" pitchFamily="34" charset="0"/>
              <a:buChar char="•"/>
            </a:pPr>
            <a:r>
              <a:rPr lang="fr" sz="2400" b="0" i="0" u="none" baseline="0" dirty="0">
                <a:latin typeface="+mn-lt"/>
              </a:rPr>
              <a:t>Le </a:t>
            </a:r>
            <a:r>
              <a:rPr lang="fr" sz="2400" b="0" i="0" u="none" baseline="0" dirty="0" smtClean="0">
                <a:latin typeface="+mn-lt"/>
              </a:rPr>
              <a:t>calendrier</a:t>
            </a:r>
            <a:r>
              <a:rPr lang="fr" sz="2400" b="0" i="0" u="none" dirty="0" smtClean="0">
                <a:latin typeface="+mn-lt"/>
              </a:rPr>
              <a:t> </a:t>
            </a:r>
            <a:r>
              <a:rPr lang="fr" sz="2400" b="0" i="0" u="none" baseline="0" dirty="0" smtClean="0">
                <a:latin typeface="+mn-lt"/>
              </a:rPr>
              <a:t>devrait </a:t>
            </a:r>
            <a:r>
              <a:rPr lang="fr" sz="2400" b="0" i="0" u="none" baseline="0" dirty="0">
                <a:latin typeface="+mn-lt"/>
              </a:rPr>
              <a:t>maximiser </a:t>
            </a:r>
            <a:r>
              <a:rPr lang="fr" sz="2400" b="0" i="0" u="none" baseline="0" dirty="0" smtClean="0">
                <a:latin typeface="+mn-lt"/>
              </a:rPr>
              <a:t>la chance de l’equipe d’evaluation d’observer  l</a:t>
            </a:r>
            <a:r>
              <a:rPr lang="fr" sz="2400" b="0" i="0" u="none" dirty="0" smtClean="0">
                <a:latin typeface="+mn-lt"/>
              </a:rPr>
              <a:t>’intervention et les resultats </a:t>
            </a:r>
            <a:r>
              <a:rPr lang="fr" sz="2400" dirty="0" smtClean="0">
                <a:latin typeface="+mn-lt"/>
              </a:rPr>
              <a:t>pendant que la mise en </a:t>
            </a:r>
            <a:r>
              <a:rPr lang="en-US" sz="2400" dirty="0" smtClean="0">
                <a:latin typeface="+mn-lt"/>
              </a:rPr>
              <a:t>œ</a:t>
            </a:r>
            <a:r>
              <a:rPr lang="fr" sz="2400" dirty="0" smtClean="0">
                <a:latin typeface="+mn-lt"/>
              </a:rPr>
              <a:t>uvre se déroule </a:t>
            </a:r>
            <a:endParaRPr lang="fr" sz="2400" b="0" i="0" u="none" baseline="0" dirty="0">
              <a:latin typeface="+mn-lt"/>
            </a:endParaRPr>
          </a:p>
        </p:txBody>
      </p:sp>
      <p:sp>
        <p:nvSpPr>
          <p:cNvPr id="3" name="Slide Number Placeholder 2"/>
          <p:cNvSpPr>
            <a:spLocks noGrp="1"/>
          </p:cNvSpPr>
          <p:nvPr>
            <p:ph type="sldNum" sz="quarter" idx="12"/>
            <p:custDataLst>
              <p:tags r:id="rId3"/>
            </p:custDataLst>
          </p:nvPr>
        </p:nvSpPr>
        <p:spPr/>
        <p:txBody>
          <a:bodyPr/>
          <a:lstStyle/>
          <a:p>
            <a:pPr algn="r" rtl="0">
              <a:defRPr/>
            </a:pPr>
            <a:fld id="{F2B45DF9-5CC0-49D1-802D-C1D37956C625}" type="slidenum">
              <a:rPr/>
              <a:pPr algn="r" rtl="0">
                <a:defRPr/>
              </a:pPr>
              <a:t>19</a:t>
            </a:fld>
            <a:endParaRPr lang="fr" dirty="0"/>
          </a:p>
        </p:txBody>
      </p:sp>
    </p:spTree>
    <p:extLst>
      <p:ext uri="{BB962C8B-B14F-4D97-AF65-F5344CB8AC3E}">
        <p14:creationId xmlns:p14="http://schemas.microsoft.com/office/powerpoint/2010/main" val="421213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pPr algn="r" rtl="0"/>
            <a:fld id="{F2B45DF9-5CC0-49D1-802D-C1D37956C625}" type="slidenum">
              <a:rPr/>
              <a:pPr algn="r" rtl="0"/>
              <a:t>2</a:t>
            </a:fld>
            <a:endParaRPr lang="fr" dirty="0"/>
          </a:p>
        </p:txBody>
      </p:sp>
      <p:sp>
        <p:nvSpPr>
          <p:cNvPr id="5" name="Rectangle 2"/>
          <p:cNvSpPr txBox="1">
            <a:spLocks noChangeArrowheads="1"/>
          </p:cNvSpPr>
          <p:nvPr>
            <p:custDataLst>
              <p:tags r:id="rId2"/>
            </p:custDataLst>
          </p:nvPr>
        </p:nvSpPr>
        <p:spPr>
          <a:xfrm>
            <a:off x="0" y="10583"/>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rPr>
              <a:t>Objectifs de la session</a:t>
            </a:r>
            <a:endParaRPr lang="fr" sz="3200" b="1" dirty="0">
              <a:solidFill>
                <a:srgbClr val="1B4298"/>
              </a:solidFill>
            </a:endParaRPr>
          </a:p>
        </p:txBody>
      </p:sp>
      <p:sp>
        <p:nvSpPr>
          <p:cNvPr id="6" name="TextBox 5"/>
          <p:cNvSpPr txBox="1"/>
          <p:nvPr>
            <p:custDataLst>
              <p:tags r:id="rId3"/>
            </p:custDataLst>
          </p:nvPr>
        </p:nvSpPr>
        <p:spPr>
          <a:xfrm>
            <a:off x="1143000" y="1344802"/>
            <a:ext cx="7200900" cy="2000548"/>
          </a:xfrm>
          <a:prstGeom prst="rect">
            <a:avLst/>
          </a:prstGeom>
          <a:noFill/>
        </p:spPr>
        <p:txBody>
          <a:bodyPr wrap="square" rtlCol="0">
            <a:spAutoFit/>
          </a:bodyPr>
          <a:lstStyle/>
          <a:p>
            <a:pPr algn="l" rtl="0">
              <a:spcAft>
                <a:spcPts val="1200"/>
              </a:spcAft>
            </a:pPr>
            <a:r>
              <a:rPr lang="fr" sz="2600" b="0" i="0" u="none" baseline="0" dirty="0">
                <a:latin typeface="+mn-lt"/>
              </a:rPr>
              <a:t>Les </a:t>
            </a:r>
            <a:r>
              <a:rPr lang="fr" sz="2600" b="0" i="0" u="none" baseline="0" dirty="0" smtClean="0">
                <a:latin typeface="+mn-lt"/>
              </a:rPr>
              <a:t>participants </a:t>
            </a:r>
            <a:r>
              <a:rPr lang="fr" sz="2600" dirty="0" smtClean="0">
                <a:latin typeface="+mn-lt"/>
              </a:rPr>
              <a:t>seront capable de</a:t>
            </a:r>
            <a:r>
              <a:rPr lang="fr" sz="2600" b="0" i="0" u="none" baseline="0" dirty="0" smtClean="0">
                <a:latin typeface="+mn-lt"/>
              </a:rPr>
              <a:t>:</a:t>
            </a:r>
            <a:endParaRPr lang="fr" sz="2600" b="0" i="0" u="none" baseline="0" dirty="0">
              <a:latin typeface="+mn-lt"/>
            </a:endParaRPr>
          </a:p>
          <a:p>
            <a:pPr marL="514350" indent="-514350" algn="l" rtl="0">
              <a:spcAft>
                <a:spcPts val="1200"/>
              </a:spcAft>
              <a:buFont typeface="+mj-lt"/>
              <a:buAutoNum type="arabicPeriod"/>
            </a:pPr>
            <a:r>
              <a:rPr lang="fr" sz="2600" b="0" i="0" u="none" baseline="0" dirty="0" smtClean="0">
                <a:latin typeface="+mn-lt"/>
              </a:rPr>
              <a:t>reconnaître </a:t>
            </a:r>
            <a:r>
              <a:rPr lang="fr" sz="2600" b="0" i="0" u="none" baseline="0" dirty="0">
                <a:latin typeface="+mn-lt"/>
              </a:rPr>
              <a:t>les exigences de </a:t>
            </a:r>
            <a:r>
              <a:rPr lang="fr" sz="2600" b="0" i="0" u="none" baseline="0" dirty="0" smtClean="0">
                <a:latin typeface="+mn-lt"/>
              </a:rPr>
              <a:t>l’évaluation </a:t>
            </a:r>
            <a:r>
              <a:rPr lang="fr" sz="2600" b="0" i="0" u="none" baseline="0" dirty="0">
                <a:latin typeface="+mn-lt"/>
              </a:rPr>
              <a:t>à </a:t>
            </a:r>
            <a:r>
              <a:rPr lang="fr" sz="2600" b="0" i="0" u="none" baseline="0" dirty="0" smtClean="0">
                <a:latin typeface="+mn-lt"/>
              </a:rPr>
              <a:t/>
            </a:r>
            <a:br>
              <a:rPr lang="fr" sz="2600" b="0" i="0" u="none" baseline="0" dirty="0" smtClean="0">
                <a:latin typeface="+mn-lt"/>
              </a:rPr>
            </a:br>
            <a:r>
              <a:rPr lang="fr" sz="2600" b="0" i="0" u="none" baseline="0" dirty="0" smtClean="0">
                <a:latin typeface="+mn-lt"/>
              </a:rPr>
              <a:t>mi-parcours </a:t>
            </a:r>
            <a:r>
              <a:rPr lang="fr" sz="2600" b="0" i="0" u="none" baseline="0" dirty="0">
                <a:latin typeface="+mn-lt"/>
              </a:rPr>
              <a:t>(EMP)</a:t>
            </a:r>
          </a:p>
          <a:p>
            <a:pPr marL="514350" indent="-514350" algn="l" rtl="0">
              <a:spcAft>
                <a:spcPts val="1200"/>
              </a:spcAft>
              <a:buFont typeface="+mj-lt"/>
              <a:buAutoNum type="arabicPeriod"/>
            </a:pPr>
            <a:r>
              <a:rPr lang="fr" sz="2600" dirty="0" smtClean="0">
                <a:latin typeface="+mn-lt"/>
              </a:rPr>
              <a:t>i</a:t>
            </a:r>
            <a:r>
              <a:rPr lang="fr" sz="2600" b="0" i="0" u="none" baseline="0" dirty="0" smtClean="0">
                <a:latin typeface="+mn-lt"/>
              </a:rPr>
              <a:t>dentifier les étapes et gérer </a:t>
            </a:r>
            <a:r>
              <a:rPr lang="fr" sz="2600" b="0" i="0" u="none" baseline="0" dirty="0">
                <a:latin typeface="+mn-lt"/>
              </a:rPr>
              <a:t>une EMP</a:t>
            </a:r>
            <a:endParaRPr lang="fr" sz="2600" b="1" dirty="0">
              <a:latin typeface="+mn-lt"/>
            </a:endParaRPr>
          </a:p>
        </p:txBody>
      </p:sp>
      <p:sp>
        <p:nvSpPr>
          <p:cNvPr id="7" name="ZoneTexte 6"/>
          <p:cNvSpPr txBox="1"/>
          <p:nvPr>
            <p:custDataLst>
              <p:tags r:id="rId4"/>
            </p:custDataLst>
          </p:nvPr>
        </p:nvSpPr>
        <p:spPr>
          <a:xfrm>
            <a:off x="228600" y="6397823"/>
            <a:ext cx="7772400" cy="276999"/>
          </a:xfrm>
          <a:prstGeom prst="rect">
            <a:avLst/>
          </a:prstGeom>
          <a:solidFill>
            <a:srgbClr val="F89708"/>
          </a:solidFill>
        </p:spPr>
        <p:txBody>
          <a:bodyPr wrap="square" rtlCol="0">
            <a:spAutoFit/>
          </a:bodyPr>
          <a:lstStyle/>
          <a:p>
            <a:r>
              <a:rPr lang="fr-FR" sz="1200" dirty="0">
                <a:solidFill>
                  <a:srgbClr val="1B4298"/>
                </a:solidFill>
              </a:rPr>
              <a:t>COMMENT PREPARER ET GERER LES EVALUATIONS A MI-PARCOURS DES PROJETS DU </a:t>
            </a:r>
            <a:r>
              <a:rPr lang="fr-FR" sz="1200" dirty="0" smtClean="0">
                <a:solidFill>
                  <a:srgbClr val="1B4298"/>
                </a:solidFill>
              </a:rPr>
              <a:t>FFP</a:t>
            </a:r>
            <a:endParaRPr lang="fr-FR" sz="1200" b="1" dirty="0">
              <a:solidFill>
                <a:srgbClr val="1B4298"/>
              </a:solidFill>
            </a:endParaRPr>
          </a:p>
        </p:txBody>
      </p:sp>
    </p:spTree>
    <p:extLst>
      <p:ext uri="{BB962C8B-B14F-4D97-AF65-F5344CB8AC3E}">
        <p14:creationId xmlns:p14="http://schemas.microsoft.com/office/powerpoint/2010/main" val="1028692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p:cNvCxnSpPr/>
          <p:nvPr>
            <p:custDataLst>
              <p:tags r:id="rId1"/>
            </p:custDataLst>
          </p:nvPr>
        </p:nvCxnSpPr>
        <p:spPr>
          <a:xfrm>
            <a:off x="8478218" y="5404"/>
            <a:ext cx="11334" cy="511240"/>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custDataLst>
              <p:tags r:id="rId2"/>
            </p:custDataLst>
          </p:nvPr>
        </p:nvCxnSpPr>
        <p:spPr>
          <a:xfrm flipV="1">
            <a:off x="609600" y="228600"/>
            <a:ext cx="8382000" cy="5740172"/>
          </a:xfrm>
          <a:prstGeom prst="straightConnector1">
            <a:avLst/>
          </a:prstGeom>
          <a:ln w="53975" cap="sq">
            <a:roun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171" name="TextBox 5"/>
          <p:cNvSpPr txBox="1">
            <a:spLocks noChangeArrowheads="1"/>
          </p:cNvSpPr>
          <p:nvPr>
            <p:custDataLst>
              <p:tags r:id="rId3"/>
            </p:custDataLst>
          </p:nvPr>
        </p:nvSpPr>
        <p:spPr bwMode="auto">
          <a:xfrm>
            <a:off x="2667000" y="4596825"/>
            <a:ext cx="1143000" cy="584775"/>
          </a:xfrm>
          <a:prstGeom prst="rect">
            <a:avLst/>
          </a:prstGeom>
          <a:noFill/>
          <a:ln w="9525">
            <a:noFill/>
            <a:miter lim="800000"/>
            <a:headEnd/>
            <a:tailEnd/>
          </a:ln>
        </p:spPr>
        <p:txBody>
          <a:bodyPr wrap="square">
            <a:spAutoFit/>
          </a:bodyPr>
          <a:lstStyle/>
          <a:p>
            <a:pPr algn="l" rtl="0"/>
            <a:r>
              <a:rPr lang="fr" sz="1600" b="1" i="0" u="sng" baseline="0" dirty="0"/>
              <a:t>Fin de </a:t>
            </a:r>
            <a:r>
              <a:rPr lang="fr" sz="1600" b="1" i="0" u="sng" baseline="0" dirty="0" smtClean="0"/>
              <a:t>l’année </a:t>
            </a:r>
            <a:r>
              <a:rPr lang="fr" sz="1600" b="1" i="0" u="sng" baseline="0" dirty="0"/>
              <a:t>1</a:t>
            </a:r>
            <a:endParaRPr lang="fr" sz="1600" b="1" u="sng" dirty="0"/>
          </a:p>
        </p:txBody>
      </p:sp>
      <p:sp>
        <p:nvSpPr>
          <p:cNvPr id="7184" name="TextBox 31"/>
          <p:cNvSpPr txBox="1">
            <a:spLocks noChangeArrowheads="1"/>
          </p:cNvSpPr>
          <p:nvPr>
            <p:custDataLst>
              <p:tags r:id="rId4"/>
            </p:custDataLst>
          </p:nvPr>
        </p:nvSpPr>
        <p:spPr bwMode="auto">
          <a:xfrm>
            <a:off x="5700187" y="2488223"/>
            <a:ext cx="1157813" cy="830997"/>
          </a:xfrm>
          <a:prstGeom prst="rect">
            <a:avLst/>
          </a:prstGeom>
          <a:noFill/>
          <a:ln w="9525">
            <a:noFill/>
            <a:miter lim="800000"/>
            <a:headEnd/>
            <a:tailEnd/>
          </a:ln>
        </p:spPr>
        <p:txBody>
          <a:bodyPr wrap="square">
            <a:spAutoFit/>
          </a:bodyPr>
          <a:lstStyle/>
          <a:p>
            <a:pPr algn="l" rtl="0"/>
            <a:r>
              <a:rPr lang="fr" sz="1600" b="1" i="0" u="sng" baseline="0" dirty="0"/>
              <a:t>Fin de l'année 2 </a:t>
            </a:r>
            <a:endParaRPr lang="fr" sz="1600" b="1" u="sng" dirty="0"/>
          </a:p>
          <a:p>
            <a:endParaRPr lang="fr" sz="1600" dirty="0"/>
          </a:p>
        </p:txBody>
      </p:sp>
      <p:sp>
        <p:nvSpPr>
          <p:cNvPr id="27" name="TextBox 23"/>
          <p:cNvSpPr txBox="1">
            <a:spLocks noChangeArrowheads="1"/>
          </p:cNvSpPr>
          <p:nvPr>
            <p:custDataLst>
              <p:tags r:id="rId5"/>
            </p:custDataLst>
          </p:nvPr>
        </p:nvSpPr>
        <p:spPr bwMode="auto">
          <a:xfrm>
            <a:off x="8077200" y="838200"/>
            <a:ext cx="1447800" cy="584775"/>
          </a:xfrm>
          <a:prstGeom prst="rect">
            <a:avLst/>
          </a:prstGeom>
          <a:noFill/>
          <a:ln w="9525">
            <a:noFill/>
            <a:miter lim="800000"/>
            <a:headEnd/>
            <a:tailEnd/>
          </a:ln>
        </p:spPr>
        <p:txBody>
          <a:bodyPr wrap="square">
            <a:spAutoFit/>
          </a:bodyPr>
          <a:lstStyle/>
          <a:p>
            <a:pPr algn="l" rtl="0"/>
            <a:r>
              <a:rPr lang="fr" sz="1600" b="1" i="0" u="sng" baseline="0" dirty="0"/>
              <a:t>Fin de</a:t>
            </a:r>
          </a:p>
          <a:p>
            <a:pPr algn="l" rtl="0"/>
            <a:r>
              <a:rPr lang="fr-FR" sz="1600" b="1" i="0" u="sng" baseline="0" dirty="0" smtClean="0"/>
              <a:t>L</a:t>
            </a:r>
            <a:r>
              <a:rPr lang="fr" sz="1600" b="1" i="0" u="sng" baseline="0" dirty="0" smtClean="0"/>
              <a:t>’année </a:t>
            </a:r>
            <a:r>
              <a:rPr lang="fr" sz="1600" b="1" i="0" u="sng" baseline="0" dirty="0"/>
              <a:t>3</a:t>
            </a:r>
            <a:endParaRPr lang="fr" sz="1600" b="1" u="sng" dirty="0"/>
          </a:p>
        </p:txBody>
      </p:sp>
      <p:sp>
        <p:nvSpPr>
          <p:cNvPr id="25" name="TextBox 24"/>
          <p:cNvSpPr txBox="1"/>
          <p:nvPr>
            <p:custDataLst>
              <p:tags r:id="rId6"/>
            </p:custDataLst>
          </p:nvPr>
        </p:nvSpPr>
        <p:spPr>
          <a:xfrm rot="19514504">
            <a:off x="1332803" y="5471199"/>
            <a:ext cx="312906" cy="646331"/>
          </a:xfrm>
          <a:prstGeom prst="rect">
            <a:avLst/>
          </a:prstGeom>
          <a:noFill/>
        </p:spPr>
        <p:txBody>
          <a:bodyPr wrap="none" rtlCol="0">
            <a:spAutoFit/>
          </a:bodyPr>
          <a:lstStyle/>
          <a:p>
            <a:pPr algn="l" rtl="0"/>
            <a:r>
              <a:rPr lang="fr" sz="3600" b="0" i="0" u="none" baseline="0"/>
              <a:t> </a:t>
            </a:r>
            <a:endParaRPr lang="fr" sz="3600" b="1" dirty="0"/>
          </a:p>
        </p:txBody>
      </p:sp>
      <p:sp>
        <p:nvSpPr>
          <p:cNvPr id="26" name="TextBox 25"/>
          <p:cNvSpPr txBox="1"/>
          <p:nvPr>
            <p:custDataLst>
              <p:tags r:id="rId7"/>
            </p:custDataLst>
          </p:nvPr>
        </p:nvSpPr>
        <p:spPr>
          <a:xfrm>
            <a:off x="0" y="381000"/>
            <a:ext cx="1864613" cy="338554"/>
          </a:xfrm>
          <a:prstGeom prst="rect">
            <a:avLst/>
          </a:prstGeom>
          <a:noFill/>
        </p:spPr>
        <p:txBody>
          <a:bodyPr wrap="none" rtlCol="0">
            <a:spAutoFit/>
          </a:bodyPr>
          <a:lstStyle/>
          <a:p>
            <a:pPr algn="l" rtl="0"/>
            <a:r>
              <a:rPr lang="fr" sz="1600" b="1" i="0" u="none" baseline="0" dirty="0">
                <a:solidFill>
                  <a:srgbClr val="1B4298"/>
                </a:solidFill>
                <a:latin typeface="+mj-lt"/>
              </a:rPr>
              <a:t>Calendrier de </a:t>
            </a:r>
            <a:r>
              <a:rPr lang="fr" sz="1600" b="1" i="0" u="none" baseline="0" dirty="0" smtClean="0">
                <a:solidFill>
                  <a:srgbClr val="1B4298"/>
                </a:solidFill>
                <a:latin typeface="+mj-lt"/>
              </a:rPr>
              <a:t>l’EMP</a:t>
            </a:r>
            <a:endParaRPr lang="fr" sz="1600" b="1" dirty="0">
              <a:solidFill>
                <a:srgbClr val="1B4298"/>
              </a:solidFill>
              <a:latin typeface="+mj-lt"/>
            </a:endParaRPr>
          </a:p>
        </p:txBody>
      </p:sp>
      <p:sp>
        <p:nvSpPr>
          <p:cNvPr id="22" name="TextBox 5"/>
          <p:cNvSpPr txBox="1">
            <a:spLocks noChangeArrowheads="1"/>
          </p:cNvSpPr>
          <p:nvPr>
            <p:custDataLst>
              <p:tags r:id="rId8"/>
            </p:custDataLst>
          </p:nvPr>
        </p:nvSpPr>
        <p:spPr bwMode="auto">
          <a:xfrm>
            <a:off x="1295400" y="5715000"/>
            <a:ext cx="2988837" cy="338554"/>
          </a:xfrm>
          <a:prstGeom prst="rect">
            <a:avLst/>
          </a:prstGeom>
          <a:noFill/>
          <a:ln w="9525">
            <a:noFill/>
            <a:miter lim="800000"/>
            <a:headEnd/>
            <a:tailEnd/>
          </a:ln>
        </p:spPr>
        <p:txBody>
          <a:bodyPr wrap="square">
            <a:spAutoFit/>
          </a:bodyPr>
          <a:lstStyle/>
          <a:p>
            <a:r>
              <a:rPr lang="en-US" sz="1600" b="1" u="sng" dirty="0" smtClean="0"/>
              <a:t>Début </a:t>
            </a:r>
            <a:r>
              <a:rPr lang="en-US" sz="1600" b="1" u="sng" dirty="0"/>
              <a:t>du </a:t>
            </a:r>
            <a:r>
              <a:rPr lang="en-US" sz="1600" b="1" u="sng" dirty="0" err="1"/>
              <a:t>projet</a:t>
            </a:r>
            <a:endParaRPr lang="fr" sz="1600" b="1" u="sng" dirty="0"/>
          </a:p>
        </p:txBody>
      </p:sp>
      <p:cxnSp>
        <p:nvCxnSpPr>
          <p:cNvPr id="24" name="Straight Arrow Connector 23"/>
          <p:cNvCxnSpPr/>
          <p:nvPr>
            <p:custDataLst>
              <p:tags r:id="rId9"/>
            </p:custDataLst>
          </p:nvPr>
        </p:nvCxnSpPr>
        <p:spPr>
          <a:xfrm flipV="1">
            <a:off x="1066800" y="5715000"/>
            <a:ext cx="1588" cy="381000"/>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custDataLst>
              <p:tags r:id="rId10"/>
            </p:custDataLst>
          </p:nvPr>
        </p:nvSpPr>
        <p:spPr>
          <a:xfrm>
            <a:off x="228601" y="3810000"/>
            <a:ext cx="2438400" cy="338554"/>
          </a:xfrm>
          <a:prstGeom prst="rect">
            <a:avLst/>
          </a:prstGeom>
          <a:noFill/>
        </p:spPr>
        <p:txBody>
          <a:bodyPr wrap="square" rtlCol="0">
            <a:spAutoFit/>
          </a:bodyPr>
          <a:lstStyle/>
          <a:p>
            <a:pPr algn="r" rtl="0"/>
            <a:r>
              <a:rPr lang="fr" sz="1600" b="0" i="0" u="none" baseline="0"/>
              <a:t>	</a:t>
            </a:r>
            <a:endParaRPr lang="fr" sz="1600" dirty="0"/>
          </a:p>
        </p:txBody>
      </p:sp>
      <p:sp>
        <p:nvSpPr>
          <p:cNvPr id="33" name="TextBox 32"/>
          <p:cNvSpPr txBox="1"/>
          <p:nvPr>
            <p:custDataLst>
              <p:tags r:id="rId11"/>
            </p:custDataLst>
          </p:nvPr>
        </p:nvSpPr>
        <p:spPr>
          <a:xfrm>
            <a:off x="2330934" y="4325779"/>
            <a:ext cx="6096000" cy="276999"/>
          </a:xfrm>
          <a:prstGeom prst="rect">
            <a:avLst/>
          </a:prstGeom>
          <a:noFill/>
        </p:spPr>
        <p:txBody>
          <a:bodyPr wrap="square" rtlCol="0">
            <a:spAutoFit/>
          </a:bodyPr>
          <a:lstStyle/>
          <a:p>
            <a:pPr algn="r" rtl="0"/>
            <a:r>
              <a:rPr lang="fr" sz="1200" b="0" i="0" u="none" baseline="0" dirty="0"/>
              <a:t>Ébauche </a:t>
            </a:r>
            <a:r>
              <a:rPr lang="fr" sz="1200" b="0" i="0" u="none" baseline="0" dirty="0" smtClean="0"/>
              <a:t>des TDRs dans les </a:t>
            </a:r>
            <a:r>
              <a:rPr lang="fr" sz="1200" b="0" i="0" u="none" baseline="0" dirty="0"/>
              <a:t>15 mois </a:t>
            </a:r>
            <a:r>
              <a:rPr lang="fr" sz="1200" b="0" i="0" u="none" baseline="0" dirty="0" smtClean="0"/>
              <a:t>qui suivent le don du projet</a:t>
            </a:r>
            <a:endParaRPr lang="fr" sz="1200" dirty="0"/>
          </a:p>
        </p:txBody>
      </p:sp>
      <p:sp>
        <p:nvSpPr>
          <p:cNvPr id="35" name="TextBox 34"/>
          <p:cNvSpPr txBox="1"/>
          <p:nvPr>
            <p:custDataLst>
              <p:tags r:id="rId12"/>
            </p:custDataLst>
          </p:nvPr>
        </p:nvSpPr>
        <p:spPr>
          <a:xfrm>
            <a:off x="5586486" y="52882"/>
            <a:ext cx="3048000" cy="584775"/>
          </a:xfrm>
          <a:prstGeom prst="rect">
            <a:avLst/>
          </a:prstGeom>
          <a:noFill/>
        </p:spPr>
        <p:txBody>
          <a:bodyPr wrap="square" rtlCol="0">
            <a:spAutoFit/>
          </a:bodyPr>
          <a:lstStyle/>
          <a:p>
            <a:pPr algn="r" rtl="0"/>
            <a:r>
              <a:rPr lang="fr" sz="1600" b="1" i="0" u="none" baseline="0" dirty="0">
                <a:solidFill>
                  <a:schemeClr val="accent6">
                    <a:lumMod val="75000"/>
                  </a:schemeClr>
                </a:solidFill>
              </a:rPr>
              <a:t>Soumission de </a:t>
            </a:r>
            <a:r>
              <a:rPr lang="fr" sz="1600" b="1" i="0" u="none" baseline="0" dirty="0" smtClean="0">
                <a:solidFill>
                  <a:schemeClr val="accent6">
                    <a:lumMod val="75000"/>
                  </a:schemeClr>
                </a:solidFill>
              </a:rPr>
              <a:t>l’EMP</a:t>
            </a:r>
            <a:endParaRPr lang="fr" sz="1600" b="1" i="0" u="none" baseline="0" dirty="0">
              <a:solidFill>
                <a:schemeClr val="accent6">
                  <a:lumMod val="75000"/>
                </a:schemeClr>
              </a:solidFill>
            </a:endParaRPr>
          </a:p>
          <a:p>
            <a:pPr algn="r" rtl="0"/>
            <a:r>
              <a:rPr lang="fr" sz="1600" b="0" i="0" u="none" baseline="0" dirty="0"/>
              <a:t>	</a:t>
            </a:r>
            <a:endParaRPr lang="fr" sz="1600" dirty="0"/>
          </a:p>
        </p:txBody>
      </p:sp>
      <p:sp>
        <p:nvSpPr>
          <p:cNvPr id="38" name="TextBox 37"/>
          <p:cNvSpPr txBox="1"/>
          <p:nvPr>
            <p:custDataLst>
              <p:tags r:id="rId13"/>
            </p:custDataLst>
          </p:nvPr>
        </p:nvSpPr>
        <p:spPr>
          <a:xfrm>
            <a:off x="228600" y="2590800"/>
            <a:ext cx="4419600" cy="584775"/>
          </a:xfrm>
          <a:prstGeom prst="rect">
            <a:avLst/>
          </a:prstGeom>
          <a:noFill/>
        </p:spPr>
        <p:txBody>
          <a:bodyPr wrap="square" rtlCol="0">
            <a:spAutoFit/>
          </a:bodyPr>
          <a:lstStyle/>
          <a:p>
            <a:pPr algn="r" rtl="0"/>
            <a:r>
              <a:rPr lang="fr" sz="1600" b="0" i="0" u="none" baseline="0" dirty="0"/>
              <a:t>Approbation et acquisition des évaluateurs</a:t>
            </a:r>
          </a:p>
          <a:p>
            <a:pPr algn="r" rtl="0"/>
            <a:r>
              <a:rPr lang="fr" sz="1600" b="0" i="0" u="none" baseline="0" dirty="0"/>
              <a:t>	</a:t>
            </a:r>
            <a:endParaRPr lang="fr" sz="1600" dirty="0"/>
          </a:p>
        </p:txBody>
      </p:sp>
      <p:cxnSp>
        <p:nvCxnSpPr>
          <p:cNvPr id="39" name="Straight Arrow Connector 38"/>
          <p:cNvCxnSpPr/>
          <p:nvPr>
            <p:custDataLst>
              <p:tags r:id="rId14"/>
            </p:custDataLst>
          </p:nvPr>
        </p:nvCxnSpPr>
        <p:spPr>
          <a:xfrm>
            <a:off x="4114800" y="2917760"/>
            <a:ext cx="11334" cy="511240"/>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5"/>
            </p:custDataLst>
          </p:nvPr>
        </p:nvSpPr>
        <p:spPr>
          <a:xfrm>
            <a:off x="5105400" y="3276600"/>
            <a:ext cx="3810000" cy="584775"/>
          </a:xfrm>
          <a:prstGeom prst="rect">
            <a:avLst/>
          </a:prstGeom>
          <a:noFill/>
        </p:spPr>
        <p:txBody>
          <a:bodyPr wrap="square" rtlCol="0">
            <a:spAutoFit/>
          </a:bodyPr>
          <a:lstStyle/>
          <a:p>
            <a:pPr algn="l" rtl="0"/>
            <a:r>
              <a:rPr lang="fr" sz="1600" b="0" i="0" u="none" baseline="0" dirty="0" smtClean="0"/>
              <a:t>Révision </a:t>
            </a:r>
            <a:r>
              <a:rPr lang="fr" sz="1600" b="0" i="0" u="none" baseline="0" dirty="0"/>
              <a:t>des données secondaires et </a:t>
            </a:r>
            <a:r>
              <a:rPr lang="fr" sz="1600" b="0" i="0" u="none" baseline="0" dirty="0" smtClean="0"/>
              <a:t>préparation du plan d’action</a:t>
            </a:r>
            <a:r>
              <a:rPr lang="fr" sz="1600" b="0" i="0" u="none" baseline="0" dirty="0"/>
              <a:t>	</a:t>
            </a:r>
            <a:endParaRPr lang="fr" sz="1600" dirty="0"/>
          </a:p>
        </p:txBody>
      </p:sp>
      <p:sp>
        <p:nvSpPr>
          <p:cNvPr id="43" name="TextBox 42"/>
          <p:cNvSpPr txBox="1"/>
          <p:nvPr>
            <p:custDataLst>
              <p:tags r:id="rId16"/>
            </p:custDataLst>
          </p:nvPr>
        </p:nvSpPr>
        <p:spPr>
          <a:xfrm>
            <a:off x="1524000" y="1143000"/>
            <a:ext cx="4724400" cy="338554"/>
          </a:xfrm>
          <a:prstGeom prst="rect">
            <a:avLst/>
          </a:prstGeom>
          <a:noFill/>
        </p:spPr>
        <p:txBody>
          <a:bodyPr wrap="square" rtlCol="0">
            <a:spAutoFit/>
          </a:bodyPr>
          <a:lstStyle/>
          <a:p>
            <a:pPr algn="r" rtl="0"/>
            <a:r>
              <a:rPr lang="fr" sz="1600" b="0" i="0" u="none" baseline="0" dirty="0"/>
              <a:t>Collecte des données et validation </a:t>
            </a:r>
            <a:r>
              <a:rPr lang="fr" sz="1600" b="0" i="0" u="none" baseline="0" dirty="0" smtClean="0"/>
              <a:t>sur </a:t>
            </a:r>
            <a:r>
              <a:rPr lang="fr" sz="1600" b="0" i="0" u="none" baseline="0" dirty="0"/>
              <a:t>terrain</a:t>
            </a:r>
          </a:p>
        </p:txBody>
      </p:sp>
      <p:sp>
        <p:nvSpPr>
          <p:cNvPr id="44" name="TextBox 43"/>
          <p:cNvSpPr txBox="1"/>
          <p:nvPr>
            <p:custDataLst>
              <p:tags r:id="rId17"/>
            </p:custDataLst>
          </p:nvPr>
        </p:nvSpPr>
        <p:spPr>
          <a:xfrm>
            <a:off x="6806930" y="1893543"/>
            <a:ext cx="2083339" cy="523220"/>
          </a:xfrm>
          <a:prstGeom prst="rect">
            <a:avLst/>
          </a:prstGeom>
          <a:noFill/>
        </p:spPr>
        <p:txBody>
          <a:bodyPr wrap="square" rtlCol="0">
            <a:spAutoFit/>
          </a:bodyPr>
          <a:lstStyle/>
          <a:p>
            <a:pPr algn="r" rtl="0"/>
            <a:r>
              <a:rPr lang="fr" sz="1400" b="0" i="0" u="none" baseline="0" dirty="0"/>
              <a:t>Analyse des données et rédaction du rapport</a:t>
            </a:r>
            <a:endParaRPr lang="fr" sz="1400" dirty="0"/>
          </a:p>
        </p:txBody>
      </p:sp>
      <p:sp>
        <p:nvSpPr>
          <p:cNvPr id="45" name="TextBox 44"/>
          <p:cNvSpPr txBox="1"/>
          <p:nvPr>
            <p:custDataLst>
              <p:tags r:id="rId18"/>
            </p:custDataLst>
          </p:nvPr>
        </p:nvSpPr>
        <p:spPr>
          <a:xfrm>
            <a:off x="2940534" y="423446"/>
            <a:ext cx="4876800" cy="307777"/>
          </a:xfrm>
          <a:prstGeom prst="rect">
            <a:avLst/>
          </a:prstGeom>
          <a:noFill/>
        </p:spPr>
        <p:txBody>
          <a:bodyPr wrap="square" rtlCol="0">
            <a:spAutoFit/>
          </a:bodyPr>
          <a:lstStyle/>
          <a:p>
            <a:pPr algn="r" rtl="0"/>
            <a:r>
              <a:rPr lang="fr" sz="1400" b="0" i="0" u="none" baseline="0" dirty="0"/>
              <a:t>Feedback de </a:t>
            </a:r>
            <a:r>
              <a:rPr lang="fr" sz="1400" b="0" i="0" u="none" baseline="0" dirty="0" smtClean="0"/>
              <a:t>l’USAID </a:t>
            </a:r>
            <a:r>
              <a:rPr lang="fr" sz="1400" b="0" i="0" u="none" baseline="0" dirty="0"/>
              <a:t>et finalisation du rapport</a:t>
            </a:r>
            <a:endParaRPr lang="fr" sz="1400" dirty="0"/>
          </a:p>
        </p:txBody>
      </p:sp>
      <p:cxnSp>
        <p:nvCxnSpPr>
          <p:cNvPr id="47" name="Straight Arrow Connector 46"/>
          <p:cNvCxnSpPr/>
          <p:nvPr>
            <p:custDataLst>
              <p:tags r:id="rId19"/>
            </p:custDataLst>
          </p:nvPr>
        </p:nvCxnSpPr>
        <p:spPr>
          <a:xfrm>
            <a:off x="6172200" y="1546160"/>
            <a:ext cx="11334" cy="511240"/>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0"/>
            </p:custDataLst>
          </p:nvPr>
        </p:nvCxnSpPr>
        <p:spPr>
          <a:xfrm>
            <a:off x="7837266" y="381000"/>
            <a:ext cx="11334" cy="511240"/>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21"/>
            </p:custDataLst>
          </p:nvPr>
        </p:nvCxnSpPr>
        <p:spPr>
          <a:xfrm rot="5400000" flipH="1" flipV="1">
            <a:off x="7113398" y="1675606"/>
            <a:ext cx="457200" cy="1588"/>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22"/>
            </p:custDataLst>
          </p:nvPr>
        </p:nvCxnSpPr>
        <p:spPr>
          <a:xfrm rot="5400000" flipH="1" flipV="1">
            <a:off x="4877594" y="3199606"/>
            <a:ext cx="457200" cy="1588"/>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23"/>
            </p:custDataLst>
          </p:nvPr>
        </p:nvCxnSpPr>
        <p:spPr>
          <a:xfrm rot="5400000" flipH="1" flipV="1">
            <a:off x="3644262" y="4037806"/>
            <a:ext cx="457200" cy="1588"/>
          </a:xfrm>
          <a:prstGeom prst="straightConnector1">
            <a:avLst/>
          </a:prstGeom>
          <a:ln w="44450">
            <a:headEnd w="lg" len="med"/>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custDataLst>
              <p:tags r:id="rId24"/>
            </p:custDataLst>
          </p:nvPr>
        </p:nvSpPr>
        <p:spPr>
          <a:xfrm>
            <a:off x="2878859" y="4111164"/>
            <a:ext cx="396730" cy="3846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rtl="0"/>
            <a:r>
              <a:rPr lang="fr" sz="2400" b="1" i="0" u="none" baseline="0">
                <a:solidFill>
                  <a:schemeClr val="tx1"/>
                </a:solidFill>
              </a:rPr>
              <a:t>1</a:t>
            </a:r>
            <a:endParaRPr lang="fr" b="1" dirty="0">
              <a:solidFill>
                <a:schemeClr val="tx1"/>
              </a:solidFill>
            </a:endParaRPr>
          </a:p>
        </p:txBody>
      </p:sp>
      <p:sp>
        <p:nvSpPr>
          <p:cNvPr id="52" name="Oval 51"/>
          <p:cNvSpPr/>
          <p:nvPr>
            <p:custDataLst>
              <p:tags r:id="rId25"/>
            </p:custDataLst>
          </p:nvPr>
        </p:nvSpPr>
        <p:spPr>
          <a:xfrm>
            <a:off x="5773882" y="2093682"/>
            <a:ext cx="396730" cy="3846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rtl="0"/>
            <a:r>
              <a:rPr lang="fr" sz="2400" b="1" i="0" u="none" baseline="0">
                <a:solidFill>
                  <a:schemeClr val="tx1"/>
                </a:solidFill>
              </a:rPr>
              <a:t>2</a:t>
            </a:r>
            <a:endParaRPr lang="fr" b="1" dirty="0">
              <a:solidFill>
                <a:schemeClr val="tx1"/>
              </a:solidFill>
            </a:endParaRPr>
          </a:p>
        </p:txBody>
      </p:sp>
      <p:sp>
        <p:nvSpPr>
          <p:cNvPr id="53" name="Oval 52"/>
          <p:cNvSpPr/>
          <p:nvPr>
            <p:custDataLst>
              <p:tags r:id="rId26"/>
            </p:custDataLst>
          </p:nvPr>
        </p:nvSpPr>
        <p:spPr>
          <a:xfrm>
            <a:off x="8594870" y="152400"/>
            <a:ext cx="396730" cy="3846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rtl="0"/>
            <a:r>
              <a:rPr lang="fr" sz="2400" b="1" i="0" u="none" baseline="0">
                <a:solidFill>
                  <a:schemeClr val="tx1"/>
                </a:solidFill>
              </a:rPr>
              <a:t>3</a:t>
            </a:r>
            <a:endParaRPr lang="fr" b="1" dirty="0">
              <a:solidFill>
                <a:schemeClr val="tx1"/>
              </a:solidFill>
            </a:endParaRPr>
          </a:p>
        </p:txBody>
      </p:sp>
      <p:sp>
        <p:nvSpPr>
          <p:cNvPr id="54" name="TextBox 53"/>
          <p:cNvSpPr txBox="1"/>
          <p:nvPr>
            <p:custDataLst>
              <p:tags r:id="rId27"/>
            </p:custDataLst>
          </p:nvPr>
        </p:nvSpPr>
        <p:spPr>
          <a:xfrm rot="19547008">
            <a:off x="9473" y="4484317"/>
            <a:ext cx="3190313" cy="523220"/>
          </a:xfrm>
          <a:prstGeom prst="rect">
            <a:avLst/>
          </a:prstGeom>
          <a:noFill/>
        </p:spPr>
        <p:txBody>
          <a:bodyPr wrap="square" rtlCol="0">
            <a:spAutoFit/>
          </a:bodyPr>
          <a:lstStyle/>
          <a:p>
            <a:pPr algn="l" rtl="0"/>
            <a:r>
              <a:rPr lang="fr" sz="1400" b="1" dirty="0" smtClean="0">
                <a:solidFill>
                  <a:schemeClr val="accent6">
                    <a:lumMod val="75000"/>
                  </a:schemeClr>
                </a:solidFill>
              </a:rPr>
              <a:t>Développer</a:t>
            </a:r>
            <a:r>
              <a:rPr lang="fr" sz="1400" b="1" i="0" u="none" baseline="0" dirty="0" smtClean="0">
                <a:solidFill>
                  <a:schemeClr val="accent6">
                    <a:lumMod val="75000"/>
                  </a:schemeClr>
                </a:solidFill>
              </a:rPr>
              <a:t> </a:t>
            </a:r>
            <a:r>
              <a:rPr lang="fr" sz="1400" b="1" i="0" u="none" baseline="0" dirty="0">
                <a:solidFill>
                  <a:schemeClr val="accent6">
                    <a:lumMod val="75000"/>
                  </a:schemeClr>
                </a:solidFill>
              </a:rPr>
              <a:t>le calendrier de </a:t>
            </a:r>
            <a:r>
              <a:rPr lang="fr" sz="1400" b="1" i="0" u="none" baseline="0" dirty="0" smtClean="0">
                <a:solidFill>
                  <a:schemeClr val="accent6">
                    <a:lumMod val="75000"/>
                  </a:schemeClr>
                </a:solidFill>
              </a:rPr>
              <a:t>l’EMP au</a:t>
            </a:r>
            <a:r>
              <a:rPr lang="fr" sz="1400" b="1" i="0" u="none" dirty="0" smtClean="0">
                <a:solidFill>
                  <a:schemeClr val="accent6">
                    <a:lumMod val="75000"/>
                  </a:schemeClr>
                </a:solidFill>
              </a:rPr>
              <a:t> cours de</a:t>
            </a:r>
            <a:r>
              <a:rPr lang="fr" sz="1400" b="1" i="0" u="none" baseline="0" dirty="0" smtClean="0">
                <a:solidFill>
                  <a:schemeClr val="accent6">
                    <a:lumMod val="75000"/>
                  </a:schemeClr>
                </a:solidFill>
              </a:rPr>
              <a:t> </a:t>
            </a:r>
            <a:r>
              <a:rPr lang="fr" sz="1400" b="1" i="0" u="none" baseline="0" dirty="0">
                <a:solidFill>
                  <a:schemeClr val="accent6">
                    <a:lumMod val="75000"/>
                  </a:schemeClr>
                </a:solidFill>
              </a:rPr>
              <a:t>la première année</a:t>
            </a:r>
            <a:endParaRPr lang="fr" sz="1400" b="1" dirty="0">
              <a:solidFill>
                <a:schemeClr val="accent6">
                  <a:lumMod val="75000"/>
                </a:schemeClr>
              </a:solidFill>
            </a:endParaRPr>
          </a:p>
        </p:txBody>
      </p:sp>
      <p:sp>
        <p:nvSpPr>
          <p:cNvPr id="32" name="TextBox 31"/>
          <p:cNvSpPr txBox="1"/>
          <p:nvPr>
            <p:custDataLst>
              <p:tags r:id="rId28"/>
            </p:custDataLst>
          </p:nvPr>
        </p:nvSpPr>
        <p:spPr>
          <a:xfrm>
            <a:off x="1219200" y="3200400"/>
            <a:ext cx="2938322" cy="369332"/>
          </a:xfrm>
          <a:prstGeom prst="rect">
            <a:avLst/>
          </a:prstGeom>
          <a:noFill/>
        </p:spPr>
        <p:txBody>
          <a:bodyPr wrap="square" rtlCol="0">
            <a:spAutoFit/>
          </a:bodyPr>
          <a:lstStyle/>
          <a:p>
            <a:pPr algn="r" rtl="0"/>
            <a:r>
              <a:rPr lang="fr" b="0" i="0" u="none" baseline="0" dirty="0"/>
              <a:t>(</a:t>
            </a:r>
            <a:r>
              <a:rPr lang="fr" b="1" i="0" u="none" baseline="0" dirty="0"/>
              <a:t>3-4 mois</a:t>
            </a:r>
            <a:r>
              <a:rPr lang="fr" b="0" i="0" u="none" baseline="0" dirty="0"/>
              <a:t>)	</a:t>
            </a:r>
            <a:endParaRPr lang="fr" dirty="0"/>
          </a:p>
        </p:txBody>
      </p:sp>
      <p:sp>
        <p:nvSpPr>
          <p:cNvPr id="34" name="TextBox 33"/>
          <p:cNvSpPr txBox="1"/>
          <p:nvPr>
            <p:custDataLst>
              <p:tags r:id="rId29"/>
            </p:custDataLst>
          </p:nvPr>
        </p:nvSpPr>
        <p:spPr>
          <a:xfrm>
            <a:off x="4419601" y="4537518"/>
            <a:ext cx="2209799" cy="646331"/>
          </a:xfrm>
          <a:prstGeom prst="rect">
            <a:avLst/>
          </a:prstGeom>
          <a:noFill/>
        </p:spPr>
        <p:txBody>
          <a:bodyPr wrap="square" rtlCol="0">
            <a:spAutoFit/>
          </a:bodyPr>
          <a:lstStyle/>
          <a:p>
            <a:pPr algn="r" rtl="0"/>
            <a:r>
              <a:rPr lang="fr" b="0" i="0" u="none" baseline="0" dirty="0"/>
              <a:t>(</a:t>
            </a:r>
            <a:r>
              <a:rPr lang="fr" sz="1400" b="1" i="0" u="none" baseline="0" dirty="0"/>
              <a:t>3-4 mois pour </a:t>
            </a:r>
            <a:r>
              <a:rPr lang="fr" sz="1400" b="1" i="0" u="none" baseline="0" dirty="0" smtClean="0"/>
              <a:t>l’accord </a:t>
            </a:r>
            <a:br>
              <a:rPr lang="fr" sz="1400" b="1" i="0" u="none" baseline="0" dirty="0" smtClean="0"/>
            </a:br>
            <a:r>
              <a:rPr lang="fr" sz="1400" b="1" i="0" u="none" baseline="0" dirty="0" smtClean="0"/>
              <a:t>&amp; l’approbation </a:t>
            </a:r>
            <a:r>
              <a:rPr lang="fr" sz="1400" b="1" i="0" u="none" baseline="0" dirty="0"/>
              <a:t>finale</a:t>
            </a:r>
            <a:r>
              <a:rPr lang="fr" b="1" i="0" u="none" baseline="0" dirty="0"/>
              <a:t>)</a:t>
            </a:r>
            <a:endParaRPr lang="fr" dirty="0"/>
          </a:p>
        </p:txBody>
      </p:sp>
      <p:sp>
        <p:nvSpPr>
          <p:cNvPr id="36" name="TextBox 35"/>
          <p:cNvSpPr txBox="1"/>
          <p:nvPr>
            <p:custDataLst>
              <p:tags r:id="rId30"/>
            </p:custDataLst>
          </p:nvPr>
        </p:nvSpPr>
        <p:spPr>
          <a:xfrm>
            <a:off x="6477000" y="3810000"/>
            <a:ext cx="1966732" cy="646331"/>
          </a:xfrm>
          <a:prstGeom prst="rect">
            <a:avLst/>
          </a:prstGeom>
          <a:noFill/>
        </p:spPr>
        <p:txBody>
          <a:bodyPr wrap="square" rtlCol="0">
            <a:spAutoFit/>
          </a:bodyPr>
          <a:lstStyle/>
          <a:p>
            <a:pPr algn="l" rtl="0"/>
            <a:r>
              <a:rPr lang="fr" b="0" i="0" u="none" baseline="0" dirty="0"/>
              <a:t>(</a:t>
            </a:r>
            <a:r>
              <a:rPr lang="fr" sz="1400" b="1" i="0" u="none" baseline="0" dirty="0"/>
              <a:t>4-6 semaines</a:t>
            </a:r>
            <a:r>
              <a:rPr lang="fr" b="0" i="0" u="none" baseline="0" dirty="0"/>
              <a:t>)</a:t>
            </a:r>
          </a:p>
          <a:p>
            <a:pPr algn="r" rtl="0"/>
            <a:r>
              <a:rPr lang="fr" b="0" i="0" u="none" baseline="0" dirty="0"/>
              <a:t>	</a:t>
            </a:r>
            <a:endParaRPr lang="fr" dirty="0"/>
          </a:p>
        </p:txBody>
      </p:sp>
      <p:sp>
        <p:nvSpPr>
          <p:cNvPr id="37" name="TextBox 36"/>
          <p:cNvSpPr txBox="1"/>
          <p:nvPr>
            <p:custDataLst>
              <p:tags r:id="rId31"/>
            </p:custDataLst>
          </p:nvPr>
        </p:nvSpPr>
        <p:spPr>
          <a:xfrm>
            <a:off x="533400" y="1447800"/>
            <a:ext cx="5607932" cy="369332"/>
          </a:xfrm>
          <a:prstGeom prst="rect">
            <a:avLst/>
          </a:prstGeom>
          <a:noFill/>
        </p:spPr>
        <p:txBody>
          <a:bodyPr wrap="square" rtlCol="0">
            <a:spAutoFit/>
          </a:bodyPr>
          <a:lstStyle/>
          <a:p>
            <a:pPr algn="r" rtl="0"/>
            <a:r>
              <a:rPr lang="fr" b="0" i="0" u="none" baseline="0" dirty="0"/>
              <a:t>(6-8 semaines </a:t>
            </a:r>
            <a:r>
              <a:rPr lang="fr" b="0" i="0" u="none" baseline="0" dirty="0" smtClean="0"/>
              <a:t>sans compter la</a:t>
            </a:r>
            <a:r>
              <a:rPr lang="fr" b="0" i="0" u="none" dirty="0" smtClean="0"/>
              <a:t> durée du </a:t>
            </a:r>
            <a:r>
              <a:rPr lang="fr" b="0" i="0" u="none" baseline="0" dirty="0" smtClean="0"/>
              <a:t>voyage</a:t>
            </a:r>
            <a:r>
              <a:rPr lang="fr" b="0" i="0" u="none" baseline="0" dirty="0"/>
              <a:t>)</a:t>
            </a:r>
            <a:endParaRPr lang="fr" dirty="0"/>
          </a:p>
        </p:txBody>
      </p:sp>
      <p:sp>
        <p:nvSpPr>
          <p:cNvPr id="40" name="TextBox 39"/>
          <p:cNvSpPr txBox="1"/>
          <p:nvPr>
            <p:custDataLst>
              <p:tags r:id="rId32"/>
            </p:custDataLst>
          </p:nvPr>
        </p:nvSpPr>
        <p:spPr>
          <a:xfrm>
            <a:off x="6909314" y="2394676"/>
            <a:ext cx="2011435" cy="369332"/>
          </a:xfrm>
          <a:prstGeom prst="rect">
            <a:avLst/>
          </a:prstGeom>
          <a:noFill/>
        </p:spPr>
        <p:txBody>
          <a:bodyPr wrap="square" rtlCol="0">
            <a:spAutoFit/>
          </a:bodyPr>
          <a:lstStyle/>
          <a:p>
            <a:pPr algn="r" rtl="0"/>
            <a:r>
              <a:rPr lang="fr" b="0" i="0" u="none" baseline="0" dirty="0"/>
              <a:t>(</a:t>
            </a:r>
            <a:r>
              <a:rPr lang="fr" sz="1400" b="1" i="0" u="none" baseline="0" dirty="0"/>
              <a:t>6-8 semaines</a:t>
            </a:r>
            <a:r>
              <a:rPr lang="fr" b="0" i="0" u="none" baseline="0" dirty="0"/>
              <a:t>)</a:t>
            </a:r>
            <a:endParaRPr lang="fr" dirty="0"/>
          </a:p>
        </p:txBody>
      </p:sp>
      <p:sp>
        <p:nvSpPr>
          <p:cNvPr id="42" name="TextBox 41"/>
          <p:cNvSpPr txBox="1"/>
          <p:nvPr>
            <p:custDataLst>
              <p:tags r:id="rId33"/>
            </p:custDataLst>
          </p:nvPr>
        </p:nvSpPr>
        <p:spPr>
          <a:xfrm>
            <a:off x="4953000" y="747181"/>
            <a:ext cx="2864333" cy="369332"/>
          </a:xfrm>
          <a:prstGeom prst="rect">
            <a:avLst/>
          </a:prstGeom>
          <a:noFill/>
        </p:spPr>
        <p:txBody>
          <a:bodyPr wrap="square" rtlCol="0">
            <a:spAutoFit/>
          </a:bodyPr>
          <a:lstStyle/>
          <a:p>
            <a:pPr algn="r" rtl="0"/>
            <a:r>
              <a:rPr lang="fr" b="0" i="0" u="none" baseline="0" dirty="0"/>
              <a:t>(</a:t>
            </a:r>
            <a:r>
              <a:rPr lang="fr" b="1" i="0" u="none" baseline="0" dirty="0"/>
              <a:t>4-8 semaines</a:t>
            </a:r>
            <a:r>
              <a:rPr lang="fr" b="0" i="0" u="none" baseline="0" dirty="0"/>
              <a:t>)</a:t>
            </a:r>
            <a:endParaRPr lang="fr" dirty="0"/>
          </a:p>
        </p:txBody>
      </p:sp>
      <p:sp>
        <p:nvSpPr>
          <p:cNvPr id="2" name="Slide Number Placeholder 1"/>
          <p:cNvSpPr>
            <a:spLocks noGrp="1"/>
          </p:cNvSpPr>
          <p:nvPr>
            <p:ph type="sldNum" sz="quarter" idx="12"/>
            <p:custDataLst>
              <p:tags r:id="rId34"/>
            </p:custDataLst>
          </p:nvPr>
        </p:nvSpPr>
        <p:spPr/>
        <p:txBody>
          <a:bodyPr/>
          <a:lstStyle/>
          <a:p>
            <a:pPr algn="r" rtl="0">
              <a:defRPr/>
            </a:pPr>
            <a:fld id="{B2A90A4C-7C21-466C-A676-793B76052D4D}" type="slidenum">
              <a:rPr/>
              <a:pPr algn="r" rtl="0">
                <a:defRPr/>
              </a:pPr>
              <a:t>20</a:t>
            </a:fld>
            <a:endParaRPr lang="fr" dirty="0"/>
          </a:p>
        </p:txBody>
      </p:sp>
    </p:spTree>
    <p:extLst>
      <p:ext uri="{BB962C8B-B14F-4D97-AF65-F5344CB8AC3E}">
        <p14:creationId xmlns:p14="http://schemas.microsoft.com/office/powerpoint/2010/main" val="753727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0"/>
            <a:ext cx="9144000" cy="1143000"/>
          </a:xfrm>
        </p:spPr>
        <p:txBody>
          <a:bodyPr>
            <a:normAutofit/>
          </a:bodyPr>
          <a:lstStyle/>
          <a:p>
            <a:pPr rtl="0"/>
            <a:r>
              <a:rPr lang="fr" sz="3200" b="1" i="0" u="none" baseline="0" dirty="0">
                <a:solidFill>
                  <a:srgbClr val="1B4298"/>
                </a:solidFill>
              </a:rPr>
              <a:t>Budget de l'EMP</a:t>
            </a:r>
            <a:endParaRPr lang="fr" sz="3200" b="1" dirty="0">
              <a:solidFill>
                <a:srgbClr val="1B4298"/>
              </a:solidFill>
            </a:endParaRPr>
          </a:p>
        </p:txBody>
      </p:sp>
      <p:sp>
        <p:nvSpPr>
          <p:cNvPr id="7" name="Content Placeholder 6"/>
          <p:cNvSpPr>
            <a:spLocks noGrp="1"/>
          </p:cNvSpPr>
          <p:nvPr>
            <p:ph sz="half" idx="1"/>
            <p:custDataLst>
              <p:tags r:id="rId2"/>
            </p:custDataLst>
          </p:nvPr>
        </p:nvSpPr>
        <p:spPr>
          <a:xfrm>
            <a:off x="457200" y="1066800"/>
            <a:ext cx="4038600" cy="4525963"/>
          </a:xfrm>
        </p:spPr>
        <p:txBody>
          <a:bodyPr>
            <a:noAutofit/>
          </a:bodyPr>
          <a:lstStyle/>
          <a:p>
            <a:pPr marL="457200" indent="-457200" algn="l" rtl="0">
              <a:spcAft>
                <a:spcPts val="1200"/>
              </a:spcAft>
              <a:buClr>
                <a:srgbClr val="F89708"/>
              </a:buClr>
            </a:pPr>
            <a:r>
              <a:rPr lang="fr" sz="2200" b="0" i="0" u="none" baseline="0" dirty="0"/>
              <a:t>Les récipendaires devraient allouer un minimum de </a:t>
            </a:r>
            <a:r>
              <a:rPr lang="fr" sz="2200" b="0" i="0" u="none" baseline="0" dirty="0" smtClean="0"/>
              <a:t/>
            </a:r>
            <a:br>
              <a:rPr lang="fr" sz="2200" b="0" i="0" u="none" baseline="0" dirty="0" smtClean="0"/>
            </a:br>
            <a:r>
              <a:rPr lang="fr" sz="2200" b="0" i="0" u="none" baseline="0" dirty="0" smtClean="0"/>
              <a:t>150</a:t>
            </a:r>
            <a:r>
              <a:rPr lang="fr" sz="2200" dirty="0" smtClean="0"/>
              <a:t> </a:t>
            </a:r>
            <a:r>
              <a:rPr lang="fr" sz="2200" b="0" i="0" u="none" baseline="0" dirty="0" smtClean="0"/>
              <a:t>000-300</a:t>
            </a:r>
            <a:r>
              <a:rPr lang="fr" sz="2200" b="0" i="0" u="none" dirty="0" smtClean="0"/>
              <a:t> </a:t>
            </a:r>
            <a:r>
              <a:rPr lang="fr" sz="2200" b="0" i="0" u="none" baseline="0" dirty="0" smtClean="0"/>
              <a:t>000 </a:t>
            </a:r>
            <a:r>
              <a:rPr lang="fr" sz="2200" b="0" i="0" u="none" baseline="0" dirty="0"/>
              <a:t>USD </a:t>
            </a:r>
            <a:r>
              <a:rPr lang="fr" sz="2200" b="0" i="0" u="sng" baseline="0" dirty="0"/>
              <a:t>par </a:t>
            </a:r>
            <a:r>
              <a:rPr lang="fr" sz="2200" b="0" i="0" u="sng" baseline="0" dirty="0" smtClean="0"/>
              <a:t>attribution</a:t>
            </a:r>
            <a:r>
              <a:rPr lang="fr" sz="2200" b="0" i="0" u="none" baseline="0" dirty="0" smtClean="0"/>
              <a:t>  </a:t>
            </a:r>
            <a:r>
              <a:rPr lang="fr" sz="2200" b="0" i="0" u="none" baseline="0" dirty="0"/>
              <a:t>aux coûts de </a:t>
            </a:r>
            <a:r>
              <a:rPr lang="fr" sz="2200" b="0" i="0" u="none" baseline="0" dirty="0" smtClean="0"/>
              <a:t>l’EMP</a:t>
            </a:r>
            <a:endParaRPr lang="fr" sz="2200" b="0" i="0" u="none" baseline="0" dirty="0"/>
          </a:p>
          <a:p>
            <a:pPr marL="457200" indent="-457200" algn="l" rtl="0">
              <a:spcAft>
                <a:spcPts val="1200"/>
              </a:spcAft>
              <a:buClr>
                <a:srgbClr val="F89708"/>
              </a:buClr>
            </a:pPr>
            <a:r>
              <a:rPr lang="fr" sz="2200" b="0" i="0" u="none" baseline="0" dirty="0"/>
              <a:t>Ces fonds supplémentaires devraient être consacrés à une plus grande couverture des interventions </a:t>
            </a:r>
            <a:r>
              <a:rPr lang="fr" sz="2200" b="0" i="0" u="none" baseline="0" dirty="0" smtClean="0"/>
              <a:t>sur terrain</a:t>
            </a:r>
            <a:endParaRPr lang="fr" sz="2200" b="0" i="0" u="none" baseline="0" dirty="0"/>
          </a:p>
          <a:p>
            <a:pPr marL="457200" indent="-457200">
              <a:spcAft>
                <a:spcPts val="1200"/>
              </a:spcAft>
              <a:buClr>
                <a:srgbClr val="F89708"/>
              </a:buClr>
            </a:pPr>
            <a:r>
              <a:rPr lang="fr" sz="2200" b="0" i="0" u="none" baseline="0" dirty="0" smtClean="0"/>
              <a:t>Prevoir le </a:t>
            </a:r>
            <a:r>
              <a:rPr lang="fr" sz="2200" b="0" i="0" u="none" baseline="0" dirty="0"/>
              <a:t>temps de voyage </a:t>
            </a:r>
            <a:r>
              <a:rPr lang="fr" sz="2200" b="0" i="0" u="none" baseline="0" dirty="0" smtClean="0"/>
              <a:t>entre </a:t>
            </a:r>
            <a:r>
              <a:rPr lang="fr" sz="2200" b="0" i="0" u="none" baseline="0" dirty="0"/>
              <a:t>les sites </a:t>
            </a:r>
            <a:r>
              <a:rPr lang="fr" sz="2200" b="0" i="0" u="none" baseline="0" dirty="0" smtClean="0"/>
              <a:t>d’intervention dans le budget</a:t>
            </a:r>
            <a:endParaRPr lang="fr" sz="2200" dirty="0"/>
          </a:p>
        </p:txBody>
      </p:sp>
      <p:pic>
        <p:nvPicPr>
          <p:cNvPr id="4" name="Pictur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030921" y="2286000"/>
            <a:ext cx="3655879" cy="2432671"/>
          </a:xfrm>
          <a:prstGeom prst="rect">
            <a:avLst/>
          </a:prstGeom>
        </p:spPr>
      </p:pic>
      <p:sp>
        <p:nvSpPr>
          <p:cNvPr id="9" name="Slide Number Placeholder 8"/>
          <p:cNvSpPr>
            <a:spLocks noGrp="1"/>
          </p:cNvSpPr>
          <p:nvPr>
            <p:ph type="sldNum" sz="quarter" idx="12"/>
            <p:custDataLst>
              <p:tags r:id="rId4"/>
            </p:custDataLst>
          </p:nvPr>
        </p:nvSpPr>
        <p:spPr/>
        <p:txBody>
          <a:bodyPr/>
          <a:lstStyle/>
          <a:p>
            <a:pPr algn="r" rtl="0">
              <a:defRPr/>
            </a:pPr>
            <a:fld id="{61FBF494-2922-404A-B6AD-BB8448D91A65}" type="slidenum">
              <a:rPr/>
              <a:pPr algn="r" rtl="0">
                <a:defRPr/>
              </a:pPr>
              <a:t>21</a:t>
            </a:fld>
            <a:endParaRPr lang="fr" dirty="0"/>
          </a:p>
        </p:txBody>
      </p:sp>
    </p:spTree>
    <p:extLst>
      <p:ext uri="{BB962C8B-B14F-4D97-AF65-F5344CB8AC3E}">
        <p14:creationId xmlns:p14="http://schemas.microsoft.com/office/powerpoint/2010/main" val="1032138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120558"/>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rPr>
              <a:t>Les pièges courants à éviter!</a:t>
            </a:r>
            <a:endParaRPr lang="fr" sz="3200" b="1" dirty="0">
              <a:solidFill>
                <a:srgbClr val="1B4298"/>
              </a:solidFill>
            </a:endParaRPr>
          </a:p>
        </p:txBody>
      </p:sp>
      <p:sp>
        <p:nvSpPr>
          <p:cNvPr id="6" name="TextBox 5"/>
          <p:cNvSpPr txBox="1"/>
          <p:nvPr>
            <p:custDataLst>
              <p:tags r:id="rId2"/>
            </p:custDataLst>
          </p:nvPr>
        </p:nvSpPr>
        <p:spPr>
          <a:xfrm>
            <a:off x="457200" y="1361017"/>
            <a:ext cx="8229600" cy="3754874"/>
          </a:xfrm>
          <a:prstGeom prst="rect">
            <a:avLst/>
          </a:prstGeom>
          <a:noFill/>
        </p:spPr>
        <p:txBody>
          <a:bodyPr wrap="square" rtlCol="0">
            <a:spAutoFit/>
          </a:bodyPr>
          <a:lstStyle/>
          <a:p>
            <a:pPr marL="457200" indent="-457200" algn="l" rtl="0">
              <a:spcAft>
                <a:spcPts val="1200"/>
              </a:spcAft>
              <a:buClr>
                <a:srgbClr val="F89708"/>
              </a:buClr>
              <a:buFont typeface="Arial" panose="020B0604020202020204" pitchFamily="34" charset="0"/>
              <a:buChar char="•"/>
            </a:pPr>
            <a:r>
              <a:rPr lang="fr" sz="2600" b="0" i="0" u="none" baseline="0" dirty="0">
                <a:latin typeface="+mn-lt"/>
              </a:rPr>
              <a:t>Fourniture </a:t>
            </a:r>
            <a:r>
              <a:rPr lang="fr" sz="2600" b="0" i="0" u="none" baseline="0" dirty="0" smtClean="0">
                <a:latin typeface="+mn-lt"/>
              </a:rPr>
              <a:t>des </a:t>
            </a:r>
            <a:r>
              <a:rPr lang="fr" sz="2600" b="0" i="0" u="none" baseline="0" dirty="0">
                <a:latin typeface="+mn-lt"/>
              </a:rPr>
              <a:t>données secondaires </a:t>
            </a:r>
            <a:r>
              <a:rPr lang="fr" sz="2600" b="0" i="0" u="none" baseline="0" dirty="0" smtClean="0">
                <a:latin typeface="+mn-lt"/>
              </a:rPr>
              <a:t>en retard </a:t>
            </a:r>
            <a:r>
              <a:rPr lang="fr" sz="2600" b="0" i="0" u="none" baseline="0" dirty="0">
                <a:latin typeface="+mn-lt"/>
              </a:rPr>
              <a:t>ou incomplète</a:t>
            </a:r>
          </a:p>
          <a:p>
            <a:pPr marL="457200" indent="-457200" algn="l" rtl="0">
              <a:spcAft>
                <a:spcPts val="1200"/>
              </a:spcAft>
              <a:buClr>
                <a:srgbClr val="F89708"/>
              </a:buClr>
              <a:buFont typeface="Arial" panose="020B0604020202020204" pitchFamily="34" charset="0"/>
              <a:buChar char="•"/>
            </a:pPr>
            <a:r>
              <a:rPr lang="fr" sz="2600" b="0" i="0" u="none" baseline="0" dirty="0" smtClean="0">
                <a:latin typeface="+mn-lt"/>
              </a:rPr>
              <a:t>Chef d’equipe sans expérience suffisante en évaluation</a:t>
            </a:r>
          </a:p>
          <a:p>
            <a:pPr marL="457200" indent="-457200" algn="l" rtl="0">
              <a:spcAft>
                <a:spcPts val="1200"/>
              </a:spcAft>
              <a:buClr>
                <a:srgbClr val="F89708"/>
              </a:buClr>
              <a:buFont typeface="Arial" panose="020B0604020202020204" pitchFamily="34" charset="0"/>
              <a:buChar char="•"/>
            </a:pPr>
            <a:r>
              <a:rPr lang="fr" sz="2600" b="0" i="0" u="none" baseline="0" dirty="0" smtClean="0">
                <a:latin typeface="+mn-lt"/>
              </a:rPr>
              <a:t>Biais logistiques dans la sélection du site</a:t>
            </a:r>
            <a:r>
              <a:rPr lang="fr" sz="2600" b="0" i="0" u="none" dirty="0" smtClean="0">
                <a:latin typeface="+mn-lt"/>
              </a:rPr>
              <a:t> </a:t>
            </a:r>
            <a:r>
              <a:rPr lang="fr" sz="2600" b="0" i="0" u="none" baseline="0" dirty="0" smtClean="0">
                <a:latin typeface="+mn-lt"/>
              </a:rPr>
              <a:t>(par ex: baser</a:t>
            </a:r>
            <a:r>
              <a:rPr lang="fr" sz="2600" b="0" i="0" u="none" dirty="0" smtClean="0">
                <a:latin typeface="+mn-lt"/>
              </a:rPr>
              <a:t> </a:t>
            </a:r>
            <a:r>
              <a:rPr lang="fr" sz="2600" b="0" i="0" u="none" baseline="0" dirty="0" smtClean="0">
                <a:latin typeface="+mn-lt"/>
              </a:rPr>
              <a:t>le </a:t>
            </a:r>
            <a:r>
              <a:rPr lang="fr" sz="2600" b="0" i="0" u="none" baseline="0" dirty="0">
                <a:latin typeface="+mn-lt"/>
              </a:rPr>
              <a:t>choix du site </a:t>
            </a:r>
            <a:r>
              <a:rPr lang="fr" sz="2600" b="0" i="0" u="none" baseline="0" dirty="0" smtClean="0">
                <a:latin typeface="+mn-lt"/>
              </a:rPr>
              <a:t>sur </a:t>
            </a:r>
            <a:r>
              <a:rPr lang="fr" sz="2600" b="0" i="0" u="none" baseline="0" dirty="0">
                <a:latin typeface="+mn-lt"/>
              </a:rPr>
              <a:t>le nombre de véhicules disponibles </a:t>
            </a:r>
            <a:r>
              <a:rPr lang="fr" sz="2600" b="0" i="0" u="none" baseline="0" dirty="0" smtClean="0">
                <a:latin typeface="+mn-lt"/>
              </a:rPr>
              <a:t>à l’équipe d’EMP au </a:t>
            </a:r>
            <a:r>
              <a:rPr lang="fr" sz="2600" b="0" i="0" u="none" baseline="0" dirty="0">
                <a:latin typeface="+mn-lt"/>
              </a:rPr>
              <a:t>lieu </a:t>
            </a:r>
            <a:r>
              <a:rPr lang="fr" sz="2600" b="0" i="0" u="none" baseline="0" dirty="0" smtClean="0">
                <a:latin typeface="+mn-lt"/>
              </a:rPr>
              <a:t>d’un échantillonnage plus convenable)</a:t>
            </a:r>
            <a:endParaRPr lang="fr" sz="2600" dirty="0">
              <a:latin typeface="+mn-lt"/>
            </a:endParaRPr>
          </a:p>
          <a:p>
            <a:pPr algn="l" rtl="0">
              <a:spcAft>
                <a:spcPts val="1200"/>
              </a:spcAft>
              <a:buClr>
                <a:srgbClr val="F89708"/>
              </a:buClr>
            </a:pPr>
            <a:endParaRPr lang="fr" sz="2600" dirty="0" smtClean="0">
              <a:latin typeface="+mn-lt"/>
            </a:endParaRPr>
          </a:p>
        </p:txBody>
      </p:sp>
      <p:sp>
        <p:nvSpPr>
          <p:cNvPr id="3" name="Slide Number Placeholder 2"/>
          <p:cNvSpPr>
            <a:spLocks noGrp="1"/>
          </p:cNvSpPr>
          <p:nvPr>
            <p:ph type="sldNum" sz="quarter" idx="12"/>
            <p:custDataLst>
              <p:tags r:id="rId3"/>
            </p:custDataLst>
          </p:nvPr>
        </p:nvSpPr>
        <p:spPr/>
        <p:txBody>
          <a:bodyPr/>
          <a:lstStyle/>
          <a:p>
            <a:pPr algn="r" rtl="0">
              <a:defRPr/>
            </a:pPr>
            <a:fld id="{F2B45DF9-5CC0-49D1-802D-C1D37956C625}" type="slidenum">
              <a:rPr/>
              <a:pPr algn="r" rtl="0">
                <a:defRPr/>
              </a:pPr>
              <a:t>22</a:t>
            </a:fld>
            <a:endParaRPr lang="fr" dirty="0"/>
          </a:p>
        </p:txBody>
      </p:sp>
    </p:spTree>
    <p:extLst>
      <p:ext uri="{BB962C8B-B14F-4D97-AF65-F5344CB8AC3E}">
        <p14:creationId xmlns:p14="http://schemas.microsoft.com/office/powerpoint/2010/main" val="254769904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76200"/>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rPr>
              <a:t>Les pièges courants à éviter! (Suite)</a:t>
            </a:r>
            <a:endParaRPr lang="fr" sz="3200" b="1" dirty="0">
              <a:solidFill>
                <a:srgbClr val="1B4298"/>
              </a:solidFill>
            </a:endParaRPr>
          </a:p>
        </p:txBody>
      </p:sp>
      <p:sp>
        <p:nvSpPr>
          <p:cNvPr id="6" name="TextBox 5"/>
          <p:cNvSpPr txBox="1"/>
          <p:nvPr>
            <p:custDataLst>
              <p:tags r:id="rId2"/>
            </p:custDataLst>
          </p:nvPr>
        </p:nvSpPr>
        <p:spPr>
          <a:xfrm>
            <a:off x="457200" y="1509653"/>
            <a:ext cx="8229600" cy="6432530"/>
          </a:xfrm>
          <a:prstGeom prst="rect">
            <a:avLst/>
          </a:prstGeom>
          <a:noFill/>
        </p:spPr>
        <p:txBody>
          <a:bodyPr wrap="square" rtlCol="0">
            <a:spAutoFit/>
          </a:bodyPr>
          <a:lstStyle/>
          <a:p>
            <a:pPr marL="457200" indent="-457200" algn="l" rtl="0">
              <a:spcAft>
                <a:spcPts val="1200"/>
              </a:spcAft>
              <a:buClr>
                <a:srgbClr val="F89708"/>
              </a:buClr>
              <a:buFont typeface="Arial" panose="020B0604020202020204" pitchFamily="34" charset="0"/>
              <a:buChar char="•"/>
            </a:pPr>
            <a:r>
              <a:rPr lang="fr" sz="2600" b="0" i="0" u="none" baseline="0" dirty="0" smtClean="0">
                <a:latin typeface="+mn-lt"/>
              </a:rPr>
              <a:t>L’équipe </a:t>
            </a:r>
            <a:r>
              <a:rPr lang="fr" sz="2600" b="0" i="0" u="none" baseline="0" dirty="0">
                <a:latin typeface="+mn-lt"/>
              </a:rPr>
              <a:t>de </a:t>
            </a:r>
            <a:r>
              <a:rPr lang="fr" sz="2600" b="0" i="0" u="none" baseline="0" dirty="0" smtClean="0">
                <a:latin typeface="+mn-lt"/>
              </a:rPr>
              <a:t>l’EMP n’est pas avisée </a:t>
            </a:r>
            <a:r>
              <a:rPr lang="fr" sz="2600" b="0" i="0" u="none" baseline="0" dirty="0">
                <a:latin typeface="+mn-lt"/>
              </a:rPr>
              <a:t>des responsabilités logistiques </a:t>
            </a:r>
            <a:r>
              <a:rPr lang="fr" sz="2600" b="0" i="0" u="none" baseline="0" dirty="0" smtClean="0">
                <a:latin typeface="+mn-lt"/>
              </a:rPr>
              <a:t>(</a:t>
            </a:r>
            <a:r>
              <a:rPr lang="fr" sz="2600" b="0" i="0" u="none" baseline="0" dirty="0">
                <a:latin typeface="+mn-lt"/>
              </a:rPr>
              <a:t>par exemple les véhicules, interprètes)</a:t>
            </a:r>
          </a:p>
          <a:p>
            <a:pPr algn="l" rtl="0">
              <a:spcAft>
                <a:spcPts val="1200"/>
              </a:spcAft>
              <a:buClr>
                <a:srgbClr val="F89708"/>
              </a:buClr>
            </a:pPr>
            <a:endParaRPr lang="fr" sz="2600" dirty="0" smtClean="0">
              <a:latin typeface="+mn-lt"/>
            </a:endParaRPr>
          </a:p>
          <a:p>
            <a:pPr algn="l" rtl="0">
              <a:spcAft>
                <a:spcPts val="1200"/>
              </a:spcAft>
              <a:buClr>
                <a:srgbClr val="F89708"/>
              </a:buClr>
            </a:pPr>
            <a:r>
              <a:rPr lang="fr" sz="2600" b="0" i="0" u="none" baseline="0" dirty="0">
                <a:latin typeface="+mn-lt"/>
              </a:rPr>
              <a:t>Rapport </a:t>
            </a:r>
            <a:r>
              <a:rPr lang="fr" sz="2600" b="0" i="0" u="none" baseline="0" dirty="0" smtClean="0">
                <a:latin typeface="+mn-lt"/>
              </a:rPr>
              <a:t>de</a:t>
            </a:r>
            <a:r>
              <a:rPr lang="fr" sz="2600" b="0" i="0" u="none" dirty="0" smtClean="0">
                <a:latin typeface="+mn-lt"/>
              </a:rPr>
              <a:t> l’</a:t>
            </a:r>
            <a:r>
              <a:rPr lang="fr" sz="2600" b="0" i="0" u="none" baseline="0" dirty="0" smtClean="0">
                <a:latin typeface="+mn-lt"/>
              </a:rPr>
              <a:t>EMP</a:t>
            </a:r>
            <a:endParaRPr lang="fr" sz="2600" b="0" i="0" u="none" baseline="0" dirty="0">
              <a:latin typeface="+mn-lt"/>
            </a:endParaRPr>
          </a:p>
          <a:p>
            <a:pPr marL="457200" indent="-457200" algn="l" rtl="0">
              <a:spcAft>
                <a:spcPts val="1200"/>
              </a:spcAft>
              <a:buClr>
                <a:srgbClr val="F89708"/>
              </a:buClr>
              <a:buFont typeface="Arial" panose="020B0604020202020204" pitchFamily="34" charset="0"/>
              <a:buChar char="•"/>
            </a:pPr>
            <a:r>
              <a:rPr lang="fr" sz="2600" b="0" i="0" u="none" baseline="0" dirty="0">
                <a:latin typeface="+mn-lt"/>
              </a:rPr>
              <a:t>Recommandations non soutenues par les conclusions</a:t>
            </a:r>
          </a:p>
          <a:p>
            <a:pPr marL="457200" indent="-457200" algn="l" rtl="0">
              <a:spcAft>
                <a:spcPts val="1200"/>
              </a:spcAft>
              <a:buClr>
                <a:srgbClr val="F89708"/>
              </a:buClr>
              <a:buFont typeface="Arial" panose="020B0604020202020204" pitchFamily="34" charset="0"/>
              <a:buChar char="•"/>
            </a:pPr>
            <a:r>
              <a:rPr lang="fr" sz="2600" b="0" i="0" u="none" baseline="0" dirty="0" smtClean="0">
                <a:latin typeface="+mn-lt"/>
              </a:rPr>
              <a:t>Aucune</a:t>
            </a:r>
            <a:r>
              <a:rPr lang="fr" sz="2600" b="0" i="0" u="none" dirty="0" smtClean="0">
                <a:latin typeface="+mn-lt"/>
              </a:rPr>
              <a:t> preuve </a:t>
            </a:r>
            <a:r>
              <a:rPr lang="fr" sz="2600" b="0" i="0" u="none" baseline="0" dirty="0" smtClean="0">
                <a:latin typeface="+mn-lt"/>
              </a:rPr>
              <a:t>fournie </a:t>
            </a:r>
            <a:r>
              <a:rPr lang="fr" sz="2600" b="0" i="0" u="none" baseline="0" dirty="0">
                <a:latin typeface="+mn-lt"/>
              </a:rPr>
              <a:t>pour </a:t>
            </a:r>
            <a:r>
              <a:rPr lang="fr" sz="2600" dirty="0" smtClean="0">
                <a:latin typeface="+mn-lt"/>
              </a:rPr>
              <a:t>justifier</a:t>
            </a:r>
            <a:r>
              <a:rPr lang="fr" sz="2600" b="0" i="0" u="none" baseline="0" dirty="0" smtClean="0">
                <a:latin typeface="+mn-lt"/>
              </a:rPr>
              <a:t> </a:t>
            </a:r>
            <a:r>
              <a:rPr lang="fr" sz="2600" b="0" i="0" u="none" baseline="0" dirty="0">
                <a:latin typeface="+mn-lt"/>
              </a:rPr>
              <a:t>la conclusion</a:t>
            </a:r>
          </a:p>
          <a:p>
            <a:pPr marL="457200" indent="-457200" algn="l" rtl="0">
              <a:spcAft>
                <a:spcPts val="1200"/>
              </a:spcAft>
              <a:buClr>
                <a:srgbClr val="F89708"/>
              </a:buClr>
              <a:buFont typeface="Arial" panose="020B0604020202020204" pitchFamily="34" charset="0"/>
              <a:buChar char="•"/>
            </a:pPr>
            <a:endParaRPr lang="fr" sz="2600" dirty="0">
              <a:latin typeface="+mn-lt"/>
            </a:endParaRPr>
          </a:p>
          <a:p>
            <a:pPr marL="457200" indent="-457200" algn="l" rtl="0">
              <a:spcAft>
                <a:spcPts val="1200"/>
              </a:spcAft>
              <a:buClr>
                <a:srgbClr val="F89708"/>
              </a:buClr>
              <a:buFont typeface="Arial" panose="020B0604020202020204" pitchFamily="34" charset="0"/>
              <a:buChar char="•"/>
            </a:pPr>
            <a:endParaRPr lang="fr" sz="2600" dirty="0" smtClean="0">
              <a:latin typeface="+mn-lt"/>
            </a:endParaRPr>
          </a:p>
          <a:p>
            <a:pPr marL="457200" indent="-457200" algn="l" rtl="0">
              <a:spcAft>
                <a:spcPts val="1200"/>
              </a:spcAft>
              <a:buClr>
                <a:srgbClr val="F89708"/>
              </a:buClr>
              <a:buFont typeface="Arial" panose="020B0604020202020204" pitchFamily="34" charset="0"/>
              <a:buChar char="•"/>
            </a:pPr>
            <a:endParaRPr lang="fr" sz="2600" dirty="0" smtClean="0">
              <a:latin typeface="+mn-lt"/>
            </a:endParaRPr>
          </a:p>
          <a:p>
            <a:pPr marL="457200" indent="-457200" algn="l" rtl="0">
              <a:spcAft>
                <a:spcPts val="1200"/>
              </a:spcAft>
              <a:buClr>
                <a:srgbClr val="F89708"/>
              </a:buClr>
              <a:buFont typeface="Arial" panose="020B0604020202020204" pitchFamily="34" charset="0"/>
              <a:buChar char="•"/>
            </a:pPr>
            <a:endParaRPr lang="fr" sz="2600" dirty="0" smtClean="0">
              <a:latin typeface="+mn-lt"/>
            </a:endParaRPr>
          </a:p>
          <a:p>
            <a:pPr marL="457200" indent="-457200" algn="l" rtl="0">
              <a:spcAft>
                <a:spcPts val="1200"/>
              </a:spcAft>
              <a:buClr>
                <a:srgbClr val="F89708"/>
              </a:buClr>
              <a:buFont typeface="Arial" panose="020B0604020202020204" pitchFamily="34" charset="0"/>
              <a:buChar char="•"/>
            </a:pPr>
            <a:endParaRPr lang="fr" sz="2600" dirty="0" smtClean="0">
              <a:latin typeface="+mn-lt"/>
            </a:endParaRPr>
          </a:p>
          <a:p>
            <a:pPr marL="457200" indent="-457200" algn="l" rtl="0">
              <a:spcAft>
                <a:spcPts val="1200"/>
              </a:spcAft>
              <a:buClr>
                <a:srgbClr val="F89708"/>
              </a:buClr>
              <a:buFont typeface="Arial" panose="020B0604020202020204" pitchFamily="34" charset="0"/>
              <a:buChar char="•"/>
            </a:pPr>
            <a:endParaRPr lang="fr" sz="2600" dirty="0" smtClean="0">
              <a:latin typeface="+mn-lt"/>
            </a:endParaRPr>
          </a:p>
        </p:txBody>
      </p:sp>
      <p:sp>
        <p:nvSpPr>
          <p:cNvPr id="3" name="Slide Number Placeholder 2"/>
          <p:cNvSpPr>
            <a:spLocks noGrp="1"/>
          </p:cNvSpPr>
          <p:nvPr>
            <p:ph type="sldNum" sz="quarter" idx="12"/>
            <p:custDataLst>
              <p:tags r:id="rId3"/>
            </p:custDataLst>
          </p:nvPr>
        </p:nvSpPr>
        <p:spPr/>
        <p:txBody>
          <a:bodyPr/>
          <a:lstStyle/>
          <a:p>
            <a:pPr algn="r" rtl="0">
              <a:defRPr/>
            </a:pPr>
            <a:fld id="{F2B45DF9-5CC0-49D1-802D-C1D37956C625}" type="slidenum">
              <a:rPr/>
              <a:pPr algn="r" rtl="0">
                <a:defRPr/>
              </a:pPr>
              <a:t>23</a:t>
            </a:fld>
            <a:endParaRPr lang="fr" dirty="0"/>
          </a:p>
        </p:txBody>
      </p:sp>
    </p:spTree>
    <p:extLst>
      <p:ext uri="{BB962C8B-B14F-4D97-AF65-F5344CB8AC3E}">
        <p14:creationId xmlns:p14="http://schemas.microsoft.com/office/powerpoint/2010/main" val="398878329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custDataLst>
              <p:tags r:id="rId1"/>
            </p:custDataLst>
          </p:nvPr>
        </p:nvSpPr>
        <p:spPr>
          <a:xfrm>
            <a:off x="304800" y="838200"/>
            <a:ext cx="8534399" cy="1169551"/>
          </a:xfrm>
          <a:prstGeom prst="rect">
            <a:avLst/>
          </a:prstGeom>
          <a:noFill/>
        </p:spPr>
        <p:txBody>
          <a:bodyPr wrap="square" rtlCol="0">
            <a:spAutoFit/>
          </a:bodyPr>
          <a:lstStyle/>
          <a:p>
            <a:endParaRPr lang="fr" smtClean="0">
              <a:solidFill>
                <a:schemeClr val="accent1"/>
              </a:solidFill>
              <a:latin typeface="+mj-lt"/>
            </a:endParaRPr>
          </a:p>
          <a:p>
            <a:endParaRPr lang="fr" sz="2000" smtClean="0">
              <a:solidFill>
                <a:schemeClr val="accent1"/>
              </a:solidFill>
              <a:latin typeface="+mj-lt"/>
            </a:endParaRPr>
          </a:p>
          <a:p>
            <a:endParaRPr lang="fr" sz="1600" smtClean="0">
              <a:solidFill>
                <a:schemeClr val="accent1"/>
              </a:solidFill>
              <a:latin typeface="+mj-lt"/>
            </a:endParaRPr>
          </a:p>
          <a:p>
            <a:endParaRPr lang="fr" sz="1600" dirty="0" smtClean="0">
              <a:solidFill>
                <a:schemeClr val="accent1"/>
              </a:solidFill>
              <a:latin typeface="+mj-lt"/>
            </a:endParaRPr>
          </a:p>
        </p:txBody>
      </p:sp>
      <p:sp>
        <p:nvSpPr>
          <p:cNvPr id="11" name="Rectangle 2"/>
          <p:cNvSpPr txBox="1">
            <a:spLocks noChangeArrowheads="1"/>
          </p:cNvSpPr>
          <p:nvPr>
            <p:custDataLst>
              <p:tags r:id="rId2"/>
            </p:custDataLst>
          </p:nvPr>
        </p:nvSpPr>
        <p:spPr>
          <a:xfrm>
            <a:off x="-1" y="29342"/>
            <a:ext cx="9144000" cy="1208618"/>
          </a:xfrm>
          <a:prstGeom prst="rect">
            <a:avLst/>
          </a:prstGeom>
          <a:noFill/>
        </p:spPr>
        <p:txBody>
          <a:bodyPr rIns="36576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rPr>
              <a:t>Ressources</a:t>
            </a:r>
            <a:endParaRPr lang="fr" sz="3200" b="1" dirty="0">
              <a:solidFill>
                <a:srgbClr val="1B4298"/>
              </a:solidFill>
            </a:endParaRPr>
          </a:p>
        </p:txBody>
      </p:sp>
      <p:sp>
        <p:nvSpPr>
          <p:cNvPr id="13" name="TextBox 12"/>
          <p:cNvSpPr txBox="1"/>
          <p:nvPr>
            <p:custDataLst>
              <p:tags r:id="rId3"/>
            </p:custDataLst>
          </p:nvPr>
        </p:nvSpPr>
        <p:spPr>
          <a:xfrm>
            <a:off x="381000" y="1140510"/>
            <a:ext cx="8229600" cy="1938992"/>
          </a:xfrm>
          <a:prstGeom prst="rect">
            <a:avLst/>
          </a:prstGeom>
          <a:noFill/>
        </p:spPr>
        <p:txBody>
          <a:bodyPr wrap="square" rtlCol="0">
            <a:spAutoFit/>
          </a:bodyPr>
          <a:lstStyle/>
          <a:p>
            <a:pPr marL="457200" indent="-457200">
              <a:spcAft>
                <a:spcPts val="1200"/>
              </a:spcAft>
              <a:buClr>
                <a:srgbClr val="F89708"/>
              </a:buClr>
              <a:buFont typeface="Arial" panose="020B0604020202020204" pitchFamily="34" charset="0"/>
              <a:buChar char="•"/>
            </a:pPr>
            <a:r>
              <a:rPr lang="fr" sz="2400" dirty="0">
                <a:latin typeface="+mn-lt"/>
              </a:rPr>
              <a:t>Ébauche : document de la politique et l’orientation pour le suivi, l’évaluation et le </a:t>
            </a:r>
            <a:r>
              <a:rPr lang="fr" sz="2400" dirty="0" smtClean="0">
                <a:latin typeface="+mn-lt"/>
              </a:rPr>
              <a:t>rapportage </a:t>
            </a:r>
            <a:r>
              <a:rPr lang="fr" sz="2400" dirty="0">
                <a:latin typeface="+mn-lt"/>
              </a:rPr>
              <a:t>des projets d’assistance alimentaire pour le développement du </a:t>
            </a:r>
            <a:r>
              <a:rPr lang="fr-FR" sz="2400" dirty="0">
                <a:latin typeface="+mn-lt"/>
              </a:rPr>
              <a:t>Bureau de l'alimentation pour la paix de l’Agence des États-Unis pour le Développement International (USAID) </a:t>
            </a:r>
            <a:endParaRPr lang="fr" sz="2400" dirty="0">
              <a:latin typeface="+mn-lt"/>
            </a:endParaRPr>
          </a:p>
        </p:txBody>
      </p:sp>
      <p:sp>
        <p:nvSpPr>
          <p:cNvPr id="7" name="TextBox 6"/>
          <p:cNvSpPr txBox="1"/>
          <p:nvPr>
            <p:custDataLst>
              <p:tags r:id="rId4"/>
            </p:custDataLst>
          </p:nvPr>
        </p:nvSpPr>
        <p:spPr>
          <a:xfrm>
            <a:off x="838200" y="3888360"/>
            <a:ext cx="7620000" cy="830997"/>
          </a:xfrm>
          <a:prstGeom prst="rect">
            <a:avLst/>
          </a:prstGeom>
          <a:noFill/>
        </p:spPr>
        <p:txBody>
          <a:bodyPr wrap="square" rtlCol="0">
            <a:spAutoFit/>
          </a:bodyPr>
          <a:lstStyle/>
          <a:p>
            <a:pPr algn="l" rtl="0">
              <a:spcAft>
                <a:spcPts val="1200"/>
              </a:spcAft>
              <a:buClr>
                <a:srgbClr val="F89708"/>
              </a:buClr>
            </a:pPr>
            <a:r>
              <a:rPr lang="fr" sz="2400" b="1" i="0" u="none" baseline="0" dirty="0">
                <a:latin typeface="+mn-lt"/>
              </a:rPr>
              <a:t>Présentez des observations sur le projet de directives à FACG@amexdc2.com avant le 29 octobre 2015!</a:t>
            </a:r>
            <a:endParaRPr lang="fr" sz="2400" b="1" dirty="0" smtClean="0">
              <a:latin typeface="+mn-lt"/>
            </a:endParaRPr>
          </a:p>
        </p:txBody>
      </p:sp>
      <p:sp>
        <p:nvSpPr>
          <p:cNvPr id="3" name="Slide Number Placeholder 2"/>
          <p:cNvSpPr>
            <a:spLocks noGrp="1"/>
          </p:cNvSpPr>
          <p:nvPr>
            <p:ph type="sldNum" sz="quarter" idx="12"/>
            <p:custDataLst>
              <p:tags r:id="rId5"/>
            </p:custDataLst>
          </p:nvPr>
        </p:nvSpPr>
        <p:spPr/>
        <p:txBody>
          <a:bodyPr/>
          <a:lstStyle/>
          <a:p>
            <a:pPr algn="r" rtl="0">
              <a:defRPr/>
            </a:pPr>
            <a:fld id="{F2B45DF9-5CC0-49D1-802D-C1D37956C625}" type="slidenum">
              <a:rPr/>
              <a:pPr algn="r" rtl="0">
                <a:defRPr/>
              </a:pPr>
              <a:t>24</a:t>
            </a:fld>
            <a:endParaRPr lang="fr" dirty="0"/>
          </a:p>
        </p:txBody>
      </p:sp>
    </p:spTree>
    <p:extLst>
      <p:ext uri="{BB962C8B-B14F-4D97-AF65-F5344CB8AC3E}">
        <p14:creationId xmlns:p14="http://schemas.microsoft.com/office/powerpoint/2010/main" val="3621471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Horizontal_RGB_600.gif"/>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473075"/>
            <a:ext cx="2697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FHI360 logo_horizonal.jp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419850" y="484188"/>
            <a:ext cx="17827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ontent Placeholder 2"/>
          <p:cNvSpPr>
            <a:spLocks noGrp="1"/>
          </p:cNvSpPr>
          <p:nvPr>
            <p:ph idx="1"/>
            <p:custDataLst>
              <p:tags r:id="rId3"/>
            </p:custDataLst>
          </p:nvPr>
        </p:nvSpPr>
        <p:spPr>
          <a:xfrm>
            <a:off x="1428750" y="1981200"/>
            <a:ext cx="6286500" cy="3200400"/>
          </a:xfrm>
        </p:spPr>
        <p:txBody>
          <a:bodyPr>
            <a:normAutofit lnSpcReduction="10000"/>
          </a:bodyPr>
          <a:lstStyle/>
          <a:p>
            <a:pPr marL="0" indent="0">
              <a:lnSpc>
                <a:spcPct val="110000"/>
              </a:lnSpc>
              <a:spcBef>
                <a:spcPts val="0"/>
              </a:spcBef>
              <a:buNone/>
            </a:pPr>
            <a:r>
              <a:rPr lang="fr" sz="1700" b="0" i="0" u="none" baseline="0" dirty="0" smtClean="0">
                <a:solidFill>
                  <a:srgbClr val="1B4298"/>
                </a:solidFill>
                <a:latin typeface="Calibri" pitchFamily="34" charset="0"/>
                <a:cs typeface="Calibri" pitchFamily="34" charset="0"/>
              </a:rPr>
              <a:t>Cette présentation est rendue possible grâce au soutien généreux du peuple américain grâce au soutien de l'Office de la santé, des maladies infectieuses et de la nutrition, grâce au Bureau pour la santé mondiale, </a:t>
            </a:r>
            <a:r>
              <a:rPr lang="fr-FR" sz="1700" dirty="0">
                <a:solidFill>
                  <a:srgbClr val="1B4298"/>
                </a:solidFill>
                <a:latin typeface="Calibri" pitchFamily="34" charset="0"/>
                <a:cs typeface="Calibri" pitchFamily="34" charset="0"/>
              </a:rPr>
              <a:t>l'Agence des États-Unis pour le Développement International </a:t>
            </a:r>
            <a:r>
              <a:rPr lang="fr" sz="1700" b="0" i="0" u="none" baseline="0" dirty="0" smtClean="0">
                <a:solidFill>
                  <a:srgbClr val="1B4298"/>
                </a:solidFill>
                <a:latin typeface="Calibri" pitchFamily="34" charset="0"/>
                <a:cs typeface="Calibri" pitchFamily="34" charset="0"/>
              </a:rPr>
              <a:t>(USAID) et le Bureau d’alimentation</a:t>
            </a:r>
            <a:r>
              <a:rPr lang="fr" sz="1700" b="0" i="0" u="none" dirty="0" smtClean="0">
                <a:solidFill>
                  <a:srgbClr val="1B4298"/>
                </a:solidFill>
                <a:latin typeface="Calibri" pitchFamily="34" charset="0"/>
                <a:cs typeface="Calibri" pitchFamily="34" charset="0"/>
              </a:rPr>
              <a:t> pour la paix</a:t>
            </a:r>
            <a:r>
              <a:rPr lang="fr" sz="1700" b="0" i="0" u="none" baseline="0" dirty="0" smtClean="0">
                <a:solidFill>
                  <a:srgbClr val="1B4298"/>
                </a:solidFill>
                <a:latin typeface="Calibri" pitchFamily="34" charset="0"/>
                <a:cs typeface="Calibri" pitchFamily="34" charset="0"/>
              </a:rPr>
              <a:t>, le Bureau pour la démocratie, les conflits et l'aide humanitaire, selon les termes de l'accord coopératif No. AID-OAA-A-12-00005, par le biais du Projet d'assistance technique à l'alimentation et à la nutrition III (FANTA), géré par FHI 360. Les contenus sont de la responsabilité de FHI 360 et ne reflètent pas nécessairement les vues de l'USAID ou du Gouvernement des États-Unis.</a:t>
            </a:r>
          </a:p>
          <a:p>
            <a:pPr marL="0" indent="0" algn="l" rtl="0">
              <a:lnSpc>
                <a:spcPct val="110000"/>
              </a:lnSpc>
              <a:spcBef>
                <a:spcPts val="0"/>
              </a:spcBef>
              <a:buNone/>
            </a:pPr>
            <a:endParaRPr lang="fr" sz="1700" b="0" i="0" u="none" baseline="0" dirty="0" smtClean="0">
              <a:solidFill>
                <a:srgbClr val="1B4298"/>
              </a:solidFill>
              <a:latin typeface="Calibri" pitchFamily="34" charset="0"/>
              <a:cs typeface="Calibri" pitchFamily="34" charset="0"/>
            </a:endParaRPr>
          </a:p>
          <a:p>
            <a:pPr marL="0" indent="0" algn="l" rtl="0">
              <a:lnSpc>
                <a:spcPct val="110000"/>
              </a:lnSpc>
              <a:spcBef>
                <a:spcPct val="0"/>
              </a:spcBef>
              <a:buFont typeface="Arial" pitchFamily="34" charset="0"/>
              <a:buNone/>
            </a:pPr>
            <a:endParaRPr lang="fr" sz="1700" dirty="0" smtClean="0">
              <a:solidFill>
                <a:srgbClr val="1B4298"/>
              </a:solidFill>
              <a:latin typeface="Calibri" pitchFamily="34" charset="0"/>
              <a:cs typeface="Calibri" pitchFamily="34" charset="0"/>
            </a:endParaRPr>
          </a:p>
        </p:txBody>
      </p:sp>
      <p:sp>
        <p:nvSpPr>
          <p:cNvPr id="3" name="Slide Number Placeholder 2"/>
          <p:cNvSpPr>
            <a:spLocks noGrp="1"/>
          </p:cNvSpPr>
          <p:nvPr>
            <p:ph type="sldNum" sz="quarter" idx="12"/>
            <p:custDataLst>
              <p:tags r:id="rId4"/>
            </p:custDataLst>
          </p:nvPr>
        </p:nvSpPr>
        <p:spPr/>
        <p:txBody>
          <a:bodyPr/>
          <a:lstStyle/>
          <a:p>
            <a:pPr algn="r" rtl="0">
              <a:defRPr/>
            </a:pPr>
            <a:fld id="{B2A90A4C-7C21-466C-A676-793B76052D4D}" type="slidenum">
              <a:rPr/>
              <a:pPr algn="r" rtl="0">
                <a:defRPr/>
              </a:pPr>
              <a:t>25</a:t>
            </a:fld>
            <a:endParaRPr lang="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8467" y="152400"/>
            <a:ext cx="9144000" cy="743618"/>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smtClean="0">
                <a:solidFill>
                  <a:srgbClr val="1B4298"/>
                </a:solidFill>
              </a:rPr>
              <a:t>Exemple</a:t>
            </a:r>
            <a:endParaRPr lang="fr" sz="3200" b="1" dirty="0">
              <a:solidFill>
                <a:srgbClr val="1B4298"/>
              </a:solidFill>
            </a:endParaRPr>
          </a:p>
        </p:txBody>
      </p:sp>
      <p:sp>
        <p:nvSpPr>
          <p:cNvPr id="6" name="TextBox 5"/>
          <p:cNvSpPr txBox="1"/>
          <p:nvPr>
            <p:custDataLst>
              <p:tags r:id="rId2"/>
            </p:custDataLst>
          </p:nvPr>
        </p:nvSpPr>
        <p:spPr>
          <a:xfrm>
            <a:off x="838200" y="1066800"/>
            <a:ext cx="7848600" cy="4770537"/>
          </a:xfrm>
          <a:prstGeom prst="rect">
            <a:avLst/>
          </a:prstGeom>
          <a:noFill/>
        </p:spPr>
        <p:txBody>
          <a:bodyPr wrap="square" rtlCol="0">
            <a:spAutoFit/>
          </a:bodyPr>
          <a:lstStyle/>
          <a:p>
            <a:pPr algn="l" rtl="0">
              <a:spcAft>
                <a:spcPts val="1200"/>
              </a:spcAft>
              <a:buClr>
                <a:srgbClr val="F89708"/>
              </a:buClr>
            </a:pPr>
            <a:r>
              <a:rPr lang="fr" sz="2400" b="0" i="0" u="none" baseline="0" dirty="0" smtClean="0">
                <a:latin typeface="+mn-lt"/>
              </a:rPr>
              <a:t>Votre organisation vient de recevoir un financement pour développer un</a:t>
            </a:r>
            <a:r>
              <a:rPr lang="fr" sz="2400" b="0" i="0" u="none" dirty="0" smtClean="0">
                <a:latin typeface="+mn-lt"/>
              </a:rPr>
              <a:t> projet </a:t>
            </a:r>
            <a:r>
              <a:rPr lang="fr" sz="2400" b="0" i="0" u="none" baseline="0" dirty="0" smtClean="0">
                <a:latin typeface="+mn-lt"/>
              </a:rPr>
              <a:t>d’assistance </a:t>
            </a:r>
            <a:r>
              <a:rPr lang="fr" sz="2400" b="0" i="0" u="none" baseline="0" dirty="0">
                <a:latin typeface="+mn-lt"/>
              </a:rPr>
              <a:t>alimentaire FFP de 5 ans </a:t>
            </a:r>
            <a:r>
              <a:rPr lang="fr" sz="2400" b="0" i="0" u="none" baseline="0" dirty="0" smtClean="0">
                <a:latin typeface="+mn-lt"/>
              </a:rPr>
              <a:t>en Madagascar. Vous </a:t>
            </a:r>
            <a:r>
              <a:rPr lang="fr" sz="2400" b="0" i="0" u="none" baseline="0" dirty="0">
                <a:latin typeface="+mn-lt"/>
              </a:rPr>
              <a:t>êtes le chef du </a:t>
            </a:r>
            <a:r>
              <a:rPr lang="fr" sz="2400" b="0" i="0" u="none" baseline="0" dirty="0" smtClean="0">
                <a:latin typeface="+mn-lt"/>
              </a:rPr>
              <a:t>projet. Répondez </a:t>
            </a:r>
            <a:r>
              <a:rPr lang="fr" sz="2400" b="0" i="0" u="none" baseline="0" dirty="0">
                <a:latin typeface="+mn-lt"/>
              </a:rPr>
              <a:t>aux questions </a:t>
            </a:r>
            <a:r>
              <a:rPr lang="fr" sz="2400" b="0" i="0" u="none" baseline="0" dirty="0" smtClean="0">
                <a:latin typeface="+mn-lt"/>
              </a:rPr>
              <a:t>suivantes :</a:t>
            </a:r>
            <a:endParaRPr lang="fr" sz="2400" b="0" i="0" u="none" baseline="0" dirty="0">
              <a:latin typeface="+mn-lt"/>
            </a:endParaRPr>
          </a:p>
          <a:p>
            <a:pPr marL="342900" indent="-342900" algn="l" rtl="0">
              <a:spcAft>
                <a:spcPts val="1200"/>
              </a:spcAft>
              <a:buFont typeface="+mj-lt"/>
              <a:buAutoNum type="arabicPeriod"/>
            </a:pPr>
            <a:r>
              <a:rPr lang="fr" sz="2400" b="0" i="0" u="none" baseline="0" dirty="0">
                <a:latin typeface="+mn-lt"/>
              </a:rPr>
              <a:t>Votre projet </a:t>
            </a:r>
            <a:r>
              <a:rPr lang="fr" sz="2400" b="0" i="0" u="none" baseline="0" dirty="0" smtClean="0">
                <a:latin typeface="+mn-lt"/>
              </a:rPr>
              <a:t>nécessitera-t-il </a:t>
            </a:r>
            <a:r>
              <a:rPr lang="fr" sz="2400" b="0" i="0" u="none" baseline="0" dirty="0">
                <a:latin typeface="+mn-lt"/>
              </a:rPr>
              <a:t>une évaluation à </a:t>
            </a:r>
            <a:r>
              <a:rPr lang="fr" sz="2400" b="0" i="0" u="none" baseline="0" dirty="0" smtClean="0">
                <a:latin typeface="+mn-lt"/>
              </a:rPr>
              <a:t>mi-parcours (EMP) ?</a:t>
            </a:r>
            <a:endParaRPr lang="fr" sz="2400" b="0" i="0" u="none" baseline="0" dirty="0">
              <a:latin typeface="+mn-lt"/>
            </a:endParaRPr>
          </a:p>
          <a:p>
            <a:pPr marL="342900" indent="-342900" algn="l" rtl="0">
              <a:spcAft>
                <a:spcPts val="1200"/>
              </a:spcAft>
              <a:buFont typeface="+mj-lt"/>
              <a:buAutoNum type="arabicPeriod" startAt="2"/>
            </a:pPr>
            <a:r>
              <a:rPr lang="fr" sz="2400" b="0" i="0" u="none" baseline="0" dirty="0" smtClean="0">
                <a:latin typeface="+mn-lt"/>
              </a:rPr>
              <a:t>L’EMP </a:t>
            </a:r>
            <a:r>
              <a:rPr lang="fr" sz="2400" b="0" i="0" u="none" baseline="0" dirty="0">
                <a:latin typeface="+mn-lt"/>
              </a:rPr>
              <a:t>devrait-elle </a:t>
            </a:r>
            <a:r>
              <a:rPr lang="fr" sz="2400" dirty="0">
                <a:latin typeface="+mn-lt"/>
              </a:rPr>
              <a:t>ê</a:t>
            </a:r>
            <a:r>
              <a:rPr lang="fr" sz="2400" b="0" i="0" u="none" baseline="0" dirty="0" smtClean="0">
                <a:latin typeface="+mn-lt"/>
              </a:rPr>
              <a:t>tre une évaluation procedurale?</a:t>
            </a:r>
            <a:endParaRPr lang="fr" sz="2400" b="0" i="0" u="none" baseline="0" dirty="0">
              <a:latin typeface="+mn-lt"/>
            </a:endParaRPr>
          </a:p>
          <a:p>
            <a:pPr marL="342900" indent="-342900" algn="l" rtl="0">
              <a:spcAft>
                <a:spcPts val="1200"/>
              </a:spcAft>
              <a:buFont typeface="+mj-lt"/>
              <a:buAutoNum type="arabicPeriod" startAt="3"/>
            </a:pPr>
            <a:r>
              <a:rPr lang="fr" sz="2400" b="0" i="0" u="none" baseline="0" dirty="0" smtClean="0">
                <a:latin typeface="+mn-lt"/>
              </a:rPr>
              <a:t>L’EMP </a:t>
            </a:r>
            <a:r>
              <a:rPr lang="fr" sz="2400" b="0" i="0" u="none" baseline="0" dirty="0">
                <a:latin typeface="+mn-lt"/>
              </a:rPr>
              <a:t>devrait-elle être </a:t>
            </a:r>
            <a:r>
              <a:rPr lang="fr" sz="2400" b="0" i="0" u="none" baseline="0" dirty="0" smtClean="0">
                <a:latin typeface="+mn-lt"/>
              </a:rPr>
              <a:t>effectuée </a:t>
            </a:r>
            <a:r>
              <a:rPr lang="fr" sz="2400" b="0" i="0" u="none" baseline="0" dirty="0">
                <a:latin typeface="+mn-lt"/>
              </a:rPr>
              <a:t>par une équipe </a:t>
            </a:r>
            <a:r>
              <a:rPr lang="fr" sz="2400" b="0" i="0" u="none" baseline="0" dirty="0" smtClean="0">
                <a:latin typeface="+mn-lt"/>
              </a:rPr>
              <a:t>d’évaluation </a:t>
            </a:r>
            <a:r>
              <a:rPr lang="fr" sz="2400" b="0" i="0" u="none" baseline="0" dirty="0">
                <a:latin typeface="+mn-lt"/>
              </a:rPr>
              <a:t>interne ou </a:t>
            </a:r>
            <a:r>
              <a:rPr lang="fr" sz="2400" b="0" i="0" u="none" baseline="0" dirty="0" smtClean="0">
                <a:latin typeface="+mn-lt"/>
              </a:rPr>
              <a:t>externe ?</a:t>
            </a:r>
            <a:endParaRPr lang="fr" sz="2400" b="0" i="0" u="none" baseline="0" dirty="0">
              <a:latin typeface="+mn-lt"/>
            </a:endParaRPr>
          </a:p>
          <a:p>
            <a:pPr marL="342900" indent="-342900">
              <a:spcAft>
                <a:spcPts val="1200"/>
              </a:spcAft>
              <a:buFont typeface="+mj-lt"/>
              <a:buAutoNum type="arabicPeriod" startAt="4"/>
            </a:pPr>
            <a:r>
              <a:rPr lang="fr" sz="2400" b="0" i="0" u="none" baseline="0" dirty="0">
                <a:latin typeface="+mn-lt"/>
              </a:rPr>
              <a:t>Quel est le rôle principal de </a:t>
            </a:r>
            <a:r>
              <a:rPr lang="fr" sz="2400" b="0" i="0" u="none" baseline="0" dirty="0" smtClean="0">
                <a:latin typeface="+mn-lt"/>
              </a:rPr>
              <a:t>l’USAID </a:t>
            </a:r>
            <a:r>
              <a:rPr lang="fr" sz="2400" b="0" i="0" u="none" baseline="0" dirty="0">
                <a:latin typeface="+mn-lt"/>
              </a:rPr>
              <a:t>et du personnel </a:t>
            </a:r>
            <a:r>
              <a:rPr lang="en-US" sz="2400" dirty="0" smtClean="0">
                <a:latin typeface="+mn-lt"/>
              </a:rPr>
              <a:t>du </a:t>
            </a:r>
            <a:r>
              <a:rPr lang="en-US" sz="2400" dirty="0" err="1">
                <a:latin typeface="+mn-lt"/>
              </a:rPr>
              <a:t>projet</a:t>
            </a:r>
            <a:r>
              <a:rPr lang="fr" sz="2400" b="0" i="0" u="none" baseline="0" dirty="0" smtClean="0">
                <a:latin typeface="+mn-lt"/>
              </a:rPr>
              <a:t> en</a:t>
            </a:r>
            <a:r>
              <a:rPr lang="fr" sz="2400" dirty="0">
                <a:latin typeface="+mn-lt"/>
              </a:rPr>
              <a:t> </a:t>
            </a:r>
            <a:r>
              <a:rPr lang="fr" sz="2400" dirty="0" smtClean="0">
                <a:latin typeface="+mn-lt"/>
              </a:rPr>
              <a:t>rapport avec</a:t>
            </a:r>
            <a:r>
              <a:rPr lang="fr" sz="2400" b="0" i="0" u="none" baseline="0" dirty="0" smtClean="0">
                <a:latin typeface="+mn-lt"/>
              </a:rPr>
              <a:t> l’EMP ? </a:t>
            </a:r>
            <a:endParaRPr lang="fr" sz="2400" b="0" i="0" u="none" baseline="0" dirty="0">
              <a:latin typeface="+mn-lt"/>
            </a:endParaRPr>
          </a:p>
        </p:txBody>
      </p:sp>
      <p:sp>
        <p:nvSpPr>
          <p:cNvPr id="3" name="Slide Number Placeholder 2"/>
          <p:cNvSpPr>
            <a:spLocks noGrp="1"/>
          </p:cNvSpPr>
          <p:nvPr>
            <p:ph type="sldNum" sz="quarter" idx="12"/>
            <p:custDataLst>
              <p:tags r:id="rId3"/>
            </p:custDataLst>
          </p:nvPr>
        </p:nvSpPr>
        <p:spPr/>
        <p:txBody>
          <a:bodyPr/>
          <a:lstStyle/>
          <a:p>
            <a:pPr algn="r" rtl="0">
              <a:defRPr/>
            </a:pPr>
            <a:fld id="{F2B45DF9-5CC0-49D1-802D-C1D37956C625}" type="slidenum">
              <a:rPr/>
              <a:pPr algn="r" rtl="0">
                <a:defRPr/>
              </a:pPr>
              <a:t>3</a:t>
            </a:fld>
            <a:endParaRPr lang="fr" dirty="0"/>
          </a:p>
        </p:txBody>
      </p:sp>
    </p:spTree>
    <p:extLst>
      <p:ext uri="{BB962C8B-B14F-4D97-AF65-F5344CB8AC3E}">
        <p14:creationId xmlns:p14="http://schemas.microsoft.com/office/powerpoint/2010/main" val="418031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152400"/>
            <a:ext cx="9144000" cy="743618"/>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smtClean="0">
                <a:solidFill>
                  <a:srgbClr val="1B4298"/>
                </a:solidFill>
              </a:rPr>
              <a:t>Exemple</a:t>
            </a:r>
            <a:endParaRPr lang="fr" sz="3200" b="1" dirty="0">
              <a:solidFill>
                <a:srgbClr val="1B4298"/>
              </a:solidFill>
            </a:endParaRPr>
          </a:p>
        </p:txBody>
      </p:sp>
      <p:sp>
        <p:nvSpPr>
          <p:cNvPr id="6" name="TextBox 5"/>
          <p:cNvSpPr txBox="1"/>
          <p:nvPr>
            <p:custDataLst>
              <p:tags r:id="rId2"/>
            </p:custDataLst>
          </p:nvPr>
        </p:nvSpPr>
        <p:spPr>
          <a:xfrm>
            <a:off x="533400" y="609600"/>
            <a:ext cx="8077200" cy="5524589"/>
          </a:xfrm>
          <a:prstGeom prst="rect">
            <a:avLst/>
          </a:prstGeom>
          <a:noFill/>
        </p:spPr>
        <p:txBody>
          <a:bodyPr wrap="square" rtlCol="0">
            <a:spAutoFit/>
          </a:bodyPr>
          <a:lstStyle/>
          <a:p>
            <a:pPr algn="l" rtl="0">
              <a:spcAft>
                <a:spcPts val="1200"/>
              </a:spcAft>
              <a:buClr>
                <a:srgbClr val="F89708"/>
              </a:buClr>
            </a:pPr>
            <a:r>
              <a:rPr lang="fr" sz="2200" b="0" i="0" u="none" baseline="0" dirty="0" smtClean="0">
                <a:latin typeface="+mn-lt"/>
              </a:rPr>
              <a:t>Réponses :</a:t>
            </a:r>
            <a:endParaRPr lang="fr" sz="2200" dirty="0">
              <a:latin typeface="+mn-lt"/>
            </a:endParaRPr>
          </a:p>
          <a:p>
            <a:pPr marL="342900" indent="-342900" algn="l" rtl="0">
              <a:spcAft>
                <a:spcPts val="600"/>
              </a:spcAft>
              <a:buFont typeface="+mj-lt"/>
              <a:buAutoNum type="arabicPeriod"/>
            </a:pPr>
            <a:r>
              <a:rPr lang="fr" sz="2200" b="0" i="0" u="none" baseline="0" dirty="0">
                <a:latin typeface="+mn-lt"/>
              </a:rPr>
              <a:t>Votre projet nécessite-t-il une évaluation à </a:t>
            </a:r>
            <a:r>
              <a:rPr lang="fr" sz="2200" b="0" i="0" u="none" baseline="0" dirty="0" smtClean="0">
                <a:latin typeface="+mn-lt"/>
              </a:rPr>
              <a:t>mi-parcours ?</a:t>
            </a:r>
            <a:endParaRPr lang="fr" sz="2200" b="0" i="0" u="none" baseline="0" dirty="0">
              <a:latin typeface="+mn-lt"/>
            </a:endParaRPr>
          </a:p>
          <a:p>
            <a:pPr marL="685800" lvl="1" indent="-228600" algn="l" rtl="0">
              <a:spcAft>
                <a:spcPts val="600"/>
              </a:spcAft>
              <a:buClr>
                <a:srgbClr val="F89708"/>
              </a:buClr>
              <a:buFont typeface="Arial" panose="020B0604020202020204" pitchFamily="34" charset="0"/>
              <a:buChar char="•"/>
            </a:pPr>
            <a:r>
              <a:rPr lang="fr" sz="2200" b="0" i="0" u="none" baseline="0" dirty="0">
                <a:latin typeface="+mn-lt"/>
              </a:rPr>
              <a:t>Oui, une EMP </a:t>
            </a:r>
            <a:r>
              <a:rPr lang="fr" sz="2200" b="0" i="0" u="none" baseline="0" dirty="0" smtClean="0">
                <a:latin typeface="+mn-lt"/>
              </a:rPr>
              <a:t>est exigée </a:t>
            </a:r>
            <a:r>
              <a:rPr lang="fr" sz="2200" b="0" i="0" u="none" baseline="0" dirty="0">
                <a:latin typeface="+mn-lt"/>
              </a:rPr>
              <a:t>pour </a:t>
            </a:r>
            <a:r>
              <a:rPr lang="fr" sz="2200" b="0" i="0" u="none" baseline="0" dirty="0" smtClean="0">
                <a:latin typeface="+mn-lt"/>
              </a:rPr>
              <a:t>tout projet FFP </a:t>
            </a:r>
            <a:r>
              <a:rPr lang="fr" sz="2200" b="0" i="0" u="none" baseline="0" dirty="0">
                <a:latin typeface="+mn-lt"/>
              </a:rPr>
              <a:t>de plus de 4 ans</a:t>
            </a:r>
          </a:p>
          <a:p>
            <a:pPr marL="342900" indent="-342900" algn="l" rtl="0">
              <a:spcAft>
                <a:spcPts val="600"/>
              </a:spcAft>
              <a:buFont typeface="+mj-lt"/>
              <a:buAutoNum type="arabicPeriod"/>
            </a:pPr>
            <a:r>
              <a:rPr lang="fr" sz="2200" b="0" i="0" u="none" baseline="0" dirty="0" smtClean="0">
                <a:latin typeface="+mn-lt"/>
              </a:rPr>
              <a:t>L’EMP </a:t>
            </a:r>
            <a:r>
              <a:rPr lang="fr" sz="2200" b="0" i="0" u="none" baseline="0" dirty="0">
                <a:latin typeface="+mn-lt"/>
              </a:rPr>
              <a:t>devrait-elle être </a:t>
            </a:r>
            <a:r>
              <a:rPr lang="fr" sz="2200" b="0" i="0" u="none" baseline="0" dirty="0" smtClean="0">
                <a:latin typeface="+mn-lt"/>
              </a:rPr>
              <a:t>une évaluation procedurale?</a:t>
            </a:r>
            <a:endParaRPr lang="fr" sz="2200" b="0" i="0" u="none" baseline="0" dirty="0">
              <a:latin typeface="+mn-lt"/>
            </a:endParaRPr>
          </a:p>
          <a:p>
            <a:pPr marL="685800" lvl="1" indent="-228600" algn="l" rtl="0">
              <a:spcAft>
                <a:spcPts val="600"/>
              </a:spcAft>
              <a:buClr>
                <a:srgbClr val="F89708"/>
              </a:buClr>
              <a:buFont typeface="Arial" panose="020B0604020202020204" pitchFamily="34" charset="0"/>
              <a:buChar char="•"/>
            </a:pPr>
            <a:r>
              <a:rPr lang="fr" sz="2200" b="0" i="0" u="none" baseline="0" dirty="0">
                <a:latin typeface="+mn-lt"/>
              </a:rPr>
              <a:t>Oui, </a:t>
            </a:r>
            <a:r>
              <a:rPr lang="fr" sz="2200" b="0" i="0" u="none" baseline="0" dirty="0" smtClean="0">
                <a:latin typeface="+mn-lt"/>
              </a:rPr>
              <a:t>l’EMP doit être une évaluation des procédures et </a:t>
            </a:r>
            <a:r>
              <a:rPr lang="fr" sz="2200" b="0" i="0" u="none" baseline="0" dirty="0">
                <a:latin typeface="+mn-lt"/>
              </a:rPr>
              <a:t>devrait </a:t>
            </a:r>
            <a:r>
              <a:rPr lang="fr" sz="2200" b="0" i="0" u="none" baseline="0" dirty="0" smtClean="0">
                <a:latin typeface="+mn-lt"/>
              </a:rPr>
              <a:t>focaliser </a:t>
            </a:r>
            <a:r>
              <a:rPr lang="fr" sz="2200" b="0" i="0" u="none" baseline="0" dirty="0">
                <a:latin typeface="+mn-lt"/>
              </a:rPr>
              <a:t>sur </a:t>
            </a:r>
            <a:r>
              <a:rPr lang="fr" sz="2200" b="0" i="0" u="none" baseline="0" dirty="0" smtClean="0">
                <a:latin typeface="+mn-lt"/>
              </a:rPr>
              <a:t>les</a:t>
            </a:r>
            <a:r>
              <a:rPr lang="fr" sz="2200" b="0" i="0" u="none" dirty="0" smtClean="0">
                <a:latin typeface="+mn-lt"/>
              </a:rPr>
              <a:t> processus de</a:t>
            </a:r>
            <a:r>
              <a:rPr lang="fr" sz="2200" b="0" i="0" u="none" baseline="0" dirty="0" smtClean="0">
                <a:latin typeface="+mn-lt"/>
              </a:rPr>
              <a:t> </a:t>
            </a:r>
            <a:r>
              <a:rPr lang="fr" sz="2200" b="0" i="0" u="none" baseline="0" dirty="0">
                <a:latin typeface="+mn-lt"/>
              </a:rPr>
              <a:t>mise en </a:t>
            </a:r>
            <a:r>
              <a:rPr lang="fr-FR" sz="2200" b="0" i="0" u="none" baseline="0" dirty="0" smtClean="0">
                <a:latin typeface="+mn-lt"/>
              </a:rPr>
              <a:t>œ</a:t>
            </a:r>
            <a:r>
              <a:rPr lang="fr" sz="2200" b="0" i="0" u="none" baseline="0" dirty="0" smtClean="0">
                <a:latin typeface="+mn-lt"/>
              </a:rPr>
              <a:t>uvre. </a:t>
            </a:r>
            <a:endParaRPr lang="fr" sz="2200" b="0" i="0" u="none" baseline="0" dirty="0">
              <a:latin typeface="+mn-lt"/>
            </a:endParaRPr>
          </a:p>
          <a:p>
            <a:pPr marL="342900" indent="-342900" algn="l" rtl="0">
              <a:spcAft>
                <a:spcPts val="600"/>
              </a:spcAft>
              <a:buFont typeface="+mj-lt"/>
              <a:buAutoNum type="arabicPeriod"/>
            </a:pPr>
            <a:r>
              <a:rPr lang="fr" sz="2200" b="0" i="0" u="none" baseline="0" dirty="0" smtClean="0">
                <a:latin typeface="+mn-lt"/>
              </a:rPr>
              <a:t>L’EMP </a:t>
            </a:r>
            <a:r>
              <a:rPr lang="fr" sz="2200" b="0" i="0" u="none" baseline="0" dirty="0">
                <a:latin typeface="+mn-lt"/>
              </a:rPr>
              <a:t>devrait-elle être </a:t>
            </a:r>
            <a:r>
              <a:rPr lang="fr" sz="2200" b="0" i="0" u="none" baseline="0" dirty="0" smtClean="0">
                <a:latin typeface="+mn-lt"/>
              </a:rPr>
              <a:t>effectuée </a:t>
            </a:r>
            <a:r>
              <a:rPr lang="fr" sz="2200" b="0" i="0" u="none" baseline="0" dirty="0">
                <a:latin typeface="+mn-lt"/>
              </a:rPr>
              <a:t>par une équipe </a:t>
            </a:r>
            <a:r>
              <a:rPr lang="fr" sz="2200" b="0" i="0" u="none" baseline="0" dirty="0" smtClean="0">
                <a:latin typeface="+mn-lt"/>
              </a:rPr>
              <a:t>d’évaluation </a:t>
            </a:r>
            <a:r>
              <a:rPr lang="fr" sz="2200" b="0" i="0" u="none" baseline="0" dirty="0">
                <a:latin typeface="+mn-lt"/>
              </a:rPr>
              <a:t>interne ou </a:t>
            </a:r>
            <a:r>
              <a:rPr lang="fr" sz="2200" b="0" i="0" u="none" baseline="0" dirty="0" smtClean="0">
                <a:latin typeface="+mn-lt"/>
              </a:rPr>
              <a:t>externe ?</a:t>
            </a:r>
            <a:endParaRPr lang="fr" sz="2200" b="0" i="0" u="none" baseline="0" dirty="0">
              <a:latin typeface="+mn-lt"/>
            </a:endParaRPr>
          </a:p>
          <a:p>
            <a:pPr marL="685800" lvl="1" indent="-228600">
              <a:spcAft>
                <a:spcPts val="600"/>
              </a:spcAft>
              <a:buClr>
                <a:srgbClr val="F89708"/>
              </a:buClr>
              <a:buFont typeface="Arial" panose="020B0604020202020204" pitchFamily="34" charset="0"/>
              <a:buChar char="•"/>
            </a:pPr>
            <a:r>
              <a:rPr lang="fr" sz="2200" b="0" i="0" u="none" baseline="0" dirty="0" smtClean="0">
                <a:latin typeface="+mn-lt"/>
              </a:rPr>
              <a:t>L’EMP devrait être menée par une equipe extérieure</a:t>
            </a:r>
            <a:br>
              <a:rPr lang="fr" sz="2200" b="0" i="0" u="none" baseline="0" dirty="0" smtClean="0">
                <a:latin typeface="+mn-lt"/>
              </a:rPr>
            </a:br>
            <a:r>
              <a:rPr lang="fr-FR" sz="2200" dirty="0" smtClean="0">
                <a:latin typeface="+mn-lt"/>
              </a:rPr>
              <a:t>Aucun </a:t>
            </a:r>
            <a:r>
              <a:rPr lang="fr-FR" sz="2200" dirty="0">
                <a:latin typeface="+mn-lt"/>
              </a:rPr>
              <a:t>membre de l’équipe d’EMP ne devrait </a:t>
            </a:r>
            <a:r>
              <a:rPr lang="fr-FR" sz="2200" dirty="0" smtClean="0">
                <a:latin typeface="+mn-lt"/>
              </a:rPr>
              <a:t>avoir été impliqué dans </a:t>
            </a:r>
            <a:r>
              <a:rPr lang="fr-FR" sz="2200" dirty="0">
                <a:latin typeface="+mn-lt"/>
              </a:rPr>
              <a:t>la conception/mise en œuvre du projet</a:t>
            </a:r>
            <a:endParaRPr lang="fr" sz="2200" b="0" i="0" u="none" baseline="0" dirty="0" smtClean="0">
              <a:latin typeface="+mn-lt"/>
            </a:endParaRPr>
          </a:p>
          <a:p>
            <a:pPr marL="342900" indent="-342900" algn="l" rtl="0">
              <a:spcAft>
                <a:spcPts val="600"/>
              </a:spcAft>
              <a:buFont typeface="+mj-lt"/>
              <a:buAutoNum type="arabicPeriod"/>
            </a:pPr>
            <a:r>
              <a:rPr lang="fr" sz="2200" b="0" i="0" u="none" baseline="0" dirty="0" smtClean="0">
                <a:latin typeface="+mn-lt"/>
              </a:rPr>
              <a:t>Quel </a:t>
            </a:r>
            <a:r>
              <a:rPr lang="fr" sz="2200" b="0" i="0" u="none" baseline="0" dirty="0">
                <a:latin typeface="+mn-lt"/>
              </a:rPr>
              <a:t>est le rôle principal de </a:t>
            </a:r>
            <a:r>
              <a:rPr lang="fr" sz="2200" b="0" i="0" u="none" baseline="0" dirty="0" smtClean="0">
                <a:latin typeface="+mn-lt"/>
              </a:rPr>
              <a:t>l’USAID </a:t>
            </a:r>
            <a:r>
              <a:rPr lang="fr" sz="2200" b="0" i="0" u="none" baseline="0" dirty="0">
                <a:latin typeface="+mn-lt"/>
              </a:rPr>
              <a:t>et du personnel du projet récipiendaire concernant </a:t>
            </a:r>
            <a:r>
              <a:rPr lang="fr" sz="2200" b="0" i="0" u="none" baseline="0" dirty="0" smtClean="0">
                <a:latin typeface="+mn-lt"/>
              </a:rPr>
              <a:t>l’EMP ? </a:t>
            </a:r>
            <a:endParaRPr lang="fr" sz="2200" dirty="0" smtClean="0">
              <a:latin typeface="+mn-lt"/>
            </a:endParaRPr>
          </a:p>
          <a:p>
            <a:pPr marL="685800" lvl="1" indent="-228600" algn="l" rtl="0">
              <a:spcAft>
                <a:spcPts val="0"/>
              </a:spcAft>
              <a:buClr>
                <a:srgbClr val="F89708"/>
              </a:buClr>
              <a:buFont typeface="Arial" panose="020B0604020202020204" pitchFamily="34" charset="0"/>
              <a:buChar char="•"/>
            </a:pPr>
            <a:r>
              <a:rPr lang="fr" sz="2200" b="0" i="0" u="none" baseline="0" dirty="0">
                <a:latin typeface="+mn-lt"/>
              </a:rPr>
              <a:t>Informateur et observateur</a:t>
            </a:r>
          </a:p>
        </p:txBody>
      </p:sp>
      <p:sp>
        <p:nvSpPr>
          <p:cNvPr id="7" name="Slide Number Placeholder 6"/>
          <p:cNvSpPr>
            <a:spLocks noGrp="1"/>
          </p:cNvSpPr>
          <p:nvPr>
            <p:ph type="sldNum" sz="quarter" idx="12"/>
            <p:custDataLst>
              <p:tags r:id="rId3"/>
            </p:custDataLst>
          </p:nvPr>
        </p:nvSpPr>
        <p:spPr/>
        <p:txBody>
          <a:bodyPr/>
          <a:lstStyle/>
          <a:p>
            <a:pPr algn="r" rtl="0">
              <a:defRPr/>
            </a:pPr>
            <a:fld id="{B2A90A4C-7C21-466C-A676-793B76052D4D}" type="slidenum">
              <a:rPr/>
              <a:pPr algn="r" rtl="0">
                <a:defRPr/>
              </a:pPr>
              <a:t>4</a:t>
            </a:fld>
            <a:endParaRPr lang="fr" dirty="0"/>
          </a:p>
        </p:txBody>
      </p:sp>
    </p:spTree>
    <p:extLst>
      <p:ext uri="{BB962C8B-B14F-4D97-AF65-F5344CB8AC3E}">
        <p14:creationId xmlns:p14="http://schemas.microsoft.com/office/powerpoint/2010/main" val="296836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10583"/>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000" b="1" i="0" u="none" baseline="0" dirty="0">
                <a:solidFill>
                  <a:srgbClr val="1B4298"/>
                </a:solidFill>
                <a:latin typeface="+mn-lt"/>
              </a:rPr>
              <a:t>Rôle de l'USAID et du personnel du </a:t>
            </a:r>
            <a:r>
              <a:rPr lang="fr" sz="3000" b="1" i="0" u="none" baseline="0" dirty="0" smtClean="0">
                <a:solidFill>
                  <a:srgbClr val="1B4298"/>
                </a:solidFill>
                <a:latin typeface="+mn-lt"/>
              </a:rPr>
              <a:t>projet</a:t>
            </a:r>
            <a:endParaRPr lang="fr" sz="3000" b="1" dirty="0">
              <a:solidFill>
                <a:srgbClr val="1B4298"/>
              </a:solidFill>
              <a:latin typeface="+mn-lt"/>
            </a:endParaRPr>
          </a:p>
        </p:txBody>
      </p:sp>
      <p:sp>
        <p:nvSpPr>
          <p:cNvPr id="6" name="TextBox 5"/>
          <p:cNvSpPr txBox="1"/>
          <p:nvPr>
            <p:custDataLst>
              <p:tags r:id="rId2"/>
            </p:custDataLst>
          </p:nvPr>
        </p:nvSpPr>
        <p:spPr>
          <a:xfrm>
            <a:off x="457200" y="1542395"/>
            <a:ext cx="8229600" cy="523220"/>
          </a:xfrm>
          <a:prstGeom prst="rect">
            <a:avLst/>
          </a:prstGeom>
          <a:noFill/>
        </p:spPr>
        <p:txBody>
          <a:bodyPr wrap="square" rtlCol="0">
            <a:spAutoFit/>
          </a:bodyPr>
          <a:lstStyle/>
          <a:p>
            <a:pPr marL="514350" indent="-514350" algn="l" rtl="0">
              <a:spcAft>
                <a:spcPts val="1200"/>
              </a:spcAft>
              <a:buClr>
                <a:srgbClr val="F89708"/>
              </a:buClr>
              <a:buFont typeface="+mj-lt"/>
              <a:buAutoNum type="arabicPeriod"/>
            </a:pPr>
            <a:endParaRPr lang="fr" sz="2800" dirty="0" smtClean="0">
              <a:solidFill>
                <a:schemeClr val="tx2"/>
              </a:solidFill>
              <a:latin typeface="+mn-lt"/>
            </a:endParaRPr>
          </a:p>
        </p:txBody>
      </p:sp>
      <p:pic>
        <p:nvPicPr>
          <p:cNvPr id="10" name="Picture 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rot="5400000">
            <a:off x="90486" y="1995488"/>
            <a:ext cx="3200402" cy="1800226"/>
          </a:xfrm>
          <a:prstGeom prst="rect">
            <a:avLst/>
          </a:prstGeom>
        </p:spPr>
      </p:pic>
      <p:graphicFrame>
        <p:nvGraphicFramePr>
          <p:cNvPr id="7" name="Diagram 6"/>
          <p:cNvGraphicFramePr/>
          <p:nvPr>
            <p:custDataLst>
              <p:tags r:id="rId4"/>
            </p:custDataLst>
            <p:extLst>
              <p:ext uri="{D42A27DB-BD31-4B8C-83A1-F6EECF244321}">
                <p14:modId xmlns:p14="http://schemas.microsoft.com/office/powerpoint/2010/main" val="234849948"/>
              </p:ext>
            </p:extLst>
          </p:nvPr>
        </p:nvGraphicFramePr>
        <p:xfrm>
          <a:off x="2743200" y="762000"/>
          <a:ext cx="6096000" cy="3733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xtBox 2"/>
          <p:cNvSpPr txBox="1"/>
          <p:nvPr>
            <p:custDataLst>
              <p:tags r:id="rId5"/>
            </p:custDataLst>
          </p:nvPr>
        </p:nvSpPr>
        <p:spPr>
          <a:xfrm>
            <a:off x="790574" y="4665133"/>
            <a:ext cx="8001000" cy="1200329"/>
          </a:xfrm>
          <a:prstGeom prst="rect">
            <a:avLst/>
          </a:prstGeom>
          <a:noFill/>
        </p:spPr>
        <p:txBody>
          <a:bodyPr wrap="square" rtlCol="0">
            <a:spAutoFit/>
          </a:bodyPr>
          <a:lstStyle/>
          <a:p>
            <a:pPr lvl="0" algn="l" rtl="0"/>
            <a:r>
              <a:rPr lang="fr" b="1" i="0" u="none" baseline="0" dirty="0" smtClean="0">
                <a:latin typeface="+mn-lt"/>
              </a:rPr>
              <a:t>Pendant la </a:t>
            </a:r>
            <a:r>
              <a:rPr lang="fr" b="1" i="0" u="none" baseline="0" dirty="0">
                <a:latin typeface="+mn-lt"/>
              </a:rPr>
              <a:t>collecte </a:t>
            </a:r>
            <a:r>
              <a:rPr lang="fr" b="1" i="0" u="none" baseline="0" dirty="0" smtClean="0">
                <a:latin typeface="+mn-lt"/>
              </a:rPr>
              <a:t>et l’analyse </a:t>
            </a:r>
            <a:r>
              <a:rPr lang="fr" b="1" i="0" u="none" baseline="0" dirty="0">
                <a:latin typeface="+mn-lt"/>
              </a:rPr>
              <a:t>des données, </a:t>
            </a:r>
            <a:r>
              <a:rPr lang="fr" b="1" i="0" u="none" baseline="0" dirty="0" smtClean="0">
                <a:latin typeface="+mn-lt"/>
              </a:rPr>
              <a:t>le</a:t>
            </a:r>
            <a:r>
              <a:rPr lang="fr" b="1" i="0" u="none" dirty="0" smtClean="0">
                <a:latin typeface="+mn-lt"/>
              </a:rPr>
              <a:t> role principal </a:t>
            </a:r>
            <a:r>
              <a:rPr lang="fr" b="1" i="0" u="none" baseline="0" dirty="0" smtClean="0">
                <a:latin typeface="+mn-lt"/>
              </a:rPr>
              <a:t>du </a:t>
            </a:r>
            <a:r>
              <a:rPr lang="fr" b="1" i="0" u="none" baseline="0" dirty="0">
                <a:latin typeface="+mn-lt"/>
              </a:rPr>
              <a:t>personnel </a:t>
            </a:r>
            <a:r>
              <a:rPr lang="fr" b="1" i="0" u="none" baseline="0" dirty="0" smtClean="0">
                <a:latin typeface="+mn-lt"/>
              </a:rPr>
              <a:t>du </a:t>
            </a:r>
            <a:r>
              <a:rPr lang="fr" b="1" i="0" u="none" baseline="0" dirty="0">
                <a:latin typeface="+mn-lt"/>
              </a:rPr>
              <a:t>projet, des agents responsables du programme FFP, du </a:t>
            </a:r>
            <a:r>
              <a:rPr lang="fr" b="1" i="0" u="none" baseline="0" dirty="0" smtClean="0">
                <a:latin typeface="+mn-lt"/>
              </a:rPr>
              <a:t>bailleur de</a:t>
            </a:r>
            <a:r>
              <a:rPr lang="fr" b="1" i="0" u="none" dirty="0" smtClean="0">
                <a:latin typeface="+mn-lt"/>
              </a:rPr>
              <a:t> fonds, </a:t>
            </a:r>
            <a:r>
              <a:rPr lang="fr" b="1" i="0" u="none" baseline="0" dirty="0" smtClean="0">
                <a:latin typeface="+mn-lt"/>
              </a:rPr>
              <a:t>et </a:t>
            </a:r>
            <a:r>
              <a:rPr lang="fr" b="1" i="0" u="none" baseline="0" dirty="0">
                <a:latin typeface="+mn-lt"/>
              </a:rPr>
              <a:t>tout autre </a:t>
            </a:r>
            <a:r>
              <a:rPr lang="fr" b="1" i="0" u="none" baseline="0" dirty="0" smtClean="0">
                <a:latin typeface="+mn-lt"/>
              </a:rPr>
              <a:t>personnel </a:t>
            </a:r>
            <a:r>
              <a:rPr lang="fr" b="1" i="0" u="none" baseline="0" dirty="0">
                <a:latin typeface="+mn-lt"/>
              </a:rPr>
              <a:t>de </a:t>
            </a:r>
            <a:r>
              <a:rPr lang="fr" b="1" i="0" u="none" baseline="0" dirty="0" smtClean="0">
                <a:latin typeface="+mn-lt"/>
              </a:rPr>
              <a:t>l’USAID ou</a:t>
            </a:r>
            <a:r>
              <a:rPr lang="fr" b="1" i="0" u="none" dirty="0" smtClean="0">
                <a:latin typeface="+mn-lt"/>
              </a:rPr>
              <a:t> staff ayant un interet particulier dans le projet , est de servir comme informateur et observateur. </a:t>
            </a:r>
            <a:endParaRPr lang="fr" b="1" i="0" u="none" baseline="0" dirty="0">
              <a:latin typeface="+mn-lt"/>
            </a:endParaRPr>
          </a:p>
        </p:txBody>
      </p:sp>
      <p:sp>
        <p:nvSpPr>
          <p:cNvPr id="4" name="Slide Number Placeholder 3"/>
          <p:cNvSpPr>
            <a:spLocks noGrp="1"/>
          </p:cNvSpPr>
          <p:nvPr>
            <p:ph type="sldNum" sz="quarter" idx="12"/>
            <p:custDataLst>
              <p:tags r:id="rId6"/>
            </p:custDataLst>
          </p:nvPr>
        </p:nvSpPr>
        <p:spPr/>
        <p:txBody>
          <a:bodyPr/>
          <a:lstStyle/>
          <a:p>
            <a:pPr algn="r" rtl="0">
              <a:defRPr/>
            </a:pPr>
            <a:fld id="{F2B45DF9-5CC0-49D1-802D-C1D37956C625}" type="slidenum">
              <a:rPr/>
              <a:pPr algn="r" rtl="0">
                <a:defRPr/>
              </a:pPr>
              <a:t>5</a:t>
            </a:fld>
            <a:endParaRPr lang="fr" dirty="0"/>
          </a:p>
        </p:txBody>
      </p:sp>
    </p:spTree>
    <p:extLst>
      <p:ext uri="{BB962C8B-B14F-4D97-AF65-F5344CB8AC3E}">
        <p14:creationId xmlns:p14="http://schemas.microsoft.com/office/powerpoint/2010/main" val="2028281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1892833" y="0"/>
            <a:ext cx="5486400" cy="904396"/>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latin typeface="+mn-lt"/>
              </a:rPr>
              <a:t>Objectifs de </a:t>
            </a:r>
            <a:r>
              <a:rPr lang="fr" sz="3200" b="1" i="0" u="none" baseline="0" dirty="0" smtClean="0">
                <a:solidFill>
                  <a:srgbClr val="1B4298"/>
                </a:solidFill>
                <a:latin typeface="+mn-lt"/>
              </a:rPr>
              <a:t>l’EMP</a:t>
            </a:r>
            <a:endParaRPr lang="fr" sz="3200" b="1" dirty="0">
              <a:solidFill>
                <a:srgbClr val="1B4298"/>
              </a:solidFill>
              <a:latin typeface="+mn-lt"/>
            </a:endParaRPr>
          </a:p>
        </p:txBody>
      </p:sp>
      <p:sp>
        <p:nvSpPr>
          <p:cNvPr id="7" name="Rounded Rectangular Callout 6"/>
          <p:cNvSpPr/>
          <p:nvPr>
            <p:custDataLst>
              <p:tags r:id="rId2"/>
            </p:custDataLst>
          </p:nvPr>
        </p:nvSpPr>
        <p:spPr>
          <a:xfrm>
            <a:off x="271917" y="803655"/>
            <a:ext cx="4528842" cy="990600"/>
          </a:xfrm>
          <a:prstGeom prst="wedgeRoundRectCallout">
            <a:avLst>
              <a:gd name="adj1" fmla="val -22559"/>
              <a:gd name="adj2" fmla="val 94134"/>
              <a:gd name="adj3" fmla="val 16667"/>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rtl="0"/>
            <a:r>
              <a:rPr lang="fr" sz="2200" b="1" i="1" u="none" baseline="0" dirty="0">
                <a:solidFill>
                  <a:schemeClr val="accent4">
                    <a:lumMod val="75000"/>
                  </a:schemeClr>
                </a:solidFill>
              </a:rPr>
              <a:t>La conception et le soutien à </a:t>
            </a:r>
            <a:r>
              <a:rPr lang="fr" sz="2200" b="1" i="1" u="none" baseline="0" dirty="0" smtClean="0">
                <a:solidFill>
                  <a:schemeClr val="accent4">
                    <a:lumMod val="75000"/>
                  </a:schemeClr>
                </a:solidFill>
              </a:rPr>
              <a:t>l’EMP </a:t>
            </a:r>
            <a:r>
              <a:rPr lang="fr" sz="2200" b="1" i="1" u="none" baseline="0" dirty="0">
                <a:solidFill>
                  <a:schemeClr val="accent4">
                    <a:lumMod val="75000"/>
                  </a:schemeClr>
                </a:solidFill>
              </a:rPr>
              <a:t>devraient être fortement orientés vers l'Objectif 1</a:t>
            </a:r>
            <a:endParaRPr lang="fr" sz="2200" b="1" i="1" dirty="0">
              <a:solidFill>
                <a:schemeClr val="accent4">
                  <a:lumMod val="75000"/>
                </a:schemeClr>
              </a:solidFill>
            </a:endParaRPr>
          </a:p>
        </p:txBody>
      </p:sp>
      <p:sp>
        <p:nvSpPr>
          <p:cNvPr id="4" name="TextBox 3"/>
          <p:cNvSpPr txBox="1"/>
          <p:nvPr>
            <p:custDataLst>
              <p:tags r:id="rId3"/>
            </p:custDataLst>
          </p:nvPr>
        </p:nvSpPr>
        <p:spPr>
          <a:xfrm>
            <a:off x="397897" y="2185451"/>
            <a:ext cx="2471283" cy="3693319"/>
          </a:xfrm>
          <a:prstGeom prst="rect">
            <a:avLst/>
          </a:prstGeom>
          <a:solidFill>
            <a:schemeClr val="bg1">
              <a:lumMod val="85000"/>
              <a:alpha val="72000"/>
            </a:schemeClr>
          </a:solidFill>
          <a:ln w="31750" cap="rnd" cmpd="dbl">
            <a:solidFill>
              <a:schemeClr val="tx1"/>
            </a:solidFill>
          </a:ln>
        </p:spPr>
        <p:txBody>
          <a:bodyPr wrap="square" rtlCol="0">
            <a:spAutoFit/>
          </a:bodyPr>
          <a:lstStyle/>
          <a:p>
            <a:pPr algn="l" rtl="0"/>
            <a:r>
              <a:rPr lang="fr" b="1" i="0" u="none" baseline="0" dirty="0"/>
              <a:t>1</a:t>
            </a:r>
          </a:p>
          <a:p>
            <a:pPr marL="342900" indent="-342900" algn="l" rtl="0">
              <a:buFont typeface="+mj-lt"/>
              <a:buAutoNum type="alphaLcParenR"/>
            </a:pPr>
            <a:r>
              <a:rPr lang="fr" b="0" i="0" u="none" baseline="0" dirty="0"/>
              <a:t>Respect des </a:t>
            </a:r>
            <a:r>
              <a:rPr lang="fr" b="0" i="0" u="none" baseline="0" dirty="0" smtClean="0"/>
              <a:t>conditions convenues </a:t>
            </a:r>
            <a:endParaRPr lang="fr" b="0" i="0" u="none" baseline="0" dirty="0"/>
          </a:p>
          <a:p>
            <a:pPr marL="342900" indent="-342900" algn="l" rtl="0">
              <a:buFont typeface="+mj-lt"/>
              <a:buAutoNum type="alphaLcParenR"/>
            </a:pPr>
            <a:r>
              <a:rPr lang="fr" b="0" i="0" u="none" baseline="0" dirty="0"/>
              <a:t>Les perceptions des communautés </a:t>
            </a:r>
            <a:r>
              <a:rPr lang="fr" b="0" i="0" u="none" baseline="0" dirty="0" smtClean="0"/>
              <a:t>cibles </a:t>
            </a:r>
            <a:r>
              <a:rPr lang="fr" b="0" i="0" u="none" baseline="0" dirty="0"/>
              <a:t>sur les interventions</a:t>
            </a:r>
          </a:p>
          <a:p>
            <a:pPr marL="342900" indent="-342900" algn="l" rtl="0">
              <a:buFont typeface="+mj-lt"/>
              <a:buAutoNum type="alphaLcParenR"/>
            </a:pPr>
            <a:r>
              <a:rPr lang="fr" b="0" i="0" u="none" baseline="0" dirty="0"/>
              <a:t>Les facteurs </a:t>
            </a:r>
            <a:r>
              <a:rPr lang="fr" b="0" i="0" u="none" baseline="0" dirty="0" smtClean="0"/>
              <a:t>qui posent des difficultés</a:t>
            </a:r>
            <a:r>
              <a:rPr lang="fr" b="0" i="0" u="none" dirty="0" smtClean="0"/>
              <a:t> </a:t>
            </a:r>
            <a:r>
              <a:rPr lang="fr" b="0" i="0" u="none" baseline="0" dirty="0" smtClean="0"/>
              <a:t>ou qui renforcent la mise </a:t>
            </a:r>
            <a:r>
              <a:rPr lang="fr" b="0" i="0" u="none" baseline="0" dirty="0"/>
              <a:t>en </a:t>
            </a:r>
            <a:r>
              <a:rPr lang="fr-FR" b="0" i="0" u="none" baseline="0" dirty="0" smtClean="0"/>
              <a:t>œ</a:t>
            </a:r>
            <a:r>
              <a:rPr lang="fr" b="0" i="0" u="none" baseline="0" dirty="0" smtClean="0"/>
              <a:t>uvre</a:t>
            </a:r>
            <a:endParaRPr lang="fr" b="0" i="0" u="none" baseline="0" dirty="0"/>
          </a:p>
        </p:txBody>
      </p:sp>
      <p:sp>
        <p:nvSpPr>
          <p:cNvPr id="8" name="TextBox 7"/>
          <p:cNvSpPr txBox="1"/>
          <p:nvPr>
            <p:custDataLst>
              <p:tags r:id="rId4"/>
            </p:custDataLst>
          </p:nvPr>
        </p:nvSpPr>
        <p:spPr>
          <a:xfrm>
            <a:off x="3048000" y="2362200"/>
            <a:ext cx="1691674" cy="1477328"/>
          </a:xfrm>
          <a:prstGeom prst="rect">
            <a:avLst/>
          </a:prstGeom>
          <a:solidFill>
            <a:schemeClr val="bg1">
              <a:lumMod val="85000"/>
              <a:alpha val="72000"/>
            </a:schemeClr>
          </a:solidFill>
          <a:ln w="31750" cap="rnd" cmpd="dbl">
            <a:solidFill>
              <a:schemeClr val="tx1"/>
            </a:solidFill>
          </a:ln>
        </p:spPr>
        <p:txBody>
          <a:bodyPr wrap="square" rtlCol="0">
            <a:spAutoFit/>
          </a:bodyPr>
          <a:lstStyle/>
          <a:p>
            <a:pPr algn="l" rtl="0"/>
            <a:r>
              <a:rPr lang="fr" b="1" i="0" u="none" baseline="0" dirty="0"/>
              <a:t>2</a:t>
            </a:r>
          </a:p>
          <a:p>
            <a:pPr lvl="0" algn="l" rtl="0"/>
            <a:r>
              <a:rPr lang="fr" b="0" i="0" u="none" baseline="0" dirty="0"/>
              <a:t>Changements </a:t>
            </a:r>
            <a:r>
              <a:rPr lang="fr" b="0" i="0" u="none" baseline="0" dirty="0" smtClean="0"/>
              <a:t>intentionnels et non-intentionnels </a:t>
            </a:r>
            <a:endParaRPr lang="fr" dirty="0" smtClean="0"/>
          </a:p>
        </p:txBody>
      </p:sp>
      <p:sp>
        <p:nvSpPr>
          <p:cNvPr id="9" name="TextBox 8"/>
          <p:cNvSpPr txBox="1"/>
          <p:nvPr>
            <p:custDataLst>
              <p:tags r:id="rId5"/>
            </p:custDataLst>
          </p:nvPr>
        </p:nvSpPr>
        <p:spPr>
          <a:xfrm>
            <a:off x="4953000" y="2362200"/>
            <a:ext cx="2286000" cy="1200329"/>
          </a:xfrm>
          <a:prstGeom prst="rect">
            <a:avLst/>
          </a:prstGeom>
          <a:solidFill>
            <a:schemeClr val="bg1">
              <a:lumMod val="85000"/>
              <a:alpha val="72000"/>
            </a:schemeClr>
          </a:solidFill>
          <a:ln w="31750" cap="rnd" cmpd="dbl">
            <a:solidFill>
              <a:schemeClr val="tx1"/>
            </a:solidFill>
          </a:ln>
        </p:spPr>
        <p:txBody>
          <a:bodyPr wrap="square" rtlCol="0">
            <a:spAutoFit/>
          </a:bodyPr>
          <a:lstStyle/>
          <a:p>
            <a:pPr algn="l" rtl="0"/>
            <a:r>
              <a:rPr lang="fr" b="1" i="0" u="none" baseline="0" dirty="0"/>
              <a:t>3</a:t>
            </a:r>
            <a:endParaRPr lang="fr" b="1" dirty="0" smtClean="0"/>
          </a:p>
          <a:p>
            <a:pPr lvl="0" algn="l" rtl="0"/>
            <a:r>
              <a:rPr lang="fr" b="0" i="0" u="none" baseline="0" dirty="0" smtClean="0"/>
              <a:t>Recadrage de la mise </a:t>
            </a:r>
            <a:r>
              <a:rPr lang="fr" b="0" i="0" u="none" baseline="0" dirty="0"/>
              <a:t>en œuvre et </a:t>
            </a:r>
            <a:r>
              <a:rPr lang="fr" b="0" i="0" u="none" baseline="0" dirty="0" smtClean="0"/>
              <a:t>de </a:t>
            </a:r>
            <a:r>
              <a:rPr lang="fr" b="0" i="0" u="none" baseline="0" dirty="0"/>
              <a:t>la TdC ou au CdR</a:t>
            </a:r>
            <a:endParaRPr lang="fr" dirty="0"/>
          </a:p>
        </p:txBody>
      </p:sp>
      <p:pic>
        <p:nvPicPr>
          <p:cNvPr id="10" name="Picture 9"/>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5910558" y="3674715"/>
            <a:ext cx="2928642" cy="2232364"/>
          </a:xfrm>
          <a:prstGeom prst="rect">
            <a:avLst/>
          </a:prstGeom>
        </p:spPr>
      </p:pic>
      <p:sp>
        <p:nvSpPr>
          <p:cNvPr id="11" name="TextBox 10"/>
          <p:cNvSpPr txBox="1"/>
          <p:nvPr>
            <p:custDataLst>
              <p:tags r:id="rId7"/>
            </p:custDataLst>
          </p:nvPr>
        </p:nvSpPr>
        <p:spPr>
          <a:xfrm>
            <a:off x="5791200" y="5931880"/>
            <a:ext cx="2438400" cy="230832"/>
          </a:xfrm>
          <a:prstGeom prst="rect">
            <a:avLst/>
          </a:prstGeom>
          <a:noFill/>
        </p:spPr>
        <p:txBody>
          <a:bodyPr wrap="square" rtlCol="0">
            <a:spAutoFit/>
          </a:bodyPr>
          <a:lstStyle/>
          <a:p>
            <a:pPr algn="l" rtl="0"/>
            <a:r>
              <a:rPr lang="fr" sz="900" b="0" i="1" u="none" baseline="0">
                <a:solidFill>
                  <a:schemeClr val="bg1">
                    <a:lumMod val="50000"/>
                  </a:schemeClr>
                </a:solidFill>
              </a:rPr>
              <a:t>Photo de : Alex Harsha, Medic Mobile</a:t>
            </a:r>
            <a:endParaRPr lang="fr" sz="900" dirty="0">
              <a:solidFill>
                <a:schemeClr val="bg1">
                  <a:lumMod val="50000"/>
                </a:schemeClr>
              </a:solidFill>
            </a:endParaRPr>
          </a:p>
        </p:txBody>
      </p:sp>
      <p:sp>
        <p:nvSpPr>
          <p:cNvPr id="3" name="Slide Number Placeholder 2"/>
          <p:cNvSpPr>
            <a:spLocks noGrp="1"/>
          </p:cNvSpPr>
          <p:nvPr>
            <p:ph type="sldNum" sz="quarter" idx="12"/>
            <p:custDataLst>
              <p:tags r:id="rId8"/>
            </p:custDataLst>
          </p:nvPr>
        </p:nvSpPr>
        <p:spPr/>
        <p:txBody>
          <a:bodyPr/>
          <a:lstStyle/>
          <a:p>
            <a:pPr algn="r" rtl="0">
              <a:defRPr/>
            </a:pPr>
            <a:fld id="{F2B45DF9-5CC0-49D1-802D-C1D37956C625}" type="slidenum">
              <a:rPr/>
              <a:pPr algn="r" rtl="0">
                <a:defRPr/>
              </a:pPr>
              <a:t>6</a:t>
            </a:fld>
            <a:endParaRPr lang="fr" dirty="0"/>
          </a:p>
        </p:txBody>
      </p:sp>
    </p:spTree>
    <p:extLst>
      <p:ext uri="{BB962C8B-B14F-4D97-AF65-F5344CB8AC3E}">
        <p14:creationId xmlns:p14="http://schemas.microsoft.com/office/powerpoint/2010/main" val="3344033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0" y="96308"/>
            <a:ext cx="9144000" cy="1101766"/>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en-US" sz="3200" b="1" dirty="0" smtClean="0">
                <a:solidFill>
                  <a:srgbClr val="1B4298"/>
                </a:solidFill>
                <a:latin typeface="+mn-lt"/>
              </a:rPr>
              <a:t>Questions </a:t>
            </a:r>
            <a:r>
              <a:rPr lang="en-US" sz="3200" b="1" dirty="0" err="1" smtClean="0">
                <a:solidFill>
                  <a:srgbClr val="1B4298"/>
                </a:solidFill>
                <a:latin typeface="+mn-lt"/>
              </a:rPr>
              <a:t>clés</a:t>
            </a:r>
            <a:r>
              <a:rPr lang="en-US" sz="3200" b="1" dirty="0">
                <a:solidFill>
                  <a:srgbClr val="1B4298"/>
                </a:solidFill>
                <a:latin typeface="+mn-lt"/>
              </a:rPr>
              <a:t> </a:t>
            </a:r>
            <a:r>
              <a:rPr lang="en-US" sz="3200" b="1" dirty="0" smtClean="0">
                <a:solidFill>
                  <a:srgbClr val="1B4298"/>
                </a:solidFill>
                <a:latin typeface="+mn-lt"/>
              </a:rPr>
              <a:t>de</a:t>
            </a:r>
            <a:r>
              <a:rPr lang="fr" sz="3200" b="1" dirty="0" smtClean="0">
                <a:solidFill>
                  <a:srgbClr val="1B4298"/>
                </a:solidFill>
                <a:latin typeface="+mn-lt"/>
              </a:rPr>
              <a:t> l</a:t>
            </a:r>
            <a:r>
              <a:rPr lang="fr" sz="3200" b="1" i="0" u="none" baseline="0" dirty="0" smtClean="0">
                <a:solidFill>
                  <a:srgbClr val="1B4298"/>
                </a:solidFill>
                <a:latin typeface="+mn-lt"/>
              </a:rPr>
              <a:t>’évaluation</a:t>
            </a:r>
            <a:endParaRPr lang="fr" sz="3200" b="1" dirty="0">
              <a:solidFill>
                <a:srgbClr val="1B4298"/>
              </a:solidFill>
              <a:latin typeface="+mn-lt"/>
            </a:endParaRPr>
          </a:p>
        </p:txBody>
      </p:sp>
      <p:sp>
        <p:nvSpPr>
          <p:cNvPr id="6" name="Right Brace 5"/>
          <p:cNvSpPr/>
          <p:nvPr>
            <p:custDataLst>
              <p:tags r:id="rId2"/>
            </p:custDataLst>
          </p:nvPr>
        </p:nvSpPr>
        <p:spPr>
          <a:xfrm rot="5400000" flipH="1">
            <a:off x="1680537" y="1736897"/>
            <a:ext cx="511147" cy="12625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fr"/>
          </a:p>
        </p:txBody>
      </p:sp>
      <p:sp>
        <p:nvSpPr>
          <p:cNvPr id="8" name="TextBox 7"/>
          <p:cNvSpPr txBox="1"/>
          <p:nvPr>
            <p:custDataLst>
              <p:tags r:id="rId3"/>
            </p:custDataLst>
          </p:nvPr>
        </p:nvSpPr>
        <p:spPr>
          <a:xfrm>
            <a:off x="771415" y="1655419"/>
            <a:ext cx="2690098" cy="369332"/>
          </a:xfrm>
          <a:prstGeom prst="rect">
            <a:avLst/>
          </a:prstGeom>
          <a:noFill/>
        </p:spPr>
        <p:txBody>
          <a:bodyPr wrap="square" rtlCol="0">
            <a:spAutoFit/>
          </a:bodyPr>
          <a:lstStyle/>
          <a:p>
            <a:pPr algn="l" rtl="0"/>
            <a:r>
              <a:rPr lang="fr" b="1" i="0" u="none" baseline="0" dirty="0" smtClean="0">
                <a:solidFill>
                  <a:schemeClr val="tx2">
                    <a:lumMod val="75000"/>
                  </a:schemeClr>
                </a:solidFill>
                <a:latin typeface="Kristen ITC" panose="03050502040202030202" pitchFamily="66" charset="0"/>
                <a:cs typeface="Aparajita" panose="020B0604020202020204" pitchFamily="34" charset="0"/>
              </a:rPr>
              <a:t>Focus de</a:t>
            </a:r>
            <a:r>
              <a:rPr lang="fr" b="1" i="0" u="none" dirty="0" smtClean="0">
                <a:solidFill>
                  <a:schemeClr val="tx2">
                    <a:lumMod val="75000"/>
                  </a:schemeClr>
                </a:solidFill>
                <a:latin typeface="Kristen ITC" panose="03050502040202030202" pitchFamily="66" charset="0"/>
                <a:cs typeface="Aparajita" panose="020B0604020202020204" pitchFamily="34" charset="0"/>
              </a:rPr>
              <a:t> </a:t>
            </a:r>
            <a:r>
              <a:rPr lang="fr" b="1" i="0" u="none" baseline="0" dirty="0" smtClean="0">
                <a:solidFill>
                  <a:schemeClr val="tx2">
                    <a:lumMod val="75000"/>
                  </a:schemeClr>
                </a:solidFill>
                <a:latin typeface="Kristen ITC" panose="03050502040202030202" pitchFamily="66" charset="0"/>
                <a:cs typeface="Aparajita" panose="020B0604020202020204" pitchFamily="34" charset="0"/>
              </a:rPr>
              <a:t>l'évaluation</a:t>
            </a:r>
            <a:endParaRPr lang="fr" b="1" i="0" u="none" baseline="0" dirty="0">
              <a:solidFill>
                <a:schemeClr val="tx2">
                  <a:lumMod val="75000"/>
                </a:schemeClr>
              </a:solidFill>
              <a:latin typeface="Kristen ITC" panose="03050502040202030202" pitchFamily="66" charset="0"/>
              <a:cs typeface="Aparajita" panose="020B0604020202020204" pitchFamily="34" charset="0"/>
            </a:endParaRPr>
          </a:p>
        </p:txBody>
      </p:sp>
      <p:sp>
        <p:nvSpPr>
          <p:cNvPr id="11" name="TextBox 10"/>
          <p:cNvSpPr txBox="1"/>
          <p:nvPr>
            <p:custDataLst>
              <p:tags r:id="rId4"/>
            </p:custDataLst>
          </p:nvPr>
        </p:nvSpPr>
        <p:spPr>
          <a:xfrm>
            <a:off x="640755" y="2482096"/>
            <a:ext cx="3102460" cy="1785104"/>
          </a:xfrm>
          <a:prstGeom prst="rect">
            <a:avLst/>
          </a:prstGeom>
          <a:noFill/>
        </p:spPr>
        <p:txBody>
          <a:bodyPr wrap="square" rtlCol="0">
            <a:spAutoFit/>
          </a:bodyPr>
          <a:lstStyle/>
          <a:p>
            <a:pPr algn="l" rtl="0"/>
            <a:r>
              <a:rPr lang="fr" sz="2000" b="0" i="0" u="none" baseline="0" dirty="0"/>
              <a:t> </a:t>
            </a:r>
          </a:p>
          <a:p>
            <a:pPr marL="457200" indent="-457200" algn="l" rtl="0">
              <a:buAutoNum type="alphaLcParenR"/>
            </a:pPr>
            <a:r>
              <a:rPr lang="fr" b="1" i="0" u="none" baseline="0" dirty="0"/>
              <a:t>Respect des </a:t>
            </a:r>
            <a:r>
              <a:rPr lang="fr" b="1" i="0" u="none" baseline="0" dirty="0" smtClean="0"/>
              <a:t>conditions </a:t>
            </a:r>
            <a:endParaRPr lang="fr" b="1" i="0" u="none" baseline="0" dirty="0"/>
          </a:p>
          <a:p>
            <a:pPr marL="457200" indent="-457200" algn="l" rtl="0">
              <a:buAutoNum type="alphaLcParenR"/>
            </a:pPr>
            <a:r>
              <a:rPr lang="fr" b="1" i="0" u="none" baseline="0" dirty="0"/>
              <a:t>Perceptions </a:t>
            </a:r>
            <a:r>
              <a:rPr lang="fr" b="1" i="0" u="none" baseline="0" dirty="0" smtClean="0"/>
              <a:t>de la cible</a:t>
            </a:r>
          </a:p>
          <a:p>
            <a:pPr marL="457200" indent="-457200" algn="l" rtl="0">
              <a:buAutoNum type="alphaLcParenR"/>
            </a:pPr>
            <a:r>
              <a:rPr lang="fr" b="1" i="0" u="none" baseline="0" dirty="0" smtClean="0"/>
              <a:t>Facteurs</a:t>
            </a:r>
            <a:endParaRPr lang="fr" b="1" dirty="0"/>
          </a:p>
        </p:txBody>
      </p:sp>
      <p:sp>
        <p:nvSpPr>
          <p:cNvPr id="12" name="TextBox 11"/>
          <p:cNvSpPr txBox="1"/>
          <p:nvPr>
            <p:custDataLst>
              <p:tags r:id="rId5"/>
            </p:custDataLst>
          </p:nvPr>
        </p:nvSpPr>
        <p:spPr>
          <a:xfrm>
            <a:off x="6257815" y="2798419"/>
            <a:ext cx="2276585" cy="707886"/>
          </a:xfrm>
          <a:prstGeom prst="rect">
            <a:avLst/>
          </a:prstGeom>
          <a:noFill/>
        </p:spPr>
        <p:txBody>
          <a:bodyPr wrap="none" rtlCol="0">
            <a:spAutoFit/>
          </a:bodyPr>
          <a:lstStyle/>
          <a:p>
            <a:pPr algn="l" rtl="0"/>
            <a:r>
              <a:rPr lang="fr" sz="2000" b="1" i="0" u="none" baseline="0" dirty="0"/>
              <a:t>3. </a:t>
            </a:r>
            <a:r>
              <a:rPr lang="fr" sz="2000" b="1" i="0" u="none" baseline="0" dirty="0" smtClean="0"/>
              <a:t>Recadrage de</a:t>
            </a:r>
            <a:endParaRPr lang="fr" sz="2000" b="1" i="0" u="none" baseline="0" dirty="0"/>
          </a:p>
          <a:p>
            <a:pPr algn="l" rtl="0"/>
            <a:r>
              <a:rPr lang="fr" sz="2000" b="1" i="0" u="none" baseline="0" dirty="0"/>
              <a:t>la mise en </a:t>
            </a:r>
            <a:r>
              <a:rPr lang="fr-FR" sz="2000" b="1" i="0" u="none" baseline="0" dirty="0" smtClean="0"/>
              <a:t>œ</a:t>
            </a:r>
            <a:r>
              <a:rPr lang="fr" sz="2000" b="1" i="0" u="none" baseline="0" dirty="0" smtClean="0"/>
              <a:t>uvre</a:t>
            </a:r>
            <a:endParaRPr lang="fr" sz="2000" b="1" dirty="0"/>
          </a:p>
        </p:txBody>
      </p:sp>
      <p:sp>
        <p:nvSpPr>
          <p:cNvPr id="13" name="TextBox 12"/>
          <p:cNvSpPr txBox="1"/>
          <p:nvPr>
            <p:custDataLst>
              <p:tags r:id="rId6"/>
            </p:custDataLst>
          </p:nvPr>
        </p:nvSpPr>
        <p:spPr>
          <a:xfrm>
            <a:off x="3892765" y="2664104"/>
            <a:ext cx="2212649" cy="954107"/>
          </a:xfrm>
          <a:prstGeom prst="rect">
            <a:avLst/>
          </a:prstGeom>
          <a:noFill/>
        </p:spPr>
        <p:txBody>
          <a:bodyPr wrap="square" rtlCol="0">
            <a:spAutoFit/>
          </a:bodyPr>
          <a:lstStyle/>
          <a:p>
            <a:pPr algn="l" rtl="0"/>
            <a:r>
              <a:rPr lang="fr" sz="2000" b="1" i="0" u="none" baseline="0" dirty="0"/>
              <a:t>2. </a:t>
            </a:r>
            <a:r>
              <a:rPr lang="fr" b="1" i="0" u="none" baseline="0" dirty="0"/>
              <a:t>Changements </a:t>
            </a:r>
            <a:r>
              <a:rPr lang="fr" b="1" i="0" u="none" baseline="0" dirty="0" smtClean="0"/>
              <a:t>intentionnels </a:t>
            </a:r>
            <a:r>
              <a:rPr lang="fr" b="1" i="0" u="none" baseline="0" dirty="0"/>
              <a:t>et </a:t>
            </a:r>
            <a:r>
              <a:rPr lang="fr" b="1" i="0" u="none" baseline="0" dirty="0" smtClean="0"/>
              <a:t>non-intentionnels</a:t>
            </a:r>
            <a:endParaRPr lang="fr" b="1" dirty="0"/>
          </a:p>
        </p:txBody>
      </p:sp>
      <p:sp>
        <p:nvSpPr>
          <p:cNvPr id="3" name="TextBox 2"/>
          <p:cNvSpPr txBox="1"/>
          <p:nvPr>
            <p:custDataLst>
              <p:tags r:id="rId7"/>
            </p:custDataLst>
          </p:nvPr>
        </p:nvSpPr>
        <p:spPr>
          <a:xfrm>
            <a:off x="363823" y="2798564"/>
            <a:ext cx="381000" cy="369332"/>
          </a:xfrm>
          <a:prstGeom prst="rect">
            <a:avLst/>
          </a:prstGeom>
          <a:noFill/>
        </p:spPr>
        <p:txBody>
          <a:bodyPr wrap="square" rtlCol="0">
            <a:spAutoFit/>
          </a:bodyPr>
          <a:lstStyle/>
          <a:p>
            <a:pPr algn="l" rtl="0"/>
            <a:r>
              <a:rPr lang="fr" b="1" i="0" u="none" baseline="0"/>
              <a:t>1.</a:t>
            </a:r>
            <a:endParaRPr lang="fr" b="1" dirty="0"/>
          </a:p>
        </p:txBody>
      </p:sp>
      <p:sp>
        <p:nvSpPr>
          <p:cNvPr id="7" name="Slide Number Placeholder 6"/>
          <p:cNvSpPr>
            <a:spLocks noGrp="1"/>
          </p:cNvSpPr>
          <p:nvPr>
            <p:ph type="sldNum" sz="quarter" idx="12"/>
            <p:custDataLst>
              <p:tags r:id="rId8"/>
            </p:custDataLst>
          </p:nvPr>
        </p:nvSpPr>
        <p:spPr/>
        <p:txBody>
          <a:bodyPr/>
          <a:lstStyle/>
          <a:p>
            <a:pPr algn="r" rtl="0">
              <a:defRPr/>
            </a:pPr>
            <a:fld id="{F2B45DF9-5CC0-49D1-802D-C1D37956C625}" type="slidenum">
              <a:rPr/>
              <a:pPr algn="r" rtl="0">
                <a:defRPr/>
              </a:pPr>
              <a:t>7</a:t>
            </a:fld>
            <a:endParaRPr lang="fr" dirty="0"/>
          </a:p>
        </p:txBody>
      </p:sp>
    </p:spTree>
    <p:extLst>
      <p:ext uri="{BB962C8B-B14F-4D97-AF65-F5344CB8AC3E}">
        <p14:creationId xmlns:p14="http://schemas.microsoft.com/office/powerpoint/2010/main" val="562574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533400" y="543983"/>
            <a:ext cx="8610600" cy="2133600"/>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 sz="3000" dirty="0">
              <a:solidFill>
                <a:schemeClr val="accent1">
                  <a:lumMod val="75000"/>
                </a:schemeClr>
              </a:solidFill>
              <a:latin typeface="Franklin Gothic Heavy" panose="020B0903020102020204" pitchFamily="34" charset="0"/>
            </a:endParaRPr>
          </a:p>
        </p:txBody>
      </p:sp>
      <p:sp>
        <p:nvSpPr>
          <p:cNvPr id="4" name="Rectangle 2"/>
          <p:cNvSpPr txBox="1">
            <a:spLocks noChangeArrowheads="1"/>
          </p:cNvSpPr>
          <p:nvPr>
            <p:custDataLst>
              <p:tags r:id="rId2"/>
            </p:custDataLst>
          </p:nvPr>
        </p:nvSpPr>
        <p:spPr>
          <a:xfrm>
            <a:off x="0" y="76034"/>
            <a:ext cx="91440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smtClean="0">
                <a:solidFill>
                  <a:srgbClr val="1B4298"/>
                </a:solidFill>
                <a:latin typeface="+mn-lt"/>
              </a:rPr>
              <a:t>Méthodes de l’EMP</a:t>
            </a:r>
            <a:endParaRPr lang="fr" sz="3200" b="1" dirty="0">
              <a:solidFill>
                <a:srgbClr val="1B4298"/>
              </a:solidFill>
              <a:latin typeface="+mn-lt"/>
            </a:endParaRPr>
          </a:p>
        </p:txBody>
      </p:sp>
      <p:sp>
        <p:nvSpPr>
          <p:cNvPr id="3" name="TextBox 2"/>
          <p:cNvSpPr txBox="1"/>
          <p:nvPr>
            <p:custDataLst>
              <p:tags r:id="rId3"/>
            </p:custDataLst>
          </p:nvPr>
        </p:nvSpPr>
        <p:spPr>
          <a:xfrm>
            <a:off x="1485900" y="2677583"/>
            <a:ext cx="6172200" cy="1077218"/>
          </a:xfrm>
          <a:prstGeom prst="rect">
            <a:avLst/>
          </a:prstGeom>
          <a:noFill/>
        </p:spPr>
        <p:txBody>
          <a:bodyPr wrap="square" rtlCol="0">
            <a:spAutoFit/>
          </a:bodyPr>
          <a:lstStyle/>
          <a:p>
            <a:pPr algn="ctr" rtl="0"/>
            <a:r>
              <a:rPr lang="fr" sz="3200" b="0" i="0" u="none" baseline="0" dirty="0" smtClean="0">
                <a:latin typeface="+mn-lt"/>
              </a:rPr>
              <a:t>FFP </a:t>
            </a:r>
            <a:r>
              <a:rPr lang="fr" sz="3200" b="0" i="0" u="none" baseline="0" dirty="0">
                <a:latin typeface="+mn-lt"/>
              </a:rPr>
              <a:t>décourage les enquêtes quantitatives à grande échelle </a:t>
            </a:r>
            <a:endParaRPr lang="fr" sz="3200" dirty="0">
              <a:latin typeface="+mn-lt"/>
            </a:endParaRPr>
          </a:p>
        </p:txBody>
      </p:sp>
      <p:sp>
        <p:nvSpPr>
          <p:cNvPr id="6" name="Slide Number Placeholder 5"/>
          <p:cNvSpPr>
            <a:spLocks noGrp="1"/>
          </p:cNvSpPr>
          <p:nvPr>
            <p:ph type="sldNum" sz="quarter" idx="12"/>
            <p:custDataLst>
              <p:tags r:id="rId4"/>
            </p:custDataLst>
          </p:nvPr>
        </p:nvSpPr>
        <p:spPr/>
        <p:txBody>
          <a:bodyPr/>
          <a:lstStyle/>
          <a:p>
            <a:pPr algn="r" rtl="0">
              <a:defRPr/>
            </a:pPr>
            <a:fld id="{F2B45DF9-5CC0-49D1-802D-C1D37956C625}" type="slidenum">
              <a:rPr/>
              <a:pPr algn="r" rtl="0">
                <a:defRPr/>
              </a:pPr>
              <a:t>8</a:t>
            </a:fld>
            <a:endParaRPr lang="fr" dirty="0"/>
          </a:p>
        </p:txBody>
      </p:sp>
    </p:spTree>
    <p:extLst>
      <p:ext uri="{BB962C8B-B14F-4D97-AF65-F5344CB8AC3E}">
        <p14:creationId xmlns:p14="http://schemas.microsoft.com/office/powerpoint/2010/main" val="3666263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81000" y="786341"/>
            <a:ext cx="4419600" cy="1132417"/>
          </a:xfrm>
          <a:prstGeom prst="rect">
            <a:avLst/>
          </a:prstGeom>
          <a:noFill/>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 sz="3200" b="1" i="0" u="none" baseline="0" dirty="0">
                <a:solidFill>
                  <a:srgbClr val="1B4298"/>
                </a:solidFill>
              </a:rPr>
              <a:t>Méthodes </a:t>
            </a:r>
            <a:r>
              <a:rPr lang="fr" sz="3200" b="1" i="0" u="none" baseline="0" dirty="0" smtClean="0">
                <a:solidFill>
                  <a:srgbClr val="1B4298"/>
                </a:solidFill>
              </a:rPr>
              <a:t>de l’EMP</a:t>
            </a:r>
            <a:endParaRPr lang="fr" sz="3200" b="1" dirty="0">
              <a:solidFill>
                <a:srgbClr val="1B4298"/>
              </a:solidFill>
            </a:endParaRPr>
          </a:p>
        </p:txBody>
      </p:sp>
      <p:sp>
        <p:nvSpPr>
          <p:cNvPr id="6" name="TextBox 5"/>
          <p:cNvSpPr txBox="1"/>
          <p:nvPr>
            <p:custDataLst>
              <p:tags r:id="rId2"/>
            </p:custDataLst>
          </p:nvPr>
        </p:nvSpPr>
        <p:spPr>
          <a:xfrm>
            <a:off x="812800" y="3988958"/>
            <a:ext cx="8229600" cy="1292662"/>
          </a:xfrm>
          <a:prstGeom prst="rect">
            <a:avLst/>
          </a:prstGeom>
          <a:noFill/>
        </p:spPr>
        <p:txBody>
          <a:bodyPr wrap="square" rtlCol="0">
            <a:spAutoFit/>
          </a:bodyPr>
          <a:lstStyle/>
          <a:p>
            <a:pPr marL="285750" lvl="0" indent="-285750" algn="l" rtl="0">
              <a:buClr>
                <a:schemeClr val="accent6">
                  <a:lumMod val="75000"/>
                </a:schemeClr>
              </a:buClr>
              <a:buFont typeface="Arial" panose="020B0604020202020204" pitchFamily="34" charset="0"/>
              <a:buChar char="•"/>
            </a:pPr>
            <a:r>
              <a:rPr lang="fr" sz="2600" b="0" i="0" u="none" baseline="0" dirty="0" smtClean="0">
                <a:latin typeface="+mn-lt"/>
              </a:rPr>
              <a:t>Entretiens </a:t>
            </a:r>
            <a:r>
              <a:rPr lang="fr" sz="2600" b="0" i="0" u="none" baseline="0" dirty="0">
                <a:latin typeface="+mn-lt"/>
              </a:rPr>
              <a:t>non structurées ou semi-structurées</a:t>
            </a:r>
          </a:p>
          <a:p>
            <a:pPr marL="285750" lvl="0" indent="-285750" algn="l" rtl="0">
              <a:buClr>
                <a:schemeClr val="accent6">
                  <a:lumMod val="75000"/>
                </a:schemeClr>
              </a:buClr>
              <a:buFont typeface="Arial" panose="020B0604020202020204" pitchFamily="34" charset="0"/>
              <a:buChar char="•"/>
            </a:pPr>
            <a:endParaRPr lang="fr" sz="2600" dirty="0">
              <a:latin typeface="+mn-lt"/>
            </a:endParaRPr>
          </a:p>
          <a:p>
            <a:pPr marL="285750" lvl="0" indent="-285750" algn="l" rtl="0">
              <a:buClr>
                <a:schemeClr val="accent6">
                  <a:lumMod val="75000"/>
                </a:schemeClr>
              </a:buClr>
              <a:buFont typeface="Arial" panose="020B0604020202020204" pitchFamily="34" charset="0"/>
              <a:buChar char="•"/>
            </a:pPr>
            <a:r>
              <a:rPr lang="fr" sz="2600" b="0" i="0" u="none" baseline="0" dirty="0" smtClean="0">
                <a:latin typeface="+mn-lt"/>
              </a:rPr>
              <a:t>Observations</a:t>
            </a:r>
            <a:endParaRPr lang="fr" sz="2600" b="0" i="0" u="none" baseline="0" dirty="0">
              <a:latin typeface="+mn-lt"/>
            </a:endParaRPr>
          </a:p>
        </p:txBody>
      </p:sp>
      <p:sp>
        <p:nvSpPr>
          <p:cNvPr id="7" name="TextBox 6"/>
          <p:cNvSpPr txBox="1"/>
          <p:nvPr>
            <p:custDataLst>
              <p:tags r:id="rId3"/>
            </p:custDataLst>
          </p:nvPr>
        </p:nvSpPr>
        <p:spPr>
          <a:xfrm>
            <a:off x="812800" y="3199908"/>
            <a:ext cx="4995333" cy="523220"/>
          </a:xfrm>
          <a:prstGeom prst="rect">
            <a:avLst/>
          </a:prstGeom>
          <a:noFill/>
        </p:spPr>
        <p:txBody>
          <a:bodyPr wrap="square" rtlCol="0">
            <a:spAutoFit/>
          </a:bodyPr>
          <a:lstStyle/>
          <a:p>
            <a:pPr algn="l" rtl="0"/>
            <a:r>
              <a:rPr lang="fr" sz="2800" b="1" i="0" u="none" baseline="0" dirty="0">
                <a:latin typeface="+mn-lt"/>
              </a:rPr>
              <a:t>Principalement qualitative</a:t>
            </a:r>
            <a:endParaRPr lang="fr" sz="2800" b="1" dirty="0">
              <a:latin typeface="+mn-lt"/>
            </a:endParaRPr>
          </a:p>
        </p:txBody>
      </p:sp>
      <p:pic>
        <p:nvPicPr>
          <p:cNvPr id="3" name="Picture 2"/>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5334000" y="424655"/>
            <a:ext cx="3302000" cy="2476500"/>
          </a:xfrm>
          <a:prstGeom prst="rect">
            <a:avLst/>
          </a:prstGeom>
        </p:spPr>
      </p:pic>
      <p:sp>
        <p:nvSpPr>
          <p:cNvPr id="4" name="Slide Number Placeholder 3"/>
          <p:cNvSpPr>
            <a:spLocks noGrp="1"/>
          </p:cNvSpPr>
          <p:nvPr>
            <p:ph type="sldNum" sz="quarter" idx="12"/>
            <p:custDataLst>
              <p:tags r:id="rId5"/>
            </p:custDataLst>
          </p:nvPr>
        </p:nvSpPr>
        <p:spPr/>
        <p:txBody>
          <a:bodyPr/>
          <a:lstStyle/>
          <a:p>
            <a:pPr algn="r" rtl="0">
              <a:defRPr/>
            </a:pPr>
            <a:fld id="{F2B45DF9-5CC0-49D1-802D-C1D37956C625}" type="slidenum">
              <a:rPr/>
              <a:pPr algn="r" rtl="0">
                <a:defRPr/>
              </a:pPr>
              <a:t>9</a:t>
            </a:fld>
            <a:endParaRPr lang="fr" dirty="0"/>
          </a:p>
        </p:txBody>
      </p:sp>
    </p:spTree>
    <p:extLst>
      <p:ext uri="{BB962C8B-B14F-4D97-AF65-F5344CB8AC3E}">
        <p14:creationId xmlns:p14="http://schemas.microsoft.com/office/powerpoint/2010/main" val="122531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14"/>
</p:tagLst>
</file>

<file path=ppt/tags/tag117.xml><?xml version="1.0" encoding="utf-8"?>
<p:tagLst xmlns:a="http://schemas.openxmlformats.org/drawingml/2006/main" xmlns:r="http://schemas.openxmlformats.org/officeDocument/2006/relationships" xmlns:p="http://schemas.openxmlformats.org/presentationml/2006/main">
  <p:tag name="NUM" val="15"/>
</p:tagLst>
</file>

<file path=ppt/tags/tag118.xml><?xml version="1.0" encoding="utf-8"?>
<p:tagLst xmlns:a="http://schemas.openxmlformats.org/drawingml/2006/main" xmlns:r="http://schemas.openxmlformats.org/officeDocument/2006/relationships" xmlns:p="http://schemas.openxmlformats.org/presentationml/2006/main">
  <p:tag name="NUM" val="16"/>
</p:tagLst>
</file>

<file path=ppt/tags/tag119.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8"/>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20"/>
</p:tagLst>
</file>

<file path=ppt/tags/tag123.xml><?xml version="1.0" encoding="utf-8"?>
<p:tagLst xmlns:a="http://schemas.openxmlformats.org/drawingml/2006/main" xmlns:r="http://schemas.openxmlformats.org/officeDocument/2006/relationships" xmlns:p="http://schemas.openxmlformats.org/presentationml/2006/main">
  <p:tag name="NUM" val="21"/>
</p:tagLst>
</file>

<file path=ppt/tags/tag124.xml><?xml version="1.0" encoding="utf-8"?>
<p:tagLst xmlns:a="http://schemas.openxmlformats.org/drawingml/2006/main" xmlns:r="http://schemas.openxmlformats.org/officeDocument/2006/relationships" xmlns:p="http://schemas.openxmlformats.org/presentationml/2006/main">
  <p:tag name="NUM" val="22"/>
</p:tagLst>
</file>

<file path=ppt/tags/tag125.xml><?xml version="1.0" encoding="utf-8"?>
<p:tagLst xmlns:a="http://schemas.openxmlformats.org/drawingml/2006/main" xmlns:r="http://schemas.openxmlformats.org/officeDocument/2006/relationships" xmlns:p="http://schemas.openxmlformats.org/presentationml/2006/main">
  <p:tag name="NUM" val="23"/>
</p:tagLst>
</file>

<file path=ppt/tags/tag126.xml><?xml version="1.0" encoding="utf-8"?>
<p:tagLst xmlns:a="http://schemas.openxmlformats.org/drawingml/2006/main" xmlns:r="http://schemas.openxmlformats.org/officeDocument/2006/relationships" xmlns:p="http://schemas.openxmlformats.org/presentationml/2006/main">
  <p:tag name="NUM" val="24"/>
</p:tagLst>
</file>

<file path=ppt/tags/tag127.xml><?xml version="1.0" encoding="utf-8"?>
<p:tagLst xmlns:a="http://schemas.openxmlformats.org/drawingml/2006/main" xmlns:r="http://schemas.openxmlformats.org/officeDocument/2006/relationships" xmlns:p="http://schemas.openxmlformats.org/presentationml/2006/main">
  <p:tag name="NUM" val="25"/>
</p:tagLst>
</file>

<file path=ppt/tags/tag128.xml><?xml version="1.0" encoding="utf-8"?>
<p:tagLst xmlns:a="http://schemas.openxmlformats.org/drawingml/2006/main" xmlns:r="http://schemas.openxmlformats.org/officeDocument/2006/relationships" xmlns:p="http://schemas.openxmlformats.org/presentationml/2006/main">
  <p:tag name="NUM" val="26"/>
</p:tagLst>
</file>

<file path=ppt/tags/tag129.xml><?xml version="1.0" encoding="utf-8"?>
<p:tagLst xmlns:a="http://schemas.openxmlformats.org/drawingml/2006/main" xmlns:r="http://schemas.openxmlformats.org/officeDocument/2006/relationships" xmlns:p="http://schemas.openxmlformats.org/presentationml/2006/main">
  <p:tag name="NUM" val="2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8"/>
</p:tagLst>
</file>

<file path=ppt/tags/tag131.xml><?xml version="1.0" encoding="utf-8"?>
<p:tagLst xmlns:a="http://schemas.openxmlformats.org/drawingml/2006/main" xmlns:r="http://schemas.openxmlformats.org/officeDocument/2006/relationships" xmlns:p="http://schemas.openxmlformats.org/presentationml/2006/main">
  <p:tag name="NUM" val="29"/>
</p:tagLst>
</file>

<file path=ppt/tags/tag132.xml><?xml version="1.0" encoding="utf-8"?>
<p:tagLst xmlns:a="http://schemas.openxmlformats.org/drawingml/2006/main" xmlns:r="http://schemas.openxmlformats.org/officeDocument/2006/relationships" xmlns:p="http://schemas.openxmlformats.org/presentationml/2006/main">
  <p:tag name="NUM" val="30"/>
</p:tagLst>
</file>

<file path=ppt/tags/tag133.xml><?xml version="1.0" encoding="utf-8"?>
<p:tagLst xmlns:a="http://schemas.openxmlformats.org/drawingml/2006/main" xmlns:r="http://schemas.openxmlformats.org/officeDocument/2006/relationships" xmlns:p="http://schemas.openxmlformats.org/presentationml/2006/main">
  <p:tag name="NUM" val="31"/>
</p:tagLst>
</file>

<file path=ppt/tags/tag134.xml><?xml version="1.0" encoding="utf-8"?>
<p:tagLst xmlns:a="http://schemas.openxmlformats.org/drawingml/2006/main" xmlns:r="http://schemas.openxmlformats.org/officeDocument/2006/relationships" xmlns:p="http://schemas.openxmlformats.org/presentationml/2006/main">
  <p:tag name="NUM" val="32"/>
</p:tagLst>
</file>

<file path=ppt/tags/tag135.xml><?xml version="1.0" encoding="utf-8"?>
<p:tagLst xmlns:a="http://schemas.openxmlformats.org/drawingml/2006/main" xmlns:r="http://schemas.openxmlformats.org/officeDocument/2006/relationships" xmlns:p="http://schemas.openxmlformats.org/presentationml/2006/main">
  <p:tag name="NUM" val="33"/>
</p:tagLst>
</file>

<file path=ppt/tags/tag136.xml><?xml version="1.0" encoding="utf-8"?>
<p:tagLst xmlns:a="http://schemas.openxmlformats.org/drawingml/2006/main" xmlns:r="http://schemas.openxmlformats.org/officeDocument/2006/relationships" xmlns:p="http://schemas.openxmlformats.org/presentationml/2006/main">
  <p:tag name="NUM" val="34"/>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AF18826022E4A804EEA0B6709FB99" ma:contentTypeVersion="0" ma:contentTypeDescription="Create a new document." ma:contentTypeScope="" ma:versionID="a0be152e0aa0b3ba0f3b7fcc61a77364">
  <xsd:schema xmlns:xsd="http://www.w3.org/2001/XMLSchema" xmlns:xs="http://www.w3.org/2001/XMLSchema" xmlns:p="http://schemas.microsoft.com/office/2006/metadata/properties" targetNamespace="http://schemas.microsoft.com/office/2006/metadata/properties" ma:root="true" ma:fieldsID="98d885fdcd4413a26c825012575da9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E3B066-1B9E-4C1A-983A-138CE636C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4C2E93-1D39-4B4F-8E32-27FA5C6A5996}">
  <ds:schemaRefs>
    <ds:schemaRef ds:uri="http://schemas.microsoft.com/sharepoint/v3/contenttype/forms"/>
  </ds:schemaRefs>
</ds:datastoreItem>
</file>

<file path=customXml/itemProps3.xml><?xml version="1.0" encoding="utf-8"?>
<ds:datastoreItem xmlns:ds="http://schemas.openxmlformats.org/officeDocument/2006/customXml" ds:itemID="{F880C80F-A38C-4C79-94AF-5ABA65B7E0D6}">
  <ds:schemaRefs>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29146</TotalTime>
  <Words>1114</Words>
  <Application>Microsoft Office PowerPoint</Application>
  <PresentationFormat>On-screen Show (4:3)</PresentationFormat>
  <Paragraphs>228</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COMMENT PREPARER ET GERER LES EVALUATIONS A MI-PARCOURS DES PROJETS DU BUREAU DE L'ALIMENTATION POUR LA PAIX (FFP)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de l'EMP</vt:lpstr>
      <vt:lpstr>PowerPoint Presentation</vt:lpstr>
      <vt:lpstr>PowerPoint Presentation</vt:lpstr>
      <vt:lpstr>PowerPoint Presentation</vt:lpstr>
      <vt:lpstr>PowerPoint Presentation</vt:lpstr>
    </vt:vector>
  </TitlesOfParts>
  <Company>AED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kblythe</dc:creator>
  <cp:lastModifiedBy>Adrienne Todela</cp:lastModifiedBy>
  <cp:revision>1106</cp:revision>
  <cp:lastPrinted>2014-07-14T20:50:43Z</cp:lastPrinted>
  <dcterms:created xsi:type="dcterms:W3CDTF">2011-04-29T18:09:37Z</dcterms:created>
  <dcterms:modified xsi:type="dcterms:W3CDTF">2016-03-02T20:57:24Z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0x010100F63AF18826022E4A804EEA0B6709FB99</vt:lpwstr>
  </property>
  <property fmtid="{D5CDD505-2E9C-101B-9397-08002B2CF9AE}" pid="4" name="IsMyDocuments">
    <vt:bool>true</vt:bool>
  </property>
  <property fmtid="{D5CDD505-2E9C-101B-9397-08002B2CF9AE}" pid="5" name="_AdHocReviewCycleID">
    <vt:i4>276647207</vt:i4>
  </property>
  <property fmtid="{D5CDD505-2E9C-101B-9397-08002B2CF9AE}" pid="6" name="_EmailSubject">
    <vt:lpwstr>thank you!</vt:lpwstr>
  </property>
  <property fmtid="{D5CDD505-2E9C-101B-9397-08002B2CF9AE}" pid="7" name="_AuthorEmail">
    <vt:lpwstr>pvelezvega@fhi360.org</vt:lpwstr>
  </property>
  <property fmtid="{D5CDD505-2E9C-101B-9397-08002B2CF9AE}" pid="8" name="_AuthorEmailDisplayName">
    <vt:lpwstr>Pamela Velez-Vega</vt:lpwstr>
  </property>
  <property fmtid="{D5CDD505-2E9C-101B-9397-08002B2CF9AE}" pid="9" name="_PreviousAdHocReviewCycleID">
    <vt:i4>-2054917770</vt:i4>
  </property>
  <property fmtid="{D5CDD505-2E9C-101B-9397-08002B2CF9AE}" pid="10" name="ArticulateGUID">
    <vt:lpwstr>F2AE2B39-DD50-4EAB-80F9-D8DBDB2B2FD3</vt:lpwstr>
  </property>
  <property fmtid="{D5CDD505-2E9C-101B-9397-08002B2CF9AE}" pid="11" name="ArticulatePath">
    <vt:lpwstr>MTE-FFP-Sep2015-FRENCH_final_final</vt:lpwstr>
  </property>
</Properties>
</file>