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3896" r:id="rId2"/>
  </p:sldMasterIdLst>
  <p:notesMasterIdLst>
    <p:notesMasterId r:id="rId31"/>
  </p:notesMasterIdLst>
  <p:handoutMasterIdLst>
    <p:handoutMasterId r:id="rId32"/>
  </p:handoutMasterIdLst>
  <p:sldIdLst>
    <p:sldId id="433" r:id="rId3"/>
    <p:sldId id="491" r:id="rId4"/>
    <p:sldId id="365" r:id="rId5"/>
    <p:sldId id="441" r:id="rId6"/>
    <p:sldId id="440" r:id="rId7"/>
    <p:sldId id="443" r:id="rId8"/>
    <p:sldId id="445" r:id="rId9"/>
    <p:sldId id="451" r:id="rId10"/>
    <p:sldId id="453" r:id="rId11"/>
    <p:sldId id="374" r:id="rId12"/>
    <p:sldId id="458" r:id="rId13"/>
    <p:sldId id="376" r:id="rId14"/>
    <p:sldId id="454" r:id="rId15"/>
    <p:sldId id="459" r:id="rId16"/>
    <p:sldId id="486" r:id="rId17"/>
    <p:sldId id="487" r:id="rId18"/>
    <p:sldId id="488" r:id="rId19"/>
    <p:sldId id="490" r:id="rId20"/>
    <p:sldId id="460" r:id="rId21"/>
    <p:sldId id="463" r:id="rId22"/>
    <p:sldId id="467" r:id="rId23"/>
    <p:sldId id="472" r:id="rId24"/>
    <p:sldId id="473" r:id="rId25"/>
    <p:sldId id="474" r:id="rId26"/>
    <p:sldId id="475" r:id="rId27"/>
    <p:sldId id="484" r:id="rId28"/>
    <p:sldId id="455" r:id="rId29"/>
    <p:sldId id="456" r:id="rId30"/>
  </p:sldIdLst>
  <p:sldSz cx="10059988" cy="7773988"/>
  <p:notesSz cx="6896100" cy="10033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">
          <p15:clr>
            <a:srgbClr val="A4A3A4"/>
          </p15:clr>
        </p15:guide>
        <p15:guide id="2" orient="horz" pos="2117">
          <p15:clr>
            <a:srgbClr val="A4A3A4"/>
          </p15:clr>
        </p15:guide>
        <p15:guide id="3" orient="horz" pos="4204">
          <p15:clr>
            <a:srgbClr val="A4A3A4"/>
          </p15:clr>
        </p15:guide>
        <p15:guide id="4" pos="1907">
          <p15:clr>
            <a:srgbClr val="A4A3A4"/>
          </p15:clr>
        </p15:guide>
        <p15:guide id="5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400"/>
    <a:srgbClr val="002776"/>
    <a:srgbClr val="C9DD03"/>
    <a:srgbClr val="3C8A2E"/>
    <a:srgbClr val="00A1DE"/>
    <a:srgbClr val="A4D400"/>
    <a:srgbClr val="4CBDE8"/>
    <a:srgbClr val="4C6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1" autoAdjust="0"/>
    <p:restoredTop sz="96143" autoAdjust="0"/>
  </p:normalViewPr>
  <p:slideViewPr>
    <p:cSldViewPr snapToGrid="0">
      <p:cViewPr>
        <p:scale>
          <a:sx n="72" d="100"/>
          <a:sy n="72" d="100"/>
        </p:scale>
        <p:origin x="-1332" y="-30"/>
      </p:cViewPr>
      <p:guideLst>
        <p:guide orient="horz" pos="209"/>
        <p:guide orient="horz" pos="2117"/>
        <p:guide orient="horz" pos="4204"/>
        <p:guide pos="1907"/>
        <p:guide pos="3240"/>
      </p:guideLst>
    </p:cSldViewPr>
  </p:slideViewPr>
  <p:outlineViewPr>
    <p:cViewPr>
      <p:scale>
        <a:sx n="33" d="100"/>
        <a:sy n="33" d="100"/>
      </p:scale>
      <p:origin x="0" y="137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7.xml"/><Relationship Id="rId7" Type="http://schemas.openxmlformats.org/officeDocument/2006/relationships/slide" Target="slides/slide21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0.xml"/><Relationship Id="rId11" Type="http://schemas.openxmlformats.org/officeDocument/2006/relationships/slide" Target="slides/slide25.xml"/><Relationship Id="rId5" Type="http://schemas.openxmlformats.org/officeDocument/2006/relationships/slide" Target="slides/slide19.xml"/><Relationship Id="rId10" Type="http://schemas.openxmlformats.org/officeDocument/2006/relationships/slide" Target="slides/slide24.xml"/><Relationship Id="rId4" Type="http://schemas.openxmlformats.org/officeDocument/2006/relationships/slide" Target="slides/slide18.xml"/><Relationship Id="rId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defTabSz="635000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algn="r" defTabSz="635000">
              <a:defRPr sz="800"/>
            </a:lvl1pPr>
          </a:lstStyle>
          <a:p>
            <a:pPr>
              <a:defRPr/>
            </a:pPr>
            <a:fld id="{187A860F-7D84-4002-B83D-C950EDA13AAA}" type="datetimeFigureOut">
              <a:rPr lang="en-US"/>
              <a:pPr>
                <a:defRPr/>
              </a:pPr>
              <a:t>7/28/2016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defTabSz="635000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algn="r" defTabSz="635000">
              <a:defRPr sz="800"/>
            </a:lvl1pPr>
          </a:lstStyle>
          <a:p>
            <a:pPr>
              <a:defRPr/>
            </a:pPr>
            <a:fld id="{D7F2C2F6-6098-4C29-BF6A-5FD3BC671E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defTabSz="6350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algn="r" defTabSz="6350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EA0FBE-4D61-420F-8D1F-CD3423B14CF0}" type="datetimeFigureOut">
              <a:rPr lang="en-US"/>
              <a:pPr>
                <a:defRPr/>
              </a:pPr>
              <a:t>7/28/2016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52475"/>
            <a:ext cx="4868862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91" tIns="69696" rIns="139391" bIns="6969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defTabSz="6350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algn="r" defTabSz="63500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7E04AA-EC49-4D1A-8C4F-58C3500468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9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45763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17B6E3-1F42-4484-A664-24909B89750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76483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504A27-0600-458A-AED5-FAF67A9A051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76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4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81603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927F78-7439-4054-A097-5E8E5E8123A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81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2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82627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D577E0-2DA5-4DDF-83E6-71294360484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82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6225" y="247650"/>
            <a:ext cx="3878263" cy="2998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14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83651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E53568-E0CC-4CB7-9764-E498461A38E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83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3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84675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B6D363-B53D-4BE0-972D-09669A2467D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24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93891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A8FC8B-B605-4953-8E2F-951B454D7D6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3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8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</a:rPr>
              <a:t>Date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0A09D4-E44E-475B-96BB-18DD0AF8C078}" type="slidenum">
              <a:rPr lang="en-GB" sz="1200" smtClean="0">
                <a:latin typeface="Calibri" pitchFamily="34" charset="0"/>
              </a:rPr>
              <a:pPr eaLnBrk="1" hangingPunct="1"/>
              <a:t>11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6225" y="244475"/>
            <a:ext cx="3883025" cy="3001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3511550"/>
            <a:ext cx="632777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68291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DCFE3A-BEFF-44BF-B85F-73D9E439573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68292" name="Rectangle 2"/>
          <p:cNvSpPr>
            <a:spLocks noChangeArrowheads="1"/>
          </p:cNvSpPr>
          <p:nvPr/>
        </p:nvSpPr>
        <p:spPr bwMode="auto">
          <a:xfrm>
            <a:off x="3906838" y="0"/>
            <a:ext cx="29892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34" tIns="48367" rIns="96734" bIns="483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293" name="Rectangle 3"/>
          <p:cNvSpPr>
            <a:spLocks noChangeArrowheads="1"/>
          </p:cNvSpPr>
          <p:nvPr/>
        </p:nvSpPr>
        <p:spPr bwMode="auto">
          <a:xfrm>
            <a:off x="3906838" y="9531350"/>
            <a:ext cx="29892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12" tIns="0" rIns="20512" bIns="0" anchor="b"/>
          <a:lstStyle>
            <a:lvl1pPr defTabSz="10350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50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50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50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50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5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1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68294" name="Rectangle 4"/>
          <p:cNvSpPr>
            <a:spLocks noChangeArrowheads="1"/>
          </p:cNvSpPr>
          <p:nvPr/>
        </p:nvSpPr>
        <p:spPr bwMode="auto">
          <a:xfrm>
            <a:off x="0" y="9531350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34" tIns="48367" rIns="96734" bIns="483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295" name="Rectangle 5"/>
          <p:cNvSpPr>
            <a:spLocks noChangeArrowheads="1"/>
          </p:cNvSpPr>
          <p:nvPr/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34" tIns="48367" rIns="96734" bIns="48367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2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7575" y="4764088"/>
            <a:ext cx="5057775" cy="451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58" tIns="51280" rIns="102558" bIns="51280"/>
          <a:lstStyle/>
          <a:p>
            <a:pPr defTabSz="1017588"/>
            <a:endParaRPr lang="en-US" altLang="en-US"/>
          </a:p>
        </p:txBody>
      </p:sp>
      <p:sp>
        <p:nvSpPr>
          <p:cNvPr id="268297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87550" y="301625"/>
            <a:ext cx="3368675" cy="26035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200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46787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AC24E9-CC7D-4110-A31C-93A616B52BA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6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6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47811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E0E57F-60A9-4B1A-8AC9-C3E1726C763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7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41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48835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A73346-FC06-4145-A803-DE654CE1A7F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8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2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59075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486F5D-3FDA-4524-842C-08AA7C5060C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59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93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69315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586E6-9734-4801-BD53-73964D800869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69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3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Presentation Title</a:t>
            </a:r>
          </a:p>
        </p:txBody>
      </p:sp>
      <p:sp>
        <p:nvSpPr>
          <p:cNvPr id="272387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35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FF8A8-8099-444C-91BF-8C9BAE6ABB1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72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17813" y="246063"/>
            <a:ext cx="3879850" cy="3000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0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00" y="3027363"/>
            <a:ext cx="6724650" cy="1279525"/>
          </a:xfrm>
        </p:spPr>
        <p:txBody>
          <a:bodyPr/>
          <a:lstStyle>
            <a:lvl1pPr marL="0" marR="0" indent="0" algn="l" defTabSz="1019175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1950"/>
            <a:ext cx="6035675" cy="642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5325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4888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CAA6-2319-45DE-91FB-762B68E70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938-CF4B-4F3A-BB90-D94C17D05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9338" y="396875"/>
            <a:ext cx="2316162" cy="6821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088" y="396875"/>
            <a:ext cx="6800850" cy="6821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325C-6B5B-496B-A81A-4395EE8BC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31100" y="6413500"/>
            <a:ext cx="2528888" cy="136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257300" y="3271838"/>
            <a:ext cx="4397375" cy="1335087"/>
          </a:xfrm>
        </p:spPr>
        <p:txBody>
          <a:bodyPr/>
          <a:lstStyle>
            <a:lvl1pPr>
              <a:lnSpc>
                <a:spcPts val="3600"/>
              </a:lnSpc>
              <a:defRPr sz="3900" b="0" smtClean="0">
                <a:latin typeface="Times New Roman" pitchFamily="18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47675" y="6834188"/>
            <a:ext cx="5214938" cy="344487"/>
          </a:xfrm>
        </p:spPr>
        <p:txBody>
          <a:bodyPr/>
          <a:lstStyle>
            <a:lvl1pPr marL="0" indent="0">
              <a:lnSpc>
                <a:spcPts val="2225"/>
              </a:lnSpc>
              <a:defRPr sz="1800" b="1" smtClean="0"/>
            </a:lvl1pPr>
          </a:lstStyle>
          <a:p>
            <a:r>
              <a:rPr/>
              <a:t>Click to edit Master subtitle style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57200" y="7427913"/>
            <a:ext cx="311150" cy="163512"/>
          </a:xfrm>
        </p:spPr>
        <p:txBody>
          <a:bodyPr/>
          <a:lstStyle>
            <a:lvl1pPr>
              <a:lnSpc>
                <a:spcPts val="1338"/>
              </a:lnSpc>
              <a:defRPr/>
            </a:lvl1pPr>
          </a:lstStyle>
          <a:p>
            <a:pPr>
              <a:defRPr/>
            </a:pPr>
            <a:fld id="{C36A0AC0-1D0B-4C06-9DDD-3ACBC42E6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00" y="360000"/>
            <a:ext cx="9126000" cy="63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000" y="1170000"/>
            <a:ext cx="4485000" cy="5220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1000" y="1170000"/>
            <a:ext cx="4485000" cy="5220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0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AD62-73F3-4FAF-98D3-C2A7072BA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0A05-3B97-4FEE-A853-4ADA331E5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4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99" y="259133"/>
            <a:ext cx="8362365" cy="691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000" y="1382043"/>
            <a:ext cx="4568911" cy="5699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577" y="1382043"/>
            <a:ext cx="4568911" cy="5699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2463" y="7527925"/>
            <a:ext cx="1611312" cy="247650"/>
          </a:xfrm>
          <a:prstGeom prst="rect">
            <a:avLst/>
          </a:prstGeom>
        </p:spPr>
        <p:txBody>
          <a:bodyPr lIns="101901" tIns="50950" rIns="101901" bIns="50950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7913" y="7527925"/>
            <a:ext cx="5364162" cy="247650"/>
          </a:xfrm>
        </p:spPr>
        <p:txBody>
          <a:bodyPr lIns="101901" tIns="50950" rIns="101901" bIns="5095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3513" y="7527925"/>
            <a:ext cx="838200" cy="247650"/>
          </a:xfrm>
        </p:spPr>
        <p:txBody>
          <a:bodyPr/>
          <a:lstStyle>
            <a:lvl1pPr>
              <a:defRPr/>
            </a:lvl1pPr>
          </a:lstStyle>
          <a:p>
            <a:fld id="{745203C5-B3B7-4D30-B673-B39D3A11A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52621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257300" y="3027363"/>
            <a:ext cx="6724650" cy="1279525"/>
          </a:xfrm>
        </p:spPr>
        <p:txBody>
          <a:bodyPr/>
          <a:lstStyle>
            <a:lvl1pPr>
              <a:lnSpc>
                <a:spcPts val="5200"/>
              </a:lnSpc>
              <a:defRPr sz="56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DC8C-64D4-47AC-AF85-5AF65585E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5863"/>
            <a:ext cx="8550275" cy="15430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5650"/>
            <a:ext cx="8550275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016B-A39D-4EB9-9C67-A37312B80D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88" y="1301750"/>
            <a:ext cx="4556125" cy="591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301750"/>
            <a:ext cx="4557712" cy="591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AEC8-38D5-4EC6-BEA7-EFB01C6C7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3512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658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658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90C6-B7D6-4CF0-8F43-A0762F5A2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749A-CE83-443E-BB6F-F2058E800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4F8A-197C-409C-96C0-BD33550E6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9937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25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9937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9283-2629-469C-BC69-05D08EC8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396875"/>
            <a:ext cx="9266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301750"/>
            <a:ext cx="9266237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0" y="7429500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C8DAD-3293-41CA-8125-C02C62FFB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hf sldNum="0" hdr="0" ftr="0" dt="0"/>
  <p:txStyles>
    <p:titleStyle>
      <a:lvl1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203200" indent="-203200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2pPr>
      <a:lvl3pPr marL="398463" indent="-195263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buChar char="‒"/>
        <a:defRPr sz="2400">
          <a:solidFill>
            <a:schemeClr val="tx2"/>
          </a:solidFill>
          <a:latin typeface="+mn-lt"/>
        </a:defRPr>
      </a:lvl3pPr>
      <a:lvl4pPr marL="601663" indent="-203200" algn="l" defTabSz="1019175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>
          <a:solidFill>
            <a:schemeClr val="tx2"/>
          </a:solidFill>
          <a:latin typeface="+mn-lt"/>
        </a:defRPr>
      </a:lvl4pPr>
      <a:lvl5pPr marL="793750" indent="-192088" algn="l" defTabSz="1019175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5pPr>
      <a:lvl6pPr marL="1250950" indent="-192088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6pPr>
      <a:lvl7pPr marL="1708150" indent="-192088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7pPr>
      <a:lvl8pPr marL="2165350" indent="-192088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8pPr>
      <a:lvl9pPr marL="2622550" indent="-192088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‒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396875"/>
            <a:ext cx="9266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301750"/>
            <a:ext cx="9266237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0" y="7429500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99A61E-05E3-4CB3-B3FF-0AB991DF3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0" r:id="rId2"/>
    <p:sldLayoutId id="2147484285" r:id="rId3"/>
    <p:sldLayoutId id="2147484286" r:id="rId4"/>
  </p:sldLayoutIdLst>
  <p:hf sldNum="0" hdr="0" ftr="0" dt="0"/>
  <p:txStyles>
    <p:titleStyle>
      <a:lvl1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19175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03200" indent="-203200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98463" indent="-195263" algn="l" defTabSz="1019175" rtl="0" eaLnBrk="0" fontAlgn="base" hangingPunct="0">
        <a:spcBef>
          <a:spcPct val="0"/>
        </a:spcBef>
        <a:spcAft>
          <a:spcPts val="300"/>
        </a:spcAft>
        <a:buFont typeface="Arial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601663" indent="-203200" algn="l" defTabSz="1019175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93750" indent="-192088" algn="l" defTabSz="1019175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lang="en-GB" sz="20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9535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twitter.com/stangarfield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tech.groups.yahoo.com/group/sikmleader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-wiki.deloitteresources.com/mediawiki/index.php?title=Image:Stan.jpg" TargetMode="External"/><Relationship Id="rId5" Type="http://schemas.openxmlformats.org/officeDocument/2006/relationships/hyperlink" Target="https://plus.google.com/110005283908695811857/posts/2gjHeKRTP8N" TargetMode="External"/><Relationship Id="rId10" Type="http://schemas.openxmlformats.org/officeDocument/2006/relationships/image" Target="../media/image35.JPG"/><Relationship Id="rId4" Type="http://schemas.openxmlformats.org/officeDocument/2006/relationships/hyperlink" Target="http://sites.google.com/site/stangarfield/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linkedin.com/today/author/2500783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hyperlink" Target="http://relenet.com/niche_social_network_communit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Grp="1"/>
          </p:cNvSpPr>
          <p:nvPr>
            <p:ph type="ctrTitle"/>
          </p:nvPr>
        </p:nvSpPr>
        <p:spPr>
          <a:xfrm>
            <a:off x="1327150" y="3271838"/>
            <a:ext cx="8485188" cy="1335087"/>
          </a:xfrm>
        </p:spPr>
        <p:txBody>
          <a:bodyPr/>
          <a:lstStyle/>
          <a:p>
            <a:r>
              <a:rPr lang="en-US" sz="3600" dirty="0"/>
              <a:t>Online Engagement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195" name="Rectangle 18"/>
          <p:cNvSpPr>
            <a:spLocks noGrp="1"/>
          </p:cNvSpPr>
          <p:nvPr>
            <p:ph type="subTitle" idx="1"/>
          </p:nvPr>
        </p:nvSpPr>
        <p:spPr>
          <a:xfrm>
            <a:off x="447675" y="5919788"/>
            <a:ext cx="5214938" cy="1600200"/>
          </a:xfrm>
        </p:spPr>
        <p:txBody>
          <a:bodyPr/>
          <a:lstStyle/>
          <a:p>
            <a:pPr eaLnBrk="1" hangingPunct="1"/>
            <a:r>
              <a:rPr dirty="0">
                <a:cs typeface="Arial" charset="0"/>
              </a:rPr>
              <a:t>Stan Garfield</a:t>
            </a:r>
          </a:p>
          <a:p>
            <a:pPr eaLnBrk="1" hangingPunct="1"/>
            <a:r>
              <a:rPr dirty="0">
                <a:cs typeface="Arial" charset="0"/>
              </a:rPr>
              <a:t>August 11, 2016</a:t>
            </a:r>
          </a:p>
          <a:p>
            <a:endParaRPr dirty="0">
              <a:cs typeface="Arial" charset="0"/>
            </a:endParaRPr>
          </a:p>
        </p:txBody>
      </p:sp>
      <p:pic>
        <p:nvPicPr>
          <p:cNvPr id="8196" name="Picture 4" descr="C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38" y="4433888"/>
            <a:ext cx="45148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8556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8. Tell members how they should participate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0" dirty="0"/>
          </a:p>
        </p:txBody>
      </p:sp>
      <p:sp>
        <p:nvSpPr>
          <p:cNvPr id="19460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1052052"/>
            <a:ext cx="9594850" cy="616631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dirty="0"/>
              <a:t>Become a </a:t>
            </a:r>
            <a:r>
              <a:rPr b="1" dirty="0"/>
              <a:t>SPACE</a:t>
            </a:r>
            <a:r>
              <a:rPr dirty="0"/>
              <a:t> cowboy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sz="2400" b="1" dirty="0"/>
              <a:t>S</a:t>
            </a:r>
            <a:r>
              <a:rPr sz="2400" dirty="0"/>
              <a:t>ubscribe: Get email or RSS and regularly read a threaded discussion board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sz="2400" b="1" dirty="0"/>
              <a:t>P</a:t>
            </a:r>
            <a:r>
              <a:rPr sz="2400" dirty="0"/>
              <a:t>ost: Start a new thread or reply in a threaded discussion board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sz="2400" b="1" dirty="0"/>
              <a:t>A</a:t>
            </a:r>
            <a:r>
              <a:rPr sz="2400" dirty="0"/>
              <a:t>ttend: Participate in community events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sz="2400" b="1" dirty="0"/>
              <a:t>C</a:t>
            </a:r>
            <a:r>
              <a:rPr sz="2400" dirty="0"/>
              <a:t>ontribute: Submit content to the community newsletter, blog, wiki, or site 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sz="2400" b="1" dirty="0"/>
              <a:t>E</a:t>
            </a:r>
            <a:r>
              <a:rPr sz="2400" dirty="0"/>
              <a:t>ngage: Ask a question, make a comment, or give a presentation</a:t>
            </a:r>
          </a:p>
          <a:p>
            <a:pPr>
              <a:defRPr/>
            </a:pPr>
            <a:endParaRPr dirty="0"/>
          </a:p>
        </p:txBody>
      </p:sp>
      <p:pic>
        <p:nvPicPr>
          <p:cNvPr id="7170" name="Picture 2" descr="http://www.projectorreviews.com/images-projectors-Q2-07/SonyAW15_SpaceCowboys_crew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820" y="4719484"/>
            <a:ext cx="8251006" cy="268420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258763"/>
            <a:ext cx="9318625" cy="669925"/>
          </a:xfrm>
        </p:spPr>
        <p:txBody>
          <a:bodyPr/>
          <a:lstStyle/>
          <a:p>
            <a:pPr eaLnBrk="1" hangingPunct="1"/>
            <a:r>
              <a:rPr lang="en-US" dirty="0"/>
              <a:t>And tell them how to use communities: SAFARIS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b="11105"/>
          <a:stretch>
            <a:fillRect/>
          </a:stretch>
        </p:blipFill>
        <p:spPr bwMode="auto">
          <a:xfrm>
            <a:off x="6037263" y="1403350"/>
            <a:ext cx="4022725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gray">
          <a:xfrm>
            <a:off x="436563" y="935038"/>
            <a:ext cx="6096000" cy="6472237"/>
          </a:xfrm>
          <a:prstGeom prst="rect">
            <a:avLst/>
          </a:prstGeom>
        </p:spPr>
        <p:txBody>
          <a:bodyPr lIns="0" tIns="0" rIns="0" bIns="0"/>
          <a:lstStyle/>
          <a:p>
            <a:pPr marL="305702" indent="-509504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S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hare a link. “Here is a link to the latest Forrester report.”</a:t>
            </a:r>
          </a:p>
          <a:p>
            <a:pPr marL="305702" indent="-407603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A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sk a question. “Has anyone encountered this problem before, and if so, how was it solved?”</a:t>
            </a:r>
          </a:p>
          <a:p>
            <a:pPr marL="203801" indent="-305702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F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ind a resource. “Looking for a specialist in welfare benefits to help in a project.”</a:t>
            </a:r>
          </a:p>
          <a:p>
            <a:pPr marL="305702" indent="-407603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A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nswer a post. “Here are links to three relevant documents in the knowledge database.”</a:t>
            </a:r>
          </a:p>
          <a:p>
            <a:pPr marL="305702" indent="-305702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R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ecognize a colleague. “Thanks to John Smith for helping solve a difficult problem.”</a:t>
            </a:r>
          </a:p>
          <a:p>
            <a:pPr marL="101901" indent="-203801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I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nform about your activities. “Working on a new wellness initiative.”</a:t>
            </a:r>
          </a:p>
          <a:p>
            <a:pPr marL="305702" indent="-305702">
              <a:spcBef>
                <a:spcPts val="1337"/>
              </a:spcBef>
              <a:defRPr/>
            </a:pPr>
            <a:r>
              <a:rPr lang="en-US" sz="3100" dirty="0">
                <a:solidFill>
                  <a:srgbClr val="002776"/>
                </a:solidFill>
                <a:latin typeface="Arial"/>
              </a:rPr>
              <a:t>S</a:t>
            </a:r>
            <a:r>
              <a:rPr lang="en-US" sz="1800" dirty="0">
                <a:solidFill>
                  <a:srgbClr val="002776"/>
                </a:solidFill>
                <a:latin typeface="Arial"/>
              </a:rPr>
              <a:t>uggest an idea. “I think we should invite Nobel laureates to attend our recognition event.”</a:t>
            </a:r>
          </a:p>
          <a:p>
            <a:pPr>
              <a:spcBef>
                <a:spcPts val="1337"/>
              </a:spcBef>
              <a:defRPr/>
            </a:pPr>
            <a:endParaRPr lang="en-US" sz="1600" dirty="0">
              <a:solidFill>
                <a:srgbClr val="002776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70A05-3B97-4FEE-A853-4ADA331E52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490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/>
          </p:cNvSpPr>
          <p:nvPr>
            <p:ph type="title" idx="4294967295"/>
          </p:nvPr>
        </p:nvSpPr>
        <p:spPr>
          <a:xfrm>
            <a:off x="439431" y="255126"/>
            <a:ext cx="9266237" cy="610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9. Set goals and measure progress</a:t>
            </a:r>
            <a:endParaRPr lang="en-US" b="0" dirty="0"/>
          </a:p>
        </p:txBody>
      </p:sp>
      <p:sp>
        <p:nvSpPr>
          <p:cNvPr id="24580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796413"/>
            <a:ext cx="9594850" cy="407055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92D400"/>
                </a:solidFill>
              </a:rPr>
              <a:t>Go Green!</a:t>
            </a:r>
            <a:endParaRPr sz="2000" dirty="0"/>
          </a:p>
          <a:p>
            <a:pPr marL="868362" lvl="4" indent="-457200">
              <a:buFont typeface="+mj-lt"/>
              <a:buAutoNum type="arabicPeriod"/>
              <a:defRPr/>
            </a:pPr>
            <a:r>
              <a:rPr dirty="0"/>
              <a:t>At least one discussion board post, reply, and new thread per week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dirty="0"/>
              <a:t>At least one newsletter or blog post per month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dirty="0"/>
              <a:t>At least one conference call, webinar, or face-to-face meeting per quarter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dirty="0"/>
              <a:t>At least 100 members and increasing over time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dirty="0"/>
              <a:t>At least 10 members participating in each event</a:t>
            </a:r>
          </a:p>
          <a:p>
            <a:endParaRPr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17" y="2954214"/>
            <a:ext cx="9043517" cy="441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1052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10. Solicit, find, and publicize success stories</a:t>
            </a:r>
            <a:endParaRPr lang="en-US" b="0" dirty="0"/>
          </a:p>
        </p:txBody>
      </p:sp>
      <p:sp>
        <p:nvSpPr>
          <p:cNvPr id="24580" name="Rectangle 5"/>
          <p:cNvSpPr>
            <a:spLocks noGrp="1"/>
          </p:cNvSpPr>
          <p:nvPr>
            <p:ph type="body" idx="4294967295"/>
          </p:nvPr>
        </p:nvSpPr>
        <p:spPr>
          <a:xfrm>
            <a:off x="465139" y="1002173"/>
            <a:ext cx="4405036" cy="3321349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Solicit from community members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Mine discussion threads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Publicize in the blog and newsletter 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dirty="0"/>
              <a:t>Testimonials by community members on the value of participation 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dirty="0"/>
              <a:t>Stories about the usefulness of the community 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dirty="0"/>
              <a:t>Posts thanking other members for their help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74" y="881546"/>
            <a:ext cx="4905375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88925"/>
            <a:ext cx="9266237" cy="714375"/>
          </a:xfrm>
        </p:spPr>
        <p:txBody>
          <a:bodyPr/>
          <a:lstStyle/>
          <a:p>
            <a:r>
              <a:rPr lang="en-US" altLang="en-US" sz="4000" dirty="0"/>
              <a:t>Components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881063"/>
            <a:ext cx="7607300" cy="6443662"/>
          </a:xfrm>
        </p:spPr>
        <p:txBody>
          <a:bodyPr/>
          <a:lstStyle/>
          <a:p>
            <a:pPr marL="508000" indent="-5080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Training</a:t>
            </a:r>
          </a:p>
          <a:p>
            <a:pPr marL="508000" indent="-5080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Documentation</a:t>
            </a:r>
          </a:p>
          <a:p>
            <a:pPr marL="508000" indent="-5080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Communications</a:t>
            </a:r>
          </a:p>
          <a:p>
            <a:pPr marL="508000" indent="-5080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/>
              <a:t>Content</a:t>
            </a:r>
            <a:endParaRPr altLang="en-US" dirty="0"/>
          </a:p>
          <a:p>
            <a:pPr marL="508000" indent="-5080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altLang="en-US" dirty="0"/>
              <a:t>User interface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lang="en-US" altLang="en-US" dirty="0"/>
              <a:t>Virtual meeting rooms</a:t>
            </a:r>
            <a:endParaRPr altLang="en-US" dirty="0"/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altLang="en-US" dirty="0"/>
              <a:t>Threaded discussions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altLang="en-US" dirty="0"/>
              <a:t>Blogs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altLang="en-US" dirty="0"/>
              <a:t>Wikis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altLang="en-US" dirty="0"/>
              <a:t>Podcasts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lang="en-US" altLang="en-US" dirty="0"/>
              <a:t>V</a:t>
            </a:r>
            <a:r>
              <a:rPr altLang="en-US" dirty="0"/>
              <a:t>ideos</a:t>
            </a:r>
          </a:p>
          <a:p>
            <a:pPr marL="508000" indent="-508000">
              <a:lnSpc>
                <a:spcPct val="80000"/>
              </a:lnSpc>
              <a:buFontTx/>
              <a:buAutoNum type="arabicPeriod"/>
            </a:pPr>
            <a:r>
              <a:rPr altLang="en-US" dirty="0"/>
              <a:t>Incentive points tracking</a:t>
            </a:r>
          </a:p>
          <a:p>
            <a:pPr marL="0" indent="0">
              <a:lnSpc>
                <a:spcPct val="80000"/>
              </a:lnSpc>
            </a:pPr>
            <a:endParaRPr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70A05-3B97-4FEE-A853-4ADA331E52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3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27025"/>
            <a:ext cx="8177212" cy="623888"/>
          </a:xfrm>
        </p:spPr>
        <p:txBody>
          <a:bodyPr/>
          <a:lstStyle/>
          <a:p>
            <a:r>
              <a:rPr lang="en-US" altLang="en-US" sz="4000" dirty="0"/>
              <a:t>1. Training</a:t>
            </a:r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933450"/>
            <a:ext cx="9291637" cy="6362700"/>
          </a:xfrm>
          <a:noFill/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7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27025"/>
            <a:ext cx="8177212" cy="623888"/>
          </a:xfrm>
        </p:spPr>
        <p:txBody>
          <a:bodyPr/>
          <a:lstStyle/>
          <a:p>
            <a:r>
              <a:rPr lang="en-US" altLang="en-US" sz="4000" dirty="0"/>
              <a:t>2. Documentation</a:t>
            </a:r>
          </a:p>
        </p:txBody>
      </p:sp>
      <p:pic>
        <p:nvPicPr>
          <p:cNvPr id="4915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052513"/>
            <a:ext cx="9163050" cy="6165850"/>
          </a:xfrm>
          <a:noFill/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0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8763"/>
            <a:ext cx="8361362" cy="777875"/>
          </a:xfrm>
        </p:spPr>
        <p:txBody>
          <a:bodyPr/>
          <a:lstStyle/>
          <a:p>
            <a:r>
              <a:rPr lang="en-US" altLang="en-US" sz="4000" dirty="0"/>
              <a:t>3. Communications</a:t>
            </a:r>
          </a:p>
        </p:txBody>
      </p:sp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744538"/>
            <a:ext cx="7113588" cy="65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8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4. Content</a:t>
            </a:r>
          </a:p>
        </p:txBody>
      </p:sp>
      <p:pic>
        <p:nvPicPr>
          <p:cNvPr id="6042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1042988"/>
            <a:ext cx="8928100" cy="6175375"/>
          </a:xfrm>
          <a:noFill/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8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46075"/>
            <a:ext cx="8393113" cy="790575"/>
          </a:xfrm>
        </p:spPr>
        <p:txBody>
          <a:bodyPr/>
          <a:lstStyle/>
          <a:p>
            <a:r>
              <a:rPr lang="en-US" altLang="en-US" sz="4000" dirty="0"/>
              <a:t>5. User Interface</a:t>
            </a:r>
          </a:p>
        </p:txBody>
      </p:sp>
      <p:pic>
        <p:nvPicPr>
          <p:cNvPr id="7168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1012825"/>
            <a:ext cx="9075737" cy="6272213"/>
          </a:xfrm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6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312738"/>
            <a:ext cx="7737475" cy="638175"/>
          </a:xfrm>
        </p:spPr>
        <p:txBody>
          <a:bodyPr/>
          <a:lstStyle/>
          <a:p>
            <a:r>
              <a:rPr lang="en-US" altLang="en-US" sz="4000" dirty="0"/>
              <a:t>Communities</a:t>
            </a:r>
          </a:p>
        </p:txBody>
      </p:sp>
      <p:sp>
        <p:nvSpPr>
          <p:cNvPr id="47107" name="Slide Number Placeholder 5"/>
          <p:cNvSpPr txBox="1">
            <a:spLocks/>
          </p:cNvSpPr>
          <p:nvPr/>
        </p:nvSpPr>
        <p:spPr bwMode="auto">
          <a:xfrm>
            <a:off x="457200" y="7429500"/>
            <a:ext cx="31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fld id="{BEB4A133-738C-465A-878C-E1895DE0556C}" type="slidenum">
              <a:rPr lang="en-US" altLang="en-US" sz="1000" b="1">
                <a:solidFill>
                  <a:schemeClr val="tx2"/>
                </a:solidFill>
              </a:rPr>
              <a:pPr eaLnBrk="1" hangingPunct="1">
                <a:lnSpc>
                  <a:spcPts val="1200"/>
                </a:lnSpc>
              </a:pPr>
              <a:t>2</a:t>
            </a:fld>
            <a:endParaRPr lang="en-US" altLang="en-US" sz="1000" b="1">
              <a:solidFill>
                <a:schemeClr val="tx2"/>
              </a:solidFill>
            </a:endParaRPr>
          </a:p>
        </p:txBody>
      </p:sp>
      <p:sp>
        <p:nvSpPr>
          <p:cNvPr id="47108" name="TextBox 45"/>
          <p:cNvSpPr txBox="1">
            <a:spLocks noChangeArrowheads="1"/>
          </p:cNvSpPr>
          <p:nvPr/>
        </p:nvSpPr>
        <p:spPr bwMode="auto">
          <a:xfrm>
            <a:off x="452438" y="944563"/>
            <a:ext cx="35290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191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8913" indent="-187325" defTabSz="10191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6113" indent="-187325" defTabSz="10191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Communities are groups of people who share a: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Specialty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Passion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Interest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Role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Concern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Set of problems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Community members deepen their understanding of the topic by: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Interacting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Asking/answering questions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Sharing their knowledge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Reusing good ideas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Solving problems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Developing new ideas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2"/>
                </a:solidFill>
              </a:rPr>
              <a:t>Fundamentals for a community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Subject: A specialty or role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Members: Interested people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Interaction: Calls, discussions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Leaders: People passionate about the subject 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>
                <a:solidFill>
                  <a:schemeClr val="tx2"/>
                </a:solidFill>
              </a:rPr>
              <a:t>Enthusiasm: Motivation to engage and spend time</a:t>
            </a:r>
          </a:p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453708"/>
            <a:ext cx="5989319" cy="69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8951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60363"/>
            <a:ext cx="9124950" cy="630237"/>
          </a:xfrm>
        </p:spPr>
        <p:txBody>
          <a:bodyPr/>
          <a:lstStyle/>
          <a:p>
            <a:r>
              <a:rPr lang="en-US" altLang="en-US" sz="4000" dirty="0"/>
              <a:t>6. Virtual Meeting Room</a:t>
            </a:r>
          </a:p>
        </p:txBody>
      </p:sp>
      <p:pic>
        <p:nvPicPr>
          <p:cNvPr id="74757" name="Picture 7" descr="http://www.ag.ndsu.edu/agcomm/Lync_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82675"/>
            <a:ext cx="8624888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123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258763"/>
            <a:ext cx="8763000" cy="666750"/>
          </a:xfrm>
        </p:spPr>
        <p:txBody>
          <a:bodyPr/>
          <a:lstStyle/>
          <a:p>
            <a:r>
              <a:rPr lang="en-US" altLang="en-US" sz="4000" dirty="0"/>
              <a:t>7. Threaded Discussion</a:t>
            </a:r>
          </a:p>
        </p:txBody>
      </p:sp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54075"/>
            <a:ext cx="9293225" cy="64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7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8. Blog</a:t>
            </a:r>
          </a:p>
        </p:txBody>
      </p:sp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14400"/>
            <a:ext cx="9466263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4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9. Wiki</a:t>
            </a:r>
          </a:p>
        </p:txBody>
      </p:sp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6475"/>
            <a:ext cx="9456737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60363"/>
            <a:ext cx="9124950" cy="630237"/>
          </a:xfrm>
        </p:spPr>
        <p:txBody>
          <a:bodyPr/>
          <a:lstStyle/>
          <a:p>
            <a:r>
              <a:rPr lang="en-US" altLang="en-US" sz="4000" dirty="0"/>
              <a:t>10. Podcast</a:t>
            </a:r>
          </a:p>
        </p:txBody>
      </p:sp>
      <p:pic>
        <p:nvPicPr>
          <p:cNvPr id="860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04875"/>
            <a:ext cx="9340850" cy="6223000"/>
          </a:xfrm>
          <a:noFill/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62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374650"/>
            <a:ext cx="9124950" cy="630238"/>
          </a:xfrm>
        </p:spPr>
        <p:txBody>
          <a:bodyPr/>
          <a:lstStyle/>
          <a:p>
            <a:r>
              <a:rPr lang="en-US" altLang="en-US" sz="4000" dirty="0"/>
              <a:t>11. Video</a:t>
            </a:r>
          </a:p>
        </p:txBody>
      </p:sp>
      <p:pic>
        <p:nvPicPr>
          <p:cNvPr id="870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1009650"/>
            <a:ext cx="9307512" cy="6183313"/>
          </a:xfrm>
          <a:noFill/>
        </p:spPr>
      </p:pic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74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46075"/>
            <a:ext cx="9383713" cy="906463"/>
          </a:xfrm>
        </p:spPr>
        <p:txBody>
          <a:bodyPr/>
          <a:lstStyle/>
          <a:p>
            <a:r>
              <a:rPr lang="en-US" altLang="en-US" sz="4000" dirty="0"/>
              <a:t>12. Incentive Points Tracking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8248650" y="7183438"/>
            <a:ext cx="151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901" tIns="50950" rIns="101901" bIns="5095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776"/>
                </a:solidFill>
              </a:rPr>
              <a:t>Source: HP</a:t>
            </a:r>
          </a:p>
        </p:txBody>
      </p:sp>
      <p:pic>
        <p:nvPicPr>
          <p:cNvPr id="9626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993775"/>
            <a:ext cx="9163050" cy="6224588"/>
          </a:xfrm>
          <a:noFill/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/>
              <a:t>For additional information</a:t>
            </a:r>
            <a:endParaRPr lang="en-US" sz="2800" b="0" dirty="0"/>
          </a:p>
        </p:txBody>
      </p:sp>
      <p:sp>
        <p:nvSpPr>
          <p:cNvPr id="98307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1003852"/>
            <a:ext cx="9266237" cy="6371673"/>
          </a:xfrm>
        </p:spPr>
        <p:txBody>
          <a:bodyPr/>
          <a:lstStyle/>
          <a:p>
            <a:pPr marL="200025" indent="-200025">
              <a:buFont typeface="Arial" pitchFamily="34" charset="0"/>
              <a:buChar char="•"/>
            </a:pPr>
            <a:r>
              <a:rPr sz="2000" dirty="0"/>
              <a:t>Join the SIKM Leaders CoP </a:t>
            </a:r>
            <a:r>
              <a:rPr sz="2000" dirty="0">
                <a:hlinkClick r:id="rId2"/>
              </a:rPr>
              <a:t>http://tech.groups.yahoo.com/group/sikmleaders/</a:t>
            </a:r>
            <a:endParaRPr sz="2000" dirty="0"/>
          </a:p>
          <a:p>
            <a:pPr marL="200025" indent="-200025">
              <a:buFont typeface="Arial" pitchFamily="34" charset="0"/>
              <a:buChar char="•"/>
            </a:pPr>
            <a:r>
              <a:rPr sz="2000" dirty="0"/>
              <a:t>Twitter </a:t>
            </a:r>
            <a:r>
              <a:rPr sz="2000" dirty="0">
                <a:hlinkClick r:id="rId3"/>
              </a:rPr>
              <a:t>@</a:t>
            </a:r>
            <a:r>
              <a:rPr sz="2000" dirty="0" err="1">
                <a:hlinkClick r:id="rId3"/>
              </a:rPr>
              <a:t>stangarfield</a:t>
            </a:r>
            <a:endParaRPr sz="2000" dirty="0"/>
          </a:p>
          <a:p>
            <a:pPr marL="200025" indent="-200025">
              <a:buFont typeface="Arial" pitchFamily="34" charset="0"/>
              <a:buChar char="•"/>
            </a:pPr>
            <a:r>
              <a:rPr sz="2000" dirty="0"/>
              <a:t>Site </a:t>
            </a:r>
            <a:r>
              <a:rPr sz="2000" dirty="0">
                <a:hlinkClick r:id="rId4"/>
              </a:rPr>
              <a:t>http://sites.google.com/site/stangarfield/</a:t>
            </a:r>
            <a:endParaRPr sz="2000" dirty="0"/>
          </a:p>
          <a:p>
            <a:pPr marL="200025" indent="-200025">
              <a:buFont typeface="Arial" pitchFamily="34" charset="0"/>
              <a:buChar char="•"/>
            </a:pPr>
            <a:r>
              <a:rPr lang="en-US" sz="2000"/>
              <a:t>Posts </a:t>
            </a:r>
            <a:r>
              <a:rPr lang="en-US" sz="2000" dirty="0"/>
              <a:t>about communities of practice </a:t>
            </a:r>
            <a:r>
              <a:rPr lang="en-US" sz="2000" dirty="0">
                <a:hlinkClick r:id="rId5"/>
              </a:rPr>
              <a:t>https://plus.google.com/110005283908695811857/posts/2gjHeKRTP8N</a:t>
            </a:r>
            <a:endParaRPr sz="2000" dirty="0"/>
          </a:p>
        </p:txBody>
      </p:sp>
      <p:sp>
        <p:nvSpPr>
          <p:cNvPr id="98308" name="TextBox 6"/>
          <p:cNvSpPr txBox="1">
            <a:spLocks noChangeArrowheads="1"/>
          </p:cNvSpPr>
          <p:nvPr/>
        </p:nvSpPr>
        <p:spPr bwMode="auto">
          <a:xfrm>
            <a:off x="1179513" y="553561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2776"/>
                </a:solidFill>
              </a:rPr>
              <a:t>Stan Garfield</a:t>
            </a:r>
          </a:p>
        </p:txBody>
      </p:sp>
      <p:pic>
        <p:nvPicPr>
          <p:cNvPr id="98309" name="Picture 2" descr="Image:Stan.jpg">
            <a:hlinkClick r:id="rId6" tooltip="Image:Stan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27325"/>
            <a:ext cx="24749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727325"/>
            <a:ext cx="2619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TextBox 6"/>
          <p:cNvSpPr txBox="1">
            <a:spLocks noChangeArrowheads="1"/>
          </p:cNvSpPr>
          <p:nvPr/>
        </p:nvSpPr>
        <p:spPr bwMode="auto">
          <a:xfrm>
            <a:off x="4135437" y="5715277"/>
            <a:ext cx="17097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776"/>
                </a:solidFill>
              </a:rPr>
              <a:t>Implementing a Successful KM Program (author)</a:t>
            </a:r>
          </a:p>
        </p:txBody>
      </p:sp>
      <p:sp>
        <p:nvSpPr>
          <p:cNvPr id="98313" name="TextBox 6"/>
          <p:cNvSpPr txBox="1">
            <a:spLocks noChangeArrowheads="1"/>
          </p:cNvSpPr>
          <p:nvPr/>
        </p:nvSpPr>
        <p:spPr bwMode="auto">
          <a:xfrm>
            <a:off x="6300788" y="5725216"/>
            <a:ext cx="36782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776"/>
                </a:solidFill>
              </a:rPr>
              <a:t>Successful Knowledge Leadership: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Principles and Practice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(chapter author) The Modern Knowledge Leader: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A Results-Oriented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2727325"/>
            <a:ext cx="2193511" cy="2600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32" y="2727325"/>
            <a:ext cx="1200150" cy="1657350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494298" y="4416549"/>
            <a:ext cx="15848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776"/>
                </a:solidFill>
              </a:rPr>
              <a:t>Gaining Buy-in for KM (chapter author)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37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/>
              <a:t>LinkedIn Posts </a:t>
            </a:r>
            <a:r>
              <a:rPr lang="de-DE" sz="2400">
                <a:hlinkClick r:id="rId2"/>
              </a:rPr>
              <a:t>https://www.linkedin.com/today/author/2500783</a:t>
            </a:r>
            <a:endParaRPr lang="en-US" sz="2000" b="0"/>
          </a:p>
        </p:txBody>
      </p:sp>
      <p:pic>
        <p:nvPicPr>
          <p:cNvPr id="993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84250"/>
            <a:ext cx="9113837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7429500"/>
            <a:ext cx="311150" cy="1635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019175"/>
            <a:fld id="{CD14EA8F-324A-451B-949E-7246FB349EFD}" type="slidenum">
              <a:rPr lang="en-US" smtClean="0"/>
              <a:pPr defTabSz="1019175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/>
          </p:cNvSpPr>
          <p:nvPr>
            <p:ph type="title" idx="4294967295"/>
          </p:nvPr>
        </p:nvSpPr>
        <p:spPr>
          <a:xfrm>
            <a:off x="304800" y="422275"/>
            <a:ext cx="9467850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1. </a:t>
            </a:r>
            <a:r>
              <a:rPr lang="en-US" dirty="0"/>
              <a:t>Carefully choose the community topic</a:t>
            </a:r>
            <a:br>
              <a:rPr lang="en-US" dirty="0"/>
            </a:br>
            <a:endParaRPr lang="en-US" b="0" dirty="0"/>
          </a:p>
        </p:txBody>
      </p:sp>
      <p:sp>
        <p:nvSpPr>
          <p:cNvPr id="16388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1301750"/>
            <a:ext cx="8128256" cy="608227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Make ‘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b="1" dirty="0"/>
              <a:t>SMILE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sz="1800" b="1" dirty="0"/>
              <a:t>S</a:t>
            </a:r>
            <a:r>
              <a:rPr lang="en-US" sz="1800" dirty="0"/>
              <a:t>ubject: A specialty to learn and/or collaborate about 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sz="1800" b="1" dirty="0"/>
              <a:t>M</a:t>
            </a:r>
            <a:r>
              <a:rPr lang="en-US" sz="1800" dirty="0"/>
              <a:t>embers: People interested in the subject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sz="1800" b="1" dirty="0"/>
              <a:t>I</a:t>
            </a:r>
            <a:r>
              <a:rPr lang="en-US" sz="1800" dirty="0"/>
              <a:t>nteraction: Meetings, calls, and discussions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sz="1800" b="1" dirty="0"/>
              <a:t>L</a:t>
            </a:r>
            <a:r>
              <a:rPr lang="en-US" sz="1800" dirty="0"/>
              <a:t>eaders: People passionate about the subject who are dedicated to creating, building, and sustaining a community</a:t>
            </a:r>
          </a:p>
          <a:p>
            <a:pPr marL="868362" lvl="4" indent="-457200">
              <a:buFont typeface="+mj-lt"/>
              <a:buAutoNum type="arabicPeriod"/>
              <a:defRPr/>
            </a:pPr>
            <a:r>
              <a:rPr lang="en-US" sz="1800" b="1" dirty="0"/>
              <a:t>E</a:t>
            </a:r>
            <a:r>
              <a:rPr lang="en-US" sz="1800" dirty="0"/>
              <a:t>nthusiasm: Motivation to engage and spend time collaborating and/or learning about the subject</a:t>
            </a:r>
          </a:p>
          <a:p>
            <a:pPr marL="200025" indent="-200025">
              <a:buFont typeface="Arial" charset="0"/>
              <a:buChar char="•"/>
            </a:pPr>
            <a:r>
              <a:rPr lang="en-US" sz="1800" dirty="0"/>
              <a:t>Avoid redundancy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Narrowing either by geography or function should be discouraged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Local chapters can be created as subsets of larger communities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Suggest that overlapping communities with similar topics be combined, either directly or with one as a subset of the other</a:t>
            </a:r>
          </a:p>
          <a:p>
            <a:pPr marL="200025" indent="-200025">
              <a:buFont typeface="Arial" charset="0"/>
              <a:buChar char="•"/>
            </a:pPr>
            <a:r>
              <a:rPr lang="en-US" sz="1800" dirty="0"/>
              <a:t>Avoid having too narrow a scope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Start with the broadest feasible topics, and narrow down as needed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Spin off narrower sub-topics only when a high volume of discussion or communication makes it necessary</a:t>
            </a:r>
          </a:p>
          <a:p>
            <a:pPr marL="419100" lvl="3" indent="-200025">
              <a:buFont typeface="Courier New" pitchFamily="49" charset="0"/>
              <a:buChar char="o"/>
            </a:pPr>
            <a:r>
              <a:rPr lang="en-US" sz="1800" dirty="0"/>
              <a:t>Challenge those with a niche topic to prove that it warrants its own community</a:t>
            </a:r>
          </a:p>
          <a:p>
            <a:pPr marL="200025" indent="-200025">
              <a:buFont typeface="Arial" charset="0"/>
              <a:buChar char="•"/>
            </a:pPr>
            <a:endParaRPr lang="en-US" sz="1800" dirty="0"/>
          </a:p>
          <a:p>
            <a:pPr marL="200025" indent="-200025">
              <a:buFont typeface="Arial" charset="0"/>
              <a:buChar char="•"/>
            </a:pPr>
            <a:endParaRPr sz="1800" dirty="0"/>
          </a:p>
        </p:txBody>
      </p:sp>
      <p:pic>
        <p:nvPicPr>
          <p:cNvPr id="13314" name="Picture 2" descr="http://activerain.com/image_store/uploads/6/6/8/6/4/ar117182900046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7588" y="1573162"/>
            <a:ext cx="1539464" cy="1455174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SvBpYMx2RQjnuv704_jvwRuQTL5bOkZJuiFD0v90uyM6AI2itW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797" y="4043464"/>
            <a:ext cx="1888204" cy="1757568"/>
          </a:xfrm>
          <a:prstGeom prst="rect">
            <a:avLst/>
          </a:prstGeom>
          <a:noFill/>
        </p:spPr>
      </p:pic>
      <p:pic>
        <p:nvPicPr>
          <p:cNvPr id="13318" name="Picture 6" descr="http://blogs.capella.edu/library/files/2010/05/Narr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027" y="5966952"/>
            <a:ext cx="1514475" cy="11906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/>
          </p:cNvSpPr>
          <p:nvPr>
            <p:ph type="title" idx="4294967295"/>
          </p:nvPr>
        </p:nvSpPr>
        <p:spPr>
          <a:xfrm>
            <a:off x="459095" y="244372"/>
            <a:ext cx="9266237" cy="531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2. Publicize</a:t>
            </a:r>
            <a:endParaRPr lang="en-US" sz="2200" b="0" dirty="0"/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472462" y="776748"/>
            <a:ext cx="5210584" cy="66072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for all existing distribution lists of people interested in your community’s topic – use these lists to invite people to join your community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for related communities, calls, and sites you can use to promote your community – ask permission to do so, and then post, present, or send a brief invitation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well-connected people to forward your announcement memo to their distribution lists, social networks, and communities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and submit articles to existing newsletters that reach your target audience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social networking tools such as microblogging to inform possible members about your community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the leaders of relevant organizations to send a one-time message to all of their people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that your community is included in the master community directory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Request that links to your community site be added on all relevant web sites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Offer an incentive to join, e.g., a member will be chosen at random or the 100th member will receive an iPad or equivalent gift</a:t>
            </a:r>
          </a:p>
          <a:p>
            <a:pPr marL="382588" marR="0" lvl="0" indent="-382588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personal profiles for people with relevant interests and/or expertise, and invite them to join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6" y="776748"/>
            <a:ext cx="437694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50850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3. Increase membership</a:t>
            </a:r>
            <a:endParaRPr lang="en-US" sz="2200" b="0" dirty="0"/>
          </a:p>
        </p:txBody>
      </p:sp>
      <p:sp>
        <p:nvSpPr>
          <p:cNvPr id="142341" name="Rectangle 5"/>
          <p:cNvSpPr>
            <a:spLocks noGrp="1"/>
          </p:cNvSpPr>
          <p:nvPr>
            <p:ph type="body" idx="4294967295"/>
          </p:nvPr>
        </p:nvSpPr>
        <p:spPr>
          <a:xfrm>
            <a:off x="465140" y="1009935"/>
            <a:ext cx="7400666" cy="6256054"/>
          </a:xfrm>
        </p:spPr>
        <p:txBody>
          <a:bodyPr/>
          <a:lstStyle/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sz="2000" dirty="0"/>
              <a:t>Communities need a critical mass of members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dirty="0"/>
              <a:t>You usually need at least 50 members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dirty="0"/>
              <a:t>100 is a better target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GB" dirty="0"/>
              <a:t>Only about 10% of the members will be active</a:t>
            </a:r>
            <a:endParaRPr dirty="0"/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sz="2000" dirty="0"/>
              <a:t>Invite people to join who are part of existing networks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dirty="0"/>
              <a:t>Existing teams that practice in the community's specialty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dirty="0"/>
              <a:t>Existing distribution lists of people interested in the topic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dirty="0"/>
              <a:t>Use Social Network Analysis to identify people who may not be part of a formal community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2000" dirty="0"/>
              <a:t>Regularly suggest to those with questions or interest in your topic that they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Join your community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Use its tools</a:t>
            </a:r>
            <a:endParaRPr dirty="0"/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2000" dirty="0"/>
              <a:t>Attract members by word of mouth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Create communities for which potential members want to be included in discussions, meetings, and other interactions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Make it so they don't want to miss out on what is going on</a:t>
            </a:r>
            <a:endParaRPr dirty="0"/>
          </a:p>
        </p:txBody>
      </p:sp>
      <p:pic>
        <p:nvPicPr>
          <p:cNvPr id="12290" name="Picture 2" descr="http://t2.gstatic.com/images?q=tbn:ANd9GcRxLu9h1z3o_-V5M-IlqKto1HPpm5WZUkk4XOc4LYjTnZJ60U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665" y="5353102"/>
            <a:ext cx="2420323" cy="1762125"/>
          </a:xfrm>
          <a:prstGeom prst="rect">
            <a:avLst/>
          </a:prstGeom>
          <a:noFill/>
        </p:spPr>
      </p:pic>
      <p:pic>
        <p:nvPicPr>
          <p:cNvPr id="12294" name="Picture 6" descr="http://t2.gstatic.com/images?q=tbn:ANd9GcSZJjiXinwYRIIOngZJxSimhQfCKeIjyc8dUmSPP18KglpyLwKd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473" y="4632069"/>
            <a:ext cx="3752850" cy="1000126"/>
          </a:xfrm>
          <a:prstGeom prst="rect">
            <a:avLst/>
          </a:prstGeom>
          <a:noFill/>
        </p:spPr>
      </p:pic>
      <p:sp>
        <p:nvSpPr>
          <p:cNvPr id="12296" name="AutoShape 8" descr="data:image/jpg;base64,/9j/4AAQSkZJRgABAQAAAQABAAD/2wCEAAkGBhIQEBUTExQWEhUUFRoYGBcYGBgZFxoYIBoVFhsYHBYZGyYeGhkjGRgaHy8iJCcpLC0sFx4xNTAqNSYrLSkBCQoKDgwOGg8PGiwlHyAvLCovLiktKjUsLSosKSkpNSk0LDIpLTUsLCwsLy0uLCwsNSwpLCkpLykpLCwpLSkpLf/AABEIAK4BIgMBIgACEQEDEQH/xAAcAAEAAQUBAQAAAAAAAAAAAAAAAwECBAYHBQj/xABBEAABAwIEBAQDBQUHAwUAAAABAAIRAyEEEjFBBSJRYQYycYEHE5EUQlKhsRcj0uHwVGJykpPB0VOCoiRjo+Lx/8QAGgEBAAMBAQEAAAAAAAAAAAAAAAEDBAUCBv/EAC0RAQACAgEDAwMBCQEAAAAAAAABAgMRBBIhMQUTQRRRYSIygZGhwdHh8PEV/9oADAMBAAIRAxEAPwDuKIiAiIgIiICIiAiISgK2pUDQXOIAAkk2AHWVCK7nEZRyy4EulpEWGVpHNfewtuq0sKAQ4kveG5cxiYmdBAF+g2CChxRM5G5rAgk5WGf70E6X0VX0nunnygxGUDMOsl0gz6BTogx34JpzSXHMQYzOgRpABsO26q7A0zMsacxDjIBkjQ33CnRBAcDTM8jLuDjyi7ho42ue6HBMvYiXZjBc2XdTBE+milfUDRJIA6myMqBwkEEdRdBF9mI0e4S/MZg23aJFggdUGoDpdqLQ3YkHU9Y/kp0QQ08W10XykzDXDK4xrDTcjuFMrXMB1H9aKD5LmDkOYNaQGOJJJ1H7wkntedkGSiipYgOJbo4AEg7TpfQ73HQqVAREQEREBERAREQEREBERAREQEREBERAREQEWFxTi9PDtDnkybNaBLneg/30Xm4HxlRqVBTcH0iTAzgQT0kEwfVB7VbEBttXEHK2QHOgTAkhWDD5r1IddpDCAQ0gdYuZvPYRCvpUIkklxJJkxIB+6IFgIH0UqAiIgIiICsq12tjMQJIaJ3J0A7q2vXywBGZ05QTEkAmJgwLawoMRWbQp1K1QmGtzPuSBlbcNB039ZQ8tUx4+1Yip8w8tNxY1uwgwTHUkTKweB4p2GxrabDyVHBrm7XsDHUHf1Ws0/FD8TinENFM1n8oBsJgAHv1PUqxviU4XFh2UVDSec06GJaYPXoeo0VXvU1vbof8Amcn3Pb6e+t/Hh2ZzKgmHNMuEAtIhu4kG57qv2gg8zSJflBHNI2cYHKNr6JgsY2tTZUYZa9ocD2IlTq1z9aW06gcJaQR1BnsVcoX4YSC3lIk2nKSR95o82x621VKNYzlcIcGgkgHITpYn9NboL61BrxDhNwdSLi4Mi6jFRzDzcwJcc0ABo1AdJvuJHaeqyEQUa4ESDIOhCqsY0iy7BIOUZJAa0aEttrG0xbZTUazXiWkEXFuoMEeoNkF6LzeKeIKOHMPJLtcrRLo6nYe6rwrj9HEz8txzC5a4Q4DrG49EHoooGYxpywHcwJHI4adZFu06qjMYDl5XjMCbsdaOtrHsdUGQix245hi8ZgSA4FpgayHAR7qanUDgC0gg6EGQfdBciIgIiICIiAiIgIigq1iTlYLweYiWA6Qbgk9h02QSVazWCXENEgSTFzYD1Ufz3E8rLB8EuOW27miDPaYV1PDgEkySYkkmLCLAmG76dVKg0/xPXFPGML/KaYy9JzOzfqPyWt8dxTKjhk/Jarx/j9Wvi6lUuIOYtaNmtBIDY/q8lOO45pLW0jymmwuvPMRJE9pAjss/1Fe7tx6JmmaRuNWjc/h3nChwY3N5son1gT+alWo/DPjT8Rg4qEudRdkzHUtgFsnqAY9gtuV1Z6o3Dk5sU4sk47eYnQiIvSoRFBjWywtgnNDTlMEA2JnaBJQUw0ul5zDNo1wAygW01vrftpCi41w0YnD1aJMfMYWz0Ox+sLNCImJmJ3DgGJ8N4zD1cpo1MzHAhzWOc2QZBDgIIUbOAYuo+PkVS57t6bhcnckQPVfQaLL9NX7u/Hr2XX7Eb+/d5/h/hhw2FpUSZNNgBPfeO0yvQRFqjs4Fpm0zM/IrK1BrxDgCLG/UGQfUG6vREIKT3B2V0uJkhwbDYmzSZPNB7TCnUdegHtLXCQfbvqLgzuoftoYctRzWum0TdpdlbrvJAIE3PcIMipUDQS4hoAkkmAB1JUVMZnlwzAARqMrph2YDtpNt9bKlOkXQ59jBGQGW6yCbCXQB6XjqcPxPxc4TB164GY0qZcBsXaCe0kKYjc6GrnENGIr/ADfN8x2vSeX2ywsHg9SeIUzS/FePwwc3tC5RT8VYkPe9z/mF7i52e9zuL29BZXDxbiRWZVY/5bqbszQ2wnuPvAi0HYlbPor78wr64fT6LA4DxQYrC0a4GX5tNr46EgEj2Kz1inssFC/CMJnKAcpbIs4A6gEXCmRBjFj2DlOcBsBps4uG+fuOo91LTrhxIGrYkdJEj19R0KkUdWiHROxBFyLj0QSIoKFUzkfd8TIaQ0iSLTvpIndToCIiAiKOvUytJAkxYSBJ2EnqbILKzyTkaS0wCXZZESJEm2Yiesa9JkpUWtENAaL2Ai5uT9Vbh6OUdyS43Jubm522HYBSoCIiDQPEvwtGIrmrQqClnJL2uBIzblsaTrC8n9j1b/r0/wDK5dVRVThpM7mHRx+qcrHWKVv2j8R/Z5Xhnw+zA4dtFhzGZc78TjqY2FgAOgC9VEVkRrtDBe03tNrT3kREUvIoKzJezlJAJMzABgtFt5Dip1BUZ+8Ycsw1wzTpOW0bzHtHdBOiIgIrHVmggEgEzAkSY1gbwo2Y5jssHNmBIIBIIGtwIQTooG4wGIa/mBPlI02MxBPQozEkx+7eJBN8tux5tSgnRQNxDjH7t4lpP3LH8J5tT2kd0GJNv3bxLSfuWP4TDvN6W7oJ1ifLdUOaXsgwG8uzrn/uAj06FR4rEZgGGm6HtJcDYhkHMOUyXaCB1U4xbbWcOTNdjhA+kA/3deyCWhUzNBgtkaHUdio8dgmV6T6VQZmVGlrh1BEFY/2umx8hzAHtzuLnQfuta7KbQdDp91ZrKgOhBkTY7dfRBxbH/AvEio75Nak6nPKXlwfHQgNInuNeyswvwLxZe35lai1kjMWl5cBvALACfUrtyLV9Xl15eeiEGBwTKFJlJghlNoa0dgICnRFlehERAREQR1qIcIuIIIgkXBnbZUw9UuaCQGu+80EGD0kKVY5hlQeUCp7Oc8C3Y8jT/lCDIREQFj1W5qjRykNGYg+YO0YQOnnv2WQoKBl7zym4bbUANBhx6y4n0KCdERAREQEREBERAWBxXjVPDAZ5LneVrRLj/wADuVlNxALsok2mQDl1iM2k9uy1HxBiBTx01NDTbl9OafzlB6vDfGFGtUFMh1Jxs3NEE9JB19V6NaqHPYWtLyyplJnLllpBN4DthAnXqFzji+JbUqt+XrIAjraPzXTMVTJpnlD3CHAEwC5sOF9uYBBVrahiS1sOMgCZbsJOh30RmDAyklzi0kglx36gQD9LKZrpEjdVQR0sO1oAa1rQJgAARNzEaKREQEREBERBjsE1HHlOUBoIu4E8zgeg8hj+SyFBhfvHlu8+Xty3/vACD6KdBbUphwIIBB2IkfQrFw9FjwQ4Nc9rflvIbGwJF75TIMaXWYoKji17TLiHcsASAbuzE6jSPcIBwbbwXNluWznCANIEwD3iVR1B98tQ+UABwBAI+9aCZ9foshEGO51UZoDXWGUSWknebEAdFV+Ky5szXANi4GaZ6BsutvZTogjbiGkkBwlpAIm4nSR3VuLxTaTHPeYa0ST/AFqVfVotcIcA4dCAR9CvC8ZNDcKXSABUa4ydbxAneSDHZBiVfHJaZOHdk65hmj/DEfmtjwOOZXptqMMtdp/uCNiCue8Q4yx9LKBeFsnw/H/pXGQZqu0MxZoIPQyNEGzLHxroYXSG5IdJEgAXd/4yJ7rIVtRsgjqP6sguRQYSsHU2HMHS0HMBANheNp6KqDA41x0YeGhvzKjrhoMW6k7D9V5GB8ZxUyV6QpZz52m02EuBHpdYfifiLKOPEuDiaTTlnmaAXC41AM/qtd45xRlQzIY0auJgDa5U6Q60iwvkPyA06tyxoBIzstHMACDcd4VDiqgJByAk5WBxy53RJMgusRoImxUJZyKB7qnNDWaDLLiJO88th9fZHioc0ZG6ZSQXX3kSPaCgnVr6gaJJAHUmFC/Dudml5AMRlABEa3vqrhhGSTEkkEze40idPZBT7VPla50Pym0AdTLokD+7Ko2g4wXu0Js2zSDYBwMkwPQdlkIgsawMbDQAALACBHQAL5k4t4pxFfF1MQXkOeTbUBs8rINoA/3O6+nlzDxP8Fm4jEOq4esKAeS5zHNLgHG5LSCIB1jb9NXGvSkz1/LxaJnw5NjeO1qwyudboAAD6xqu9fC3j1TGcOY6qS59NxpFx1dlggnvlIB9FpH7Bq39qp/6bv4l1Hw34fp4DDMw9OSGauOrnG7nH1P+wVnIyYppEURWJ33ZmDGUFnKMlg1p0Z92Rta3sshYOJxjWPzAtMFrHgCXy4wy40uTrbmU+aodA1sO1PNLdzAiD9f9lhWJ1QlQ/ZidXuMOzCDl9G8sS0d0ZgmCOUGHFwJuQ46kE3BQVGMpmIe05iQIIMkai24VGY1pyxmOYkDldFtZMWHc6qr64acoBLiCQANY76D3IVhpPeOY5AWjlb5g7f8AeT7WAQUfxJjQHOzNBm7muaBtzSOWTpOuy8/i3iH5QaKbC6o+SGuBbABjM4G+ug3XrU8O1pJAEmJO5iwk6laR4u4xTo49gztLzSEsnmABJB9wdNbSp1sZGH8Y1KNQNr02NY43LAQQTq4gkz33W2uxbR11A8riJIkXA076LlHHuNNeMziGNG5/qSuqcMe00aZY4PbkblcLhwgQQe6a+ULxjKf42+bJqBzfh9eyurU87SJIndpgg9iryFCcEy3KBDs9rc3W2pUJX0Khc0EgtJEwdR2KkWFRwpY4hpc1ubPJcHZi6czea7QDBsfvKVj6ggOAdMy5tgBtym5n1QZCKGli2ui8FwkNcMro0PKb6qZAXKPi7j6hxFOjcU20w8DYuJcCfYCPr1XV14finwnSx9MNfLHt8jxqOojcHoq8tZtXUNvAz0wZ65Lx2j/duNt4oPshbP735gh0mfl5ZP5iPde/8KuJPZjflAksqsdmG0tGYO9dR7r2v2Ns/tLv9MfxLYfCfgalw8ueHGrUcIzEAQ3WAB1Op7BZ6Y8nVEz8OzyebwvYyUxR3t38fP8AhsyIi2PmXl0caMo/eg2F8kTbWNkWRhQ5zGu+ZmloM5ImQDMbT0RB8ycb4jWqYurVqFwqmq6bkFpBIy9gAI9li4jH1Knne50dSSPou++J/hVhMdWNYl9F7vP8vLDj+Igg83caryP2E4T/AK9f/wCP+FdWvKxajcKppLP+DPEKlXhsPkilVdTYT+CGuA9i4j6LfIWFwbg9LCUGUKLcrGCB1O5JO5JuSs1c3JaLWmYWR4Yvy3Uhyy5jWnlu55MyIc53S0HtdZFOoHae/UWBgjYwVcoX4e+ZpymQXEAcwEiDaYv7LwlMiiw9bMLjK6LtJBI+hUqAiIgIo69cMEwXHo0STeNPfXRWCi5xlxiHEtDSQCIgZvxdY09YlBQ4qfIM8gkO+5ItBcJ36A6FUdhM4IqHMHNALNGzqSLZrnqdFkNaAIAgDQBVQWllo0UeFeS2DJLeUkiJIA5htBmbKZQVWkODgC6YaRmgATOaDYkfWCdbBBJVqtY0ucQ0ASSbAD1UUvefwNDhexLxH/iJ97bJTpucczpbEgNDpbE2cbeaAPSVkII6NBrG5WgNHQfUn1lSIiAvlvxPVquxuINafmfOfmnUEOIA9AIjtC+pFrPiT4d4LH1BVqscKkQXMdlLhtm6x11Wnj5oxW3MPNo2+cKldzvM4ujqSf1XcfghiajuHva+SxlYimT0LWucB2DifqVP+xXh3/vf6n/1W5cK4VSwtFlGi0MYwQB+pJ3JNyVbyORTJTprDzWsxLLREWFYx8Q2HMfAJBykkxDXRMdeYNsshY+OfTbTcakZBcz2II95j3Wv1PHbGuvRqZPxWn1y/wA0Gy1KQcIImxHsbG+yhdTewHIc4DQAxxvI3+YZMkdZ2uFfhMUyqxr2HM1wkH+t1Mgjp1w4kCZbEggjUTvqO4Uijq0GvjMJghw7EaEKL5rqfnOZoDiahytDQLgOE9Nx02QZKKgMqqAo8RUDWOcTADSSYmIEzG6kUGNfDDzFpJDQQJIJIaLepQSUAQ1snMYEmIkxrG3oqKREBERAREQEREGPiW5f3ggEeY5ZLmDMctr7yO/qpmPBAIuCJCuUGCdLNXO5nCXCDZzh9Oh3EIJ1A+vJyt5jMOII5LSJEz0t3VK7y45GyJBl4y8htFj968i385qdMN09T3PU90EdDDBtzzPgAvIAcYnWB3Nu6mREBERAWnY/iVfEveKdQ0qbHFoy2LiLEk667dFtuIxDabHPeQ1rQXOJ0AFyVybCeJw+rUFAOh73FrT5oknb9NlE2iJ1KyuK96zasTMR5/DavDPiGqMR9nrO+YHTlcfMCATBO4IB1W5rkXB/EVGljqbqxNnEEjRjoLQXdgTfouqNpuZGU528xIJJde4DSTEbQeutki0T4L4r44ibxMb7xtkooqOJa62jsocWmzgD1bqP5KVSrEREBEUFaoZDWxJ814LW35gN7iP/AMQKuKuWtGd4glsxEmASTpuettENBx1fAzAgNEWH3SSTN+kf8yUqYa0NEwBFySfcm5KvQa74vohmGJbYfNa599ZMb9y23ZaxxLitN9LKNYWD8W+KVDiKdCSGMYHx1cS4T7AQPUrWRxQfZIn9982Jm+TLMx62lUTniLTE/Dr4/ScuXFTLWY/VPj7R93WfATSMJfQ1HR6WB/MFbIuRfCni9RmLNCSWVWucR0c0Tm9xIPt0XXVZjv1xtj5nFni5ZxzO/wAiIi9sjHLCwyJc0kSCQAwREtEaWFp6x0M1OoHAOaQ4ESCLgjqCrljkFjpElriBlGWGay7YxpOvXqgyFBXdzsbJFy6wsQBEE7CXA+ynUDQTUJ5oDQI+6dTI6nQIJ0REBERAREQEREHgcd43UY/5NADPEucRIaDoAOu9+3VeRhPFdejWDMQQ9jjGYABze9rEey8/xD4hpU+IPFN4ccrQ8bBwsWg7mInuvE4nxhjntdVOVsgGLmJEkDeyjqjztZ7OSbRXpnc+O3l16lSDZgASSTG5OpPdXrCo12wKjDnp1AHZswytAbZwnYgXjeLXJWapViIiAiIg8Xxlw+pXwNanTu9zRA6w4OLfcAj3XDMDi3UKzagHNTdMG2moPTcL6NWBX4Dhqji59Ck5x1cabST6ki6oyYuuYmJdbgeoxxqWx2r1Rb/j57Ac92hc5x0FyST+pK+huC4d1PDUWP8AO2kxrvUNAP5q2hwHDU3BzKFJjho5tNoI9CBZZ6nFi6N90eo+o/WdMRXUV3/NHWoB4IM3ESCQetnC40UbhUbJEPEiGnlIGh5rz1uB69MhFc5SD7Y2YPJzZRm5ZO2WfNPZTqhChGDaCMsshxcQDYk6yOm6CdY+FOYudLTLiAQLw0luUnch2b6oxtQZQS19zmMFpjaAJBOx0UOAxZLQHNuXVJygFrSHOsY3jtcoM5FAzHMMc0FwJAcC0wNbOAIhSU67XQQ4GRIggyOoQeD4u8G0+IMEn5dRnleBNt2kbj9PqtS/Y27+0j/TP8a6cirtiradzDbh5/IwV6Md9R+7+sNV8HeBGcPc55f82o4ZQ7LlDW6kASbki57LalQlRuxTBq5ohubUeX8Xp3XutYrGoZ8uW+a03yTuZSooDjG7BzuXMIaSCNoMRPaZVHVahnKyOUEFxtPQgSbKVTIVHAEQbhQPw7nSHPIBAs3lI682t1e2k1pc6ACbuPWBFz2CDV+J42o+oaFF5pU6IDeUw4kAfe1AGnssHhXHq2HxLaVV5qMe4N5jJBJgEE31WrYz4hYd2MrGk4tYXWc7yvsAXDoCRIn+SwneNcPTxNKpUJqgVGlwZeADMzofTfsrfZyb1qXncO4ooMPjGVGNe1wc17Q5pBsQRIP0VVU9JkREBERAVtUHKY1gx67K5EHzfiqb2VHB8h7XEOnUOm895WRxjiRxFY1CIkNEejQP1k+67hxXwhg8U/5lWiHPiMwLmk+uUifdYY+HXD/+gP8APU/iWKePbxEvqqet4f02tSeqI121rvr8/iGL8MmPPDmioJaXPyg/gn9JzLZgHMMAFzSQAAGjIIjqJbI9RP0lpUgxoa0BrWiABYACwAHRXrXWNREPms2T3clr61uZn+KylVa8BzSHA6EGQfcK9QVMNfM05TBA1LZN5LJAJn0NzdUOJLQc7TDWg5mguBOhhol1vTRelTIRWMrNJIBBLdQDcTcSNrK9AREQEREBERARQfbWSBmBkloi9xqLaQjMSXZYY6CTJPLEbwb3QS1aoaC5xDQLkkwB7ry8Fx/DvqFrazHFxGURl2AIk2dJv7rz/GNa9BjjDHFxd0JGWB+ZK1nj9KkAMkT2QdMURwrCZLWkgECw0Oo9CsPw9iXVMLSc+7iwSeu0+4v7r0UEAwFMRDGiGlogAQ06gdkGBpiOUWblH+Hp6KdEEAwVMfcbZuTQeX8P+HspGUmiIAECBAiB09FeiAiIgLC43g3VsNWpNOV1Sk9gPQlpA/MrNRB8m4zBvo1HU6jSx7DDmmxBUIX1bieEUKrs1SjTqOiJcxrjHSSFHT4BhmkEYeiCDIIpsBB6gxqulHO7d6qvbcm4b8OeJGjTIfkBptOUvILeUcpGxGkIu0Isc5rSs0IiKlIiIgIiICIiAiIgIiIIq2GY8Q5oMxqOlx9Fa7C6w57SSCbzpsA6QAegCnRBAaL7w/VwN2gw3dto+pQsqX5m+a3IfL089z3/ACU6IICyp+JvmnyHy/h8/m7/AJJ8l/4/vzZo8v4bz9dVOiCD7N1e882bUD/t5QJb2KDBM/DMOzDNLod1GaY9lOiCjWgaCFVEQcS+KHjyqccaFKBTw5ggjzvjmJ3gTAjuVrGI8avc2GsDXdS7NHoIC2v4weC/l1vtlNwy1nAPYZkPjzC2hAv39bc4+wu7fU/8Lq4qYbUidKZmdu4/CLxe/GYd1GqZqYfKA78VMyGz3EEfRb+ue/Bzwv8AZsK7EOIc/ExAEw1jS4AX3JJJ9l0Jc/N09c9PhbHjuIiKpIiIgIiICIiAiIgIiIP/2Q=="/>
          <p:cNvSpPr>
            <a:spLocks noChangeAspect="1" noChangeArrowheads="1"/>
          </p:cNvSpPr>
          <p:nvPr/>
        </p:nvSpPr>
        <p:spPr bwMode="auto">
          <a:xfrm>
            <a:off x="79375" y="-803275"/>
            <a:ext cx="2762250" cy="165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web 2.0 Social Network Communit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0414" y="2448231"/>
            <a:ext cx="2369574" cy="2546556"/>
          </a:xfrm>
          <a:prstGeom prst="rect">
            <a:avLst/>
          </a:prstGeom>
          <a:noFill/>
        </p:spPr>
      </p:pic>
      <p:pic>
        <p:nvPicPr>
          <p:cNvPr id="12" name="Picture 11" descr="Visualization of the amount of contributions from different user segment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412" y="165024"/>
            <a:ext cx="2674375" cy="20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264038"/>
            <a:ext cx="9291085" cy="4045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4. Post and reply in threaded discussion board/ESN group</a:t>
            </a:r>
            <a:endParaRPr lang="en-US" sz="2200" b="0" dirty="0"/>
          </a:p>
        </p:txBody>
      </p:sp>
      <p:sp>
        <p:nvSpPr>
          <p:cNvPr id="14341" name="Rectangle 5"/>
          <p:cNvSpPr>
            <a:spLocks noGrp="1"/>
          </p:cNvSpPr>
          <p:nvPr>
            <p:ph type="body" idx="4294967295"/>
          </p:nvPr>
        </p:nvSpPr>
        <p:spPr>
          <a:xfrm>
            <a:off x="406146" y="727588"/>
            <a:ext cx="6279790" cy="6695767"/>
          </a:xfrm>
        </p:spPr>
        <p:txBody>
          <a:bodyPr/>
          <a:lstStyle/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Lay the foundation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Enable posting and replying by email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Seed the discussion board with example posts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Recruit other key community members to also post and reply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Set clear expectations for the community threaded discussion board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Members should subscribe by RSS or email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If a member posts a question, make sure that it gets a response within 48 hours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If your community has a regular call, leverage the discussion board as a means of continuing the conversation, or providing resources covered on the call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Set a calendar reminder to post every week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Summary of a community event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Useful link – save these in a list and share one each week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Thought-provoking topic to stimulate discussion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Redirect relevant discussions taking place in</a:t>
            </a:r>
          </a:p>
          <a:p>
            <a:pPr marL="793690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Email exchanges</a:t>
            </a:r>
          </a:p>
          <a:p>
            <a:pPr marL="793690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Distribution lists</a:t>
            </a:r>
          </a:p>
          <a:p>
            <a:pPr marL="793690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Other collaboration channels or communities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If questions are asked via email that the entire community can benefit from, ask the </a:t>
            </a:r>
            <a:r>
              <a:rPr lang="en-US" sz="1600"/>
              <a:t>requestor to post </a:t>
            </a:r>
            <a:r>
              <a:rPr lang="en-US" sz="1600" dirty="0"/>
              <a:t>in the discussion board and reply there</a:t>
            </a:r>
          </a:p>
          <a:p>
            <a:pPr marL="0" indent="0">
              <a:buFont typeface="Arial" pitchFamily="34" charset="0"/>
              <a:buNone/>
              <a:defRPr/>
            </a:pPr>
            <a:endParaRPr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849796"/>
            <a:ext cx="323601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50850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5. Use blog, newsletter, wiki</a:t>
            </a:r>
            <a:endParaRPr lang="en-US" sz="2200" b="0" dirty="0"/>
          </a:p>
        </p:txBody>
      </p:sp>
      <p:sp>
        <p:nvSpPr>
          <p:cNvPr id="15365" name="Rectangle 5"/>
          <p:cNvSpPr>
            <a:spLocks noGrp="1"/>
          </p:cNvSpPr>
          <p:nvPr>
            <p:ph type="body" idx="4294967295"/>
          </p:nvPr>
        </p:nvSpPr>
        <p:spPr>
          <a:xfrm>
            <a:off x="465139" y="1201003"/>
            <a:ext cx="5523680" cy="6064985"/>
          </a:xfrm>
        </p:spPr>
        <p:txBody>
          <a:bodyPr/>
          <a:lstStyle/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2000" dirty="0"/>
              <a:t>Blog – chronological archive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Announcements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Newsletters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Recurring communications which lend themselves to lists and archives </a:t>
            </a:r>
            <a:endParaRPr dirty="0"/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2000" dirty="0"/>
              <a:t>Newsletter – one page, every month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Stay in communication with members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Remind about calls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Link to key information – reuse content already produced</a:t>
            </a:r>
          </a:p>
          <a:p>
            <a:pPr marL="1252477" lvl="7" indent="-382527" defTabSz="1019012">
              <a:buFont typeface="Wingdings" pitchFamily="2" charset="2"/>
              <a:buChar char="§"/>
              <a:defRPr/>
            </a:pPr>
            <a:r>
              <a:rPr lang="en-US" sz="2000" dirty="0"/>
              <a:t>Recent discussion board threads</a:t>
            </a:r>
          </a:p>
          <a:p>
            <a:pPr marL="1252477" lvl="7" indent="-382527" defTabSz="1019012">
              <a:buFont typeface="Wingdings" pitchFamily="2" charset="2"/>
              <a:buChar char="§"/>
              <a:defRPr/>
            </a:pPr>
            <a:r>
              <a:rPr lang="en-US" sz="2000" dirty="0"/>
              <a:t>Blog posts of interest </a:t>
            </a:r>
          </a:p>
          <a:p>
            <a:pPr marL="1252477" lvl="7" indent="-382527" defTabSz="1019012">
              <a:buFont typeface="Wingdings" pitchFamily="2" charset="2"/>
              <a:buChar char="§"/>
              <a:defRPr/>
            </a:pPr>
            <a:r>
              <a:rPr lang="en-US" sz="2000" dirty="0"/>
              <a:t>Recently-edited wiki pages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2000" dirty="0"/>
              <a:t>Wiki – collaborative editing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Meeting agenda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Position paper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dirty="0"/>
              <a:t>Self-maintained list of resources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3588025"/>
            <a:ext cx="4234069" cy="40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0"/>
            <a:ext cx="3961780" cy="33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50850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6. Schedule and host events</a:t>
            </a:r>
            <a:endParaRPr lang="en-US" sz="2200" b="0" dirty="0"/>
          </a:p>
        </p:txBody>
      </p:sp>
      <p:sp>
        <p:nvSpPr>
          <p:cNvPr id="19461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1144658"/>
            <a:ext cx="9266237" cy="6238781"/>
          </a:xfrm>
        </p:spPr>
        <p:txBody>
          <a:bodyPr/>
          <a:lstStyle/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Types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Regular conference calls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Occasional face-to-face meetings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Training sessions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Purpose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stay connected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share progress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reuse good ideas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collaborate on common needs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Activities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Share an idea, tip, trick, technique, proven practice, or insight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Request feedback on a presentation, document, web site, idea, program, or problem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Lead a discussion on any topic of interest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Provide an update on a project, program, initiative, or organization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US" sz="1600" dirty="0"/>
              <a:t>Speaker (community member or invited guest)</a:t>
            </a:r>
          </a:p>
          <a:p>
            <a:pPr marL="382527" indent="-382527" defTabSz="1019012">
              <a:buFont typeface="Arial" pitchFamily="34" charset="0"/>
              <a:buChar char="•"/>
              <a:defRPr/>
            </a:pPr>
            <a:r>
              <a:rPr lang="en-US" sz="1600" dirty="0"/>
              <a:t>Ideas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sz="1600" dirty="0"/>
              <a:t>Themed-call, where multiple speakers discuss the same subject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sz="1600" dirty="0"/>
              <a:t>Post agenda ahead of time using events calendar, agenda pages, uploaded presentations</a:t>
            </a:r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lang="en-GB" sz="1600" dirty="0"/>
              <a:t>Send reminder message</a:t>
            </a:r>
            <a:endParaRPr sz="1600" dirty="0"/>
          </a:p>
          <a:p>
            <a:pPr marL="793689" lvl="4" indent="-382527" defTabSz="1019012">
              <a:buFont typeface="Courier New" pitchFamily="49" charset="0"/>
              <a:buChar char="o"/>
              <a:defRPr/>
            </a:pPr>
            <a:r>
              <a:rPr sz="1600" dirty="0"/>
              <a:t>Prime the pump prior to the call by asking others to ask questions or share their thoughts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26" y="815009"/>
            <a:ext cx="5628447" cy="33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50850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7. Provide useful content</a:t>
            </a:r>
            <a:endParaRPr lang="en-US" sz="2200" b="0" dirty="0"/>
          </a:p>
        </p:txBody>
      </p:sp>
      <p:sp>
        <p:nvSpPr>
          <p:cNvPr id="23557" name="Rectangle 5"/>
          <p:cNvSpPr>
            <a:spLocks noGrp="1"/>
          </p:cNvSpPr>
          <p:nvPr>
            <p:ph type="body" idx="4294967295"/>
          </p:nvPr>
        </p:nvSpPr>
        <p:spPr>
          <a:xfrm>
            <a:off x="519729" y="1062772"/>
            <a:ext cx="9266237" cy="5916613"/>
          </a:xfrm>
        </p:spPr>
        <p:txBody>
          <a:bodyPr/>
          <a:lstStyle/>
          <a:p>
            <a:pPr lvl="1" indent="-381000"/>
            <a:r>
              <a:rPr lang="en-US" dirty="0"/>
              <a:t>Review and refresh content on a regular basis</a:t>
            </a:r>
          </a:p>
          <a:p>
            <a:pPr lvl="1" indent="-381000"/>
            <a:r>
              <a:rPr lang="en-US" dirty="0"/>
              <a:t>Communicate changes in the newsletter</a:t>
            </a:r>
          </a:p>
          <a:p>
            <a:pPr lvl="1" indent="-381000"/>
            <a:r>
              <a:rPr lang="en-US" dirty="0"/>
              <a:t>Solicit content contributions from your membership</a:t>
            </a:r>
          </a:p>
          <a:p>
            <a:pPr lvl="4" indent="-381000">
              <a:buFont typeface="Courier New" pitchFamily="49" charset="0"/>
              <a:buChar char="o"/>
            </a:pPr>
            <a:r>
              <a:rPr lang="en-US" sz="2400" dirty="0"/>
              <a:t>You don’t have to produce all of the content yourself</a:t>
            </a:r>
          </a:p>
          <a:p>
            <a:pPr lvl="4" indent="-381000">
              <a:buFont typeface="Courier New" pitchFamily="49" charset="0"/>
              <a:buChar char="o"/>
            </a:pPr>
            <a:r>
              <a:rPr lang="en-US" sz="2400" dirty="0"/>
              <a:t>Let members know specifically what is needed</a:t>
            </a:r>
          </a:p>
          <a:p>
            <a:pPr lvl="4" indent="-381000">
              <a:buFont typeface="Courier New" pitchFamily="49" charset="0"/>
              <a:buChar char="o"/>
            </a:pPr>
            <a:r>
              <a:rPr lang="en-US" sz="2400" dirty="0"/>
              <a:t>Recognize contributors publicly in the newsletter</a:t>
            </a:r>
          </a:p>
          <a:p>
            <a:pPr lvl="4" indent="-381000">
              <a:buFont typeface="Courier New" pitchFamily="49" charset="0"/>
              <a:buChar char="o"/>
            </a:pPr>
            <a:r>
              <a:rPr lang="en-US" sz="2400" dirty="0"/>
              <a:t>Ask for content submissions to: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Newsletter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Blog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Wiki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Site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Discussion board</a:t>
            </a:r>
          </a:p>
          <a:p>
            <a:pPr lvl="7" indent="-381000">
              <a:buFont typeface="Wingdings" pitchFamily="2" charset="2"/>
              <a:buChar char="§"/>
            </a:pPr>
            <a:r>
              <a:rPr lang="en-US" sz="2400" dirty="0"/>
              <a:t>ESN group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35" y="4025348"/>
            <a:ext cx="5502964" cy="37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FAD62-73F3-4FAF-98D3-C2A7072BA5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03_Screen_Large_27-94x21-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2003_Screen_Large_27-94x21-59_18Nov08</Template>
  <TotalTime>1871</TotalTime>
  <Words>1510</Words>
  <Application>Microsoft Office PowerPoint</Application>
  <PresentationFormat>Custom</PresentationFormat>
  <Paragraphs>260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2003_Screen_Large_27-94x21-59_18Nov08</vt:lpstr>
      <vt:lpstr>19_Blank</vt:lpstr>
      <vt:lpstr>Online Engagement</vt:lpstr>
      <vt:lpstr>Communities</vt:lpstr>
      <vt:lpstr>1. Carefully choose the community topic </vt:lpstr>
      <vt:lpstr>2. Publicize</vt:lpstr>
      <vt:lpstr>3. Increase membership</vt:lpstr>
      <vt:lpstr>4. Post and reply in threaded discussion board/ESN group</vt:lpstr>
      <vt:lpstr>5. Use blog, newsletter, wiki</vt:lpstr>
      <vt:lpstr>6. Schedule and host events</vt:lpstr>
      <vt:lpstr>7. Provide useful content</vt:lpstr>
      <vt:lpstr>8. Tell members how they should participate </vt:lpstr>
      <vt:lpstr>And tell them how to use communities: SAFARIS</vt:lpstr>
      <vt:lpstr>9. Set goals and measure progress</vt:lpstr>
      <vt:lpstr>10. Solicit, find, and publicize success stories</vt:lpstr>
      <vt:lpstr>Components</vt:lpstr>
      <vt:lpstr>1. Training</vt:lpstr>
      <vt:lpstr>2. Documentation</vt:lpstr>
      <vt:lpstr>3. Communications</vt:lpstr>
      <vt:lpstr>4. Content</vt:lpstr>
      <vt:lpstr>5. User Interface</vt:lpstr>
      <vt:lpstr>6. Virtual Meeting Room</vt:lpstr>
      <vt:lpstr>7. Threaded Discussion</vt:lpstr>
      <vt:lpstr>8. Blog</vt:lpstr>
      <vt:lpstr>9. Wiki</vt:lpstr>
      <vt:lpstr>10. Podcast</vt:lpstr>
      <vt:lpstr>11. Video</vt:lpstr>
      <vt:lpstr>12. Incentive Points Tracking</vt:lpstr>
      <vt:lpstr>For additional information</vt:lpstr>
      <vt:lpstr>LinkedIn Posts https://www.linkedin.com/today/author/2500783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 for Leading Communtiies</dc:title>
  <dc:subject>Communities of Practice, Collaboration</dc:subject>
  <dc:creator>Stan Garfield</dc:creator>
  <cp:keywords>communities, CoP, collaboration</cp:keywords>
  <cp:lastModifiedBy>Adrienne Todela</cp:lastModifiedBy>
  <cp:revision>277</cp:revision>
  <dcterms:created xsi:type="dcterms:W3CDTF">2009-01-19T09:28:56Z</dcterms:created>
  <dcterms:modified xsi:type="dcterms:W3CDTF">2016-07-28T20:27:27Z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5818BE61-6F73-48E8-8E88-56BA819A9868</vt:lpwstr>
  </property>
  <property fmtid="{D5CDD505-2E9C-101B-9397-08002B2CF9AE}" pid="3" name="ArticulatePath">
    <vt:lpwstr>Online Engagement</vt:lpwstr>
  </property>
</Properties>
</file>