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7" r:id="rId4"/>
    <p:sldId id="258" r:id="rId5"/>
    <p:sldId id="272" r:id="rId6"/>
    <p:sldId id="259" r:id="rId7"/>
    <p:sldId id="260" r:id="rId8"/>
    <p:sldId id="261" r:id="rId9"/>
    <p:sldId id="262" r:id="rId10"/>
    <p:sldId id="263" r:id="rId11"/>
    <p:sldId id="270" r:id="rId12"/>
    <p:sldId id="273" r:id="rId13"/>
    <p:sldId id="274" r:id="rId14"/>
    <p:sldId id="275" r:id="rId15"/>
    <p:sldId id="276" r:id="rId16"/>
    <p:sldId id="278" r:id="rId17"/>
    <p:sldId id="279" r:id="rId18"/>
    <p:sldId id="280" r:id="rId19"/>
    <p:sldId id="281" r:id="rId20"/>
    <p:sldId id="282" r:id="rId21"/>
    <p:sldId id="295" r:id="rId22"/>
    <p:sldId id="283" r:id="rId23"/>
    <p:sldId id="284" r:id="rId24"/>
    <p:sldId id="285" r:id="rId25"/>
    <p:sldId id="286" r:id="rId26"/>
    <p:sldId id="287" r:id="rId27"/>
    <p:sldId id="297" r:id="rId28"/>
    <p:sldId id="289" r:id="rId29"/>
    <p:sldId id="290" r:id="rId30"/>
    <p:sldId id="296" r:id="rId31"/>
    <p:sldId id="291" r:id="rId32"/>
    <p:sldId id="292" r:id="rId33"/>
    <p:sldId id="293" r:id="rId34"/>
    <p:sldId id="294"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CB5486-3868-4CD3-9210-A4244C2B8514}"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83DFD-EB0F-4B42-873F-BAD6110108D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CB5486-3868-4CD3-9210-A4244C2B8514}"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83DFD-EB0F-4B42-873F-BAD6110108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CB5486-3868-4CD3-9210-A4244C2B8514}"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83DFD-EB0F-4B42-873F-BAD6110108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CB5486-3868-4CD3-9210-A4244C2B8514}"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83DFD-EB0F-4B42-873F-BAD6110108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B5486-3868-4CD3-9210-A4244C2B8514}"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83DFD-EB0F-4B42-873F-BAD6110108D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CB5486-3868-4CD3-9210-A4244C2B8514}"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A83DFD-EB0F-4B42-873F-BAD6110108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CB5486-3868-4CD3-9210-A4244C2B8514}" type="datetimeFigureOut">
              <a:rPr lang="en-US" smtClean="0"/>
              <a:t>10/26/2015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A83DFD-EB0F-4B42-873F-BAD6110108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B5486-3868-4CD3-9210-A4244C2B8514}" type="datetimeFigureOut">
              <a:rPr lang="en-US" smtClean="0"/>
              <a:t>10/26/2015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A83DFD-EB0F-4B42-873F-BAD6110108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B5486-3868-4CD3-9210-A4244C2B8514}" type="datetimeFigureOut">
              <a:rPr lang="en-US" smtClean="0"/>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A83DFD-EB0F-4B42-873F-BAD6110108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CB5486-3868-4CD3-9210-A4244C2B8514}"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A83DFD-EB0F-4B42-873F-BAD6110108D2}"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9CB5486-3868-4CD3-9210-A4244C2B8514}" type="datetimeFigureOut">
              <a:rPr lang="en-US" smtClean="0"/>
              <a:t>10/26/2015</a:t>
            </a:fld>
            <a:endParaRPr lang="en-US"/>
          </a:p>
        </p:txBody>
      </p:sp>
      <p:sp>
        <p:nvSpPr>
          <p:cNvPr id="9" name="Slide Number Placeholder 8"/>
          <p:cNvSpPr>
            <a:spLocks noGrp="1"/>
          </p:cNvSpPr>
          <p:nvPr>
            <p:ph type="sldNum" sz="quarter" idx="11"/>
          </p:nvPr>
        </p:nvSpPr>
        <p:spPr/>
        <p:txBody>
          <a:bodyPr/>
          <a:lstStyle/>
          <a:p>
            <a:fld id="{6AA83DFD-EB0F-4B42-873F-BAD6110108D2}"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AA83DFD-EB0F-4B42-873F-BAD6110108D2}"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9CB5486-3868-4CD3-9210-A4244C2B8514}" type="datetimeFigureOut">
              <a:rPr lang="en-US" smtClean="0"/>
              <a:t>10/26/2015</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295399"/>
          </a:xfrm>
        </p:spPr>
        <p:txBody>
          <a:bodyPr/>
          <a:lstStyle/>
          <a:p>
            <a:r>
              <a:rPr lang="en-US" sz="5400" dirty="0" smtClean="0"/>
              <a:t>Recurrent Monitoring</a:t>
            </a:r>
            <a:endParaRPr lang="en-US" sz="5400" dirty="0"/>
          </a:p>
        </p:txBody>
      </p:sp>
      <p:sp>
        <p:nvSpPr>
          <p:cNvPr id="3" name="Subtitle 2"/>
          <p:cNvSpPr>
            <a:spLocks noGrp="1"/>
          </p:cNvSpPr>
          <p:nvPr>
            <p:ph type="subTitle" idx="1"/>
          </p:nvPr>
        </p:nvSpPr>
        <p:spPr>
          <a:xfrm>
            <a:off x="838200" y="2057400"/>
            <a:ext cx="6934200" cy="2819400"/>
          </a:xfrm>
        </p:spPr>
        <p:txBody>
          <a:bodyPr>
            <a:normAutofit fontScale="85000" lnSpcReduction="20000"/>
          </a:bodyPr>
          <a:lstStyle/>
          <a:p>
            <a:r>
              <a:rPr lang="en-US" sz="4000" dirty="0" smtClean="0">
                <a:solidFill>
                  <a:schemeClr val="tx1"/>
                </a:solidFill>
              </a:rPr>
              <a:t>Results from an Interim </a:t>
            </a:r>
            <a:r>
              <a:rPr lang="en-US" sz="4000" dirty="0">
                <a:solidFill>
                  <a:schemeClr val="tx1"/>
                </a:solidFill>
              </a:rPr>
              <a:t>Monitoring </a:t>
            </a:r>
            <a:r>
              <a:rPr lang="en-US" sz="4000" dirty="0" smtClean="0">
                <a:solidFill>
                  <a:schemeClr val="tx1"/>
                </a:solidFill>
              </a:rPr>
              <a:t>Survey in Ethiopia</a:t>
            </a:r>
          </a:p>
          <a:p>
            <a:endParaRPr lang="en-US" sz="2800" dirty="0" smtClean="0">
              <a:solidFill>
                <a:schemeClr val="tx1"/>
              </a:solidFill>
            </a:endParaRPr>
          </a:p>
          <a:p>
            <a:endParaRPr lang="en-US" sz="2800" dirty="0">
              <a:solidFill>
                <a:schemeClr val="tx1"/>
              </a:solidFill>
            </a:endParaRPr>
          </a:p>
          <a:p>
            <a:r>
              <a:rPr lang="en-US" sz="2800" dirty="0" smtClean="0">
                <a:solidFill>
                  <a:schemeClr val="tx1"/>
                </a:solidFill>
              </a:rPr>
              <a:t>Tim </a:t>
            </a:r>
            <a:r>
              <a:rPr lang="en-US" sz="2800" dirty="0" err="1" smtClean="0">
                <a:solidFill>
                  <a:schemeClr val="tx1"/>
                </a:solidFill>
              </a:rPr>
              <a:t>Frankenberger</a:t>
            </a:r>
            <a:endParaRPr lang="en-US" sz="2800" dirty="0" smtClean="0">
              <a:solidFill>
                <a:schemeClr val="tx1"/>
              </a:solidFill>
            </a:endParaRPr>
          </a:p>
          <a:p>
            <a:r>
              <a:rPr lang="en-US" sz="2800" dirty="0" smtClean="0">
                <a:solidFill>
                  <a:schemeClr val="tx1"/>
                </a:solidFill>
              </a:rPr>
              <a:t>TANGO International</a:t>
            </a:r>
          </a:p>
          <a:p>
            <a:r>
              <a:rPr lang="en-US" sz="2800" dirty="0" smtClean="0">
                <a:solidFill>
                  <a:schemeClr val="tx1"/>
                </a:solidFill>
              </a:rPr>
              <a:t>October 27,  2015</a:t>
            </a:r>
          </a:p>
          <a:p>
            <a:endParaRPr lang="en-US" dirty="0"/>
          </a:p>
        </p:txBody>
      </p:sp>
      <p:pic>
        <p:nvPicPr>
          <p:cNvPr id="1027"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5359703"/>
            <a:ext cx="1641362" cy="594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19400" y="5198213"/>
            <a:ext cx="3200400" cy="868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l="8933" t="16755" r="8931" b="16755"/>
          <a:stretch/>
        </p:blipFill>
        <p:spPr>
          <a:xfrm>
            <a:off x="381000" y="5310409"/>
            <a:ext cx="2060836" cy="644012"/>
          </a:xfrm>
          <a:prstGeom prst="rect">
            <a:avLst/>
          </a:prstGeom>
        </p:spPr>
      </p:pic>
    </p:spTree>
    <p:extLst>
      <p:ext uri="{BB962C8B-B14F-4D97-AF65-F5344CB8AC3E}">
        <p14:creationId xmlns:p14="http://schemas.microsoft.com/office/powerpoint/2010/main" val="3429470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Shocks</a:t>
            </a:r>
            <a:endParaRPr lang="en-US" dirty="0"/>
          </a:p>
        </p:txBody>
      </p:sp>
      <p:sp>
        <p:nvSpPr>
          <p:cNvPr id="3" name="Content Placeholder 2"/>
          <p:cNvSpPr>
            <a:spLocks noGrp="1"/>
          </p:cNvSpPr>
          <p:nvPr>
            <p:ph idx="1"/>
          </p:nvPr>
        </p:nvSpPr>
        <p:spPr/>
        <p:txBody>
          <a:bodyPr>
            <a:normAutofit/>
          </a:bodyPr>
          <a:lstStyle/>
          <a:p>
            <a:r>
              <a:rPr lang="en-US" sz="2800" dirty="0"/>
              <a:t>Understanding how different types of shocks affect household and community well-being is fundamental to designing appropriate resilience-building programs. </a:t>
            </a:r>
          </a:p>
          <a:p>
            <a:pPr marL="0" indent="0">
              <a:buNone/>
            </a:pPr>
            <a:endParaRPr lang="en-US" sz="2800" dirty="0"/>
          </a:p>
          <a:p>
            <a:r>
              <a:rPr lang="en-US" sz="2800" dirty="0"/>
              <a:t>Collecting data on shocks and stressors and understanding their relationships with well-being is therefore an essential element of resilience measurement.</a:t>
            </a:r>
          </a:p>
          <a:p>
            <a:endParaRPr lang="en-US" sz="2800" dirty="0"/>
          </a:p>
        </p:txBody>
      </p:sp>
    </p:spTree>
    <p:extLst>
      <p:ext uri="{BB962C8B-B14F-4D97-AF65-F5344CB8AC3E}">
        <p14:creationId xmlns:p14="http://schemas.microsoft.com/office/powerpoint/2010/main" val="3210852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Evolution of the Drought and its Downstream Effects</a:t>
            </a:r>
            <a:endParaRPr lang="en-US" sz="4000" dirty="0"/>
          </a:p>
        </p:txBody>
      </p:sp>
      <p:sp>
        <p:nvSpPr>
          <p:cNvPr id="3" name="Content Placeholder 2"/>
          <p:cNvSpPr>
            <a:spLocks noGrp="1"/>
          </p:cNvSpPr>
          <p:nvPr>
            <p:ph idx="1"/>
          </p:nvPr>
        </p:nvSpPr>
        <p:spPr/>
        <p:txBody>
          <a:bodyPr/>
          <a:lstStyle/>
          <a:p>
            <a:r>
              <a:rPr lang="en-US" dirty="0" smtClean="0"/>
              <a:t>The study used </a:t>
            </a:r>
            <a:r>
              <a:rPr lang="en-US" dirty="0"/>
              <a:t>external data sources to map out the progression of the 2014-15 drought in the two PRIME IE areas. </a:t>
            </a:r>
            <a:endParaRPr lang="en-US" dirty="0" smtClean="0"/>
          </a:p>
          <a:p>
            <a:pPr marL="114300" indent="0">
              <a:buNone/>
            </a:pPr>
            <a:endParaRPr lang="en-US" dirty="0" smtClean="0"/>
          </a:p>
          <a:p>
            <a:r>
              <a:rPr lang="en-US" dirty="0" smtClean="0"/>
              <a:t>The </a:t>
            </a:r>
            <a:r>
              <a:rPr lang="en-US" dirty="0"/>
              <a:t>data sources include FEWS NET </a:t>
            </a:r>
            <a:r>
              <a:rPr lang="en-US" i="1" dirty="0"/>
              <a:t>Food Security Outlook</a:t>
            </a:r>
            <a:r>
              <a:rPr lang="en-US" dirty="0"/>
              <a:t> publications, PRIME trigger indicator data, rainfall classifications provided by the Ethiopian government, and satellite remote sensing data from the African Flood and Drought Monitor (AFDM</a:t>
            </a:r>
            <a:r>
              <a:rPr lang="en-US" dirty="0" smtClean="0"/>
              <a:t>).</a:t>
            </a:r>
          </a:p>
          <a:p>
            <a:endParaRPr lang="en-US" dirty="0"/>
          </a:p>
          <a:p>
            <a:r>
              <a:rPr lang="en-US" dirty="0"/>
              <a:t>In both areas, the drought unfolded in two waves roughly corresponding to March-September 2014 (between the PRIME baseline survey and IMS Round 1) and October 2014-April 2015 (between IMS Rounds 1 and 6).</a:t>
            </a:r>
          </a:p>
        </p:txBody>
      </p:sp>
    </p:spTree>
    <p:extLst>
      <p:ext uri="{BB962C8B-B14F-4D97-AF65-F5344CB8AC3E}">
        <p14:creationId xmlns:p14="http://schemas.microsoft.com/office/powerpoint/2010/main" val="3778277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0" y="914400"/>
            <a:ext cx="8458200" cy="6056532"/>
          </a:xfrm>
          <a:prstGeom prst="rect">
            <a:avLst/>
          </a:prstGeom>
          <a:noFill/>
        </p:spPr>
      </p:pic>
      <p:sp>
        <p:nvSpPr>
          <p:cNvPr id="3" name="Rectangle 2"/>
          <p:cNvSpPr/>
          <p:nvPr/>
        </p:nvSpPr>
        <p:spPr>
          <a:xfrm>
            <a:off x="914400" y="152401"/>
            <a:ext cx="5943600" cy="707886"/>
          </a:xfrm>
          <a:prstGeom prst="rect">
            <a:avLst/>
          </a:prstGeom>
        </p:spPr>
        <p:txBody>
          <a:bodyPr wrap="square">
            <a:spAutoFit/>
          </a:bodyPr>
          <a:lstStyle/>
          <a:p>
            <a:r>
              <a:rPr lang="en-US" sz="2000" b="1" dirty="0" smtClean="0"/>
              <a:t>Rainfall </a:t>
            </a:r>
            <a:r>
              <a:rPr lang="en-US" sz="2000" b="1" dirty="0"/>
              <a:t>deviation from norm in </a:t>
            </a:r>
            <a:r>
              <a:rPr lang="en-US" sz="2000" b="1" dirty="0" err="1"/>
              <a:t>Borena</a:t>
            </a:r>
            <a:r>
              <a:rPr lang="en-US" sz="2000" b="1" dirty="0"/>
              <a:t> and </a:t>
            </a:r>
            <a:r>
              <a:rPr lang="en-US" sz="2000" b="1" dirty="0" err="1"/>
              <a:t>Jijiga</a:t>
            </a:r>
            <a:r>
              <a:rPr lang="en-US" sz="2000" b="1" dirty="0"/>
              <a:t>, October 2013-July 2015</a:t>
            </a:r>
          </a:p>
        </p:txBody>
      </p:sp>
    </p:spTree>
    <p:extLst>
      <p:ext uri="{BB962C8B-B14F-4D97-AF65-F5344CB8AC3E}">
        <p14:creationId xmlns:p14="http://schemas.microsoft.com/office/powerpoint/2010/main" val="3105257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304800" y="874932"/>
            <a:ext cx="8077200" cy="5373468"/>
          </a:xfrm>
          <a:prstGeom prst="rect">
            <a:avLst/>
          </a:prstGeom>
          <a:noFill/>
        </p:spPr>
      </p:pic>
      <p:sp>
        <p:nvSpPr>
          <p:cNvPr id="3" name="Rectangle 2"/>
          <p:cNvSpPr/>
          <p:nvPr/>
        </p:nvSpPr>
        <p:spPr>
          <a:xfrm>
            <a:off x="1676400" y="228601"/>
            <a:ext cx="5181600" cy="707886"/>
          </a:xfrm>
          <a:prstGeom prst="rect">
            <a:avLst/>
          </a:prstGeom>
        </p:spPr>
        <p:txBody>
          <a:bodyPr wrap="square">
            <a:spAutoFit/>
          </a:bodyPr>
          <a:lstStyle/>
          <a:p>
            <a:r>
              <a:rPr lang="en-US" sz="2000" b="1" i="1" dirty="0"/>
              <a:t>Soil moisture percentage of norm in </a:t>
            </a:r>
            <a:r>
              <a:rPr lang="en-US" sz="2000" b="1" i="1" dirty="0" err="1"/>
              <a:t>Borena</a:t>
            </a:r>
            <a:r>
              <a:rPr lang="en-US" sz="2000" b="1" i="1" dirty="0"/>
              <a:t> and </a:t>
            </a:r>
            <a:r>
              <a:rPr lang="en-US" sz="2000" b="1" i="1" dirty="0" err="1"/>
              <a:t>Jijiga</a:t>
            </a:r>
            <a:r>
              <a:rPr lang="en-US" sz="2000" b="1" i="1" dirty="0"/>
              <a:t>, October 2013-July 2015</a:t>
            </a:r>
            <a:r>
              <a:rPr lang="en-US" sz="2000" b="1" i="1" baseline="30000" dirty="0"/>
              <a:t>1</a:t>
            </a:r>
            <a:endParaRPr lang="en-US" sz="2000" b="1" i="1" dirty="0"/>
          </a:p>
        </p:txBody>
      </p:sp>
    </p:spTree>
    <p:extLst>
      <p:ext uri="{BB962C8B-B14F-4D97-AF65-F5344CB8AC3E}">
        <p14:creationId xmlns:p14="http://schemas.microsoft.com/office/powerpoint/2010/main" val="3809642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76200" y="1143000"/>
            <a:ext cx="8229600" cy="5562600"/>
          </a:xfrm>
          <a:prstGeom prst="rect">
            <a:avLst/>
          </a:prstGeom>
          <a:noFill/>
        </p:spPr>
      </p:pic>
      <p:sp>
        <p:nvSpPr>
          <p:cNvPr id="3" name="Rectangle 2"/>
          <p:cNvSpPr/>
          <p:nvPr/>
        </p:nvSpPr>
        <p:spPr>
          <a:xfrm>
            <a:off x="838200" y="381000"/>
            <a:ext cx="6019800" cy="707886"/>
          </a:xfrm>
          <a:prstGeom prst="rect">
            <a:avLst/>
          </a:prstGeom>
        </p:spPr>
        <p:txBody>
          <a:bodyPr wrap="square">
            <a:spAutoFit/>
          </a:bodyPr>
          <a:lstStyle/>
          <a:p>
            <a:r>
              <a:rPr lang="en-US" sz="2000" b="1" i="1" dirty="0"/>
              <a:t>Normalized difference vegetation index percentile in </a:t>
            </a:r>
            <a:r>
              <a:rPr lang="en-US" sz="2000" b="1" i="1" dirty="0" err="1"/>
              <a:t>Borena</a:t>
            </a:r>
            <a:r>
              <a:rPr lang="en-US" sz="2000" b="1" i="1" dirty="0"/>
              <a:t> and </a:t>
            </a:r>
            <a:r>
              <a:rPr lang="en-US" sz="2000" b="1" i="1" dirty="0" err="1"/>
              <a:t>Jijiga</a:t>
            </a:r>
            <a:r>
              <a:rPr lang="en-US" sz="2000" b="1" i="1" dirty="0"/>
              <a:t>, October 2013-July 2015</a:t>
            </a:r>
          </a:p>
        </p:txBody>
      </p:sp>
    </p:spTree>
    <p:extLst>
      <p:ext uri="{BB962C8B-B14F-4D97-AF65-F5344CB8AC3E}">
        <p14:creationId xmlns:p14="http://schemas.microsoft.com/office/powerpoint/2010/main" val="561785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Evolution of the Drought and Downstream Effects</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a:t>D</a:t>
            </a:r>
            <a:r>
              <a:rPr lang="en-US" dirty="0" smtClean="0"/>
              <a:t>uring </a:t>
            </a:r>
            <a:r>
              <a:rPr lang="en-US" dirty="0"/>
              <a:t>the initial wave of the drought, the first rains (</a:t>
            </a:r>
            <a:r>
              <a:rPr lang="en-US" i="1" dirty="0" err="1"/>
              <a:t>Ganna</a:t>
            </a:r>
            <a:r>
              <a:rPr lang="en-US" dirty="0"/>
              <a:t> in </a:t>
            </a:r>
            <a:r>
              <a:rPr lang="en-US" dirty="0" err="1"/>
              <a:t>Borena</a:t>
            </a:r>
            <a:r>
              <a:rPr lang="en-US" dirty="0"/>
              <a:t>, </a:t>
            </a:r>
            <a:r>
              <a:rPr lang="en-US" i="1" dirty="0" err="1"/>
              <a:t>Diraa</a:t>
            </a:r>
            <a:r>
              <a:rPr lang="en-US" dirty="0"/>
              <a:t> in </a:t>
            </a:r>
            <a:r>
              <a:rPr lang="en-US" dirty="0" err="1"/>
              <a:t>Jijiga</a:t>
            </a:r>
            <a:r>
              <a:rPr lang="en-US" dirty="0"/>
              <a:t>) failed in the regions, leading to abnormal precipitous drops in soil moisture and vegetation coverage. </a:t>
            </a:r>
            <a:endParaRPr lang="en-US" dirty="0" smtClean="0"/>
          </a:p>
          <a:p>
            <a:pPr marL="114300" indent="0">
              <a:buNone/>
            </a:pPr>
            <a:endParaRPr lang="en-US" dirty="0" smtClean="0"/>
          </a:p>
          <a:p>
            <a:r>
              <a:rPr lang="en-US" dirty="0"/>
              <a:t>Critical water and pasture shortages ensued, followed by unusual mobility patterns among pastoralists, a deterioration of livestock body conditions, and crop failures. </a:t>
            </a:r>
            <a:endParaRPr lang="en-US" dirty="0" smtClean="0"/>
          </a:p>
          <a:p>
            <a:pPr marL="114300" indent="0">
              <a:buNone/>
            </a:pPr>
            <a:endParaRPr lang="en-US" dirty="0" smtClean="0"/>
          </a:p>
          <a:p>
            <a:r>
              <a:rPr lang="en-US" dirty="0"/>
              <a:t>Cereals prices sharply increased and livestock prices fell, leading to a livestock-to-cereal terms of trade far below normal in markets, to the detriment of </a:t>
            </a:r>
            <a:r>
              <a:rPr lang="en-US" dirty="0" smtClean="0"/>
              <a:t>pastoralists.</a:t>
            </a:r>
          </a:p>
          <a:p>
            <a:pPr marL="114300" indent="0">
              <a:buNone/>
            </a:pPr>
            <a:endParaRPr lang="en-US" dirty="0" smtClean="0"/>
          </a:p>
          <a:p>
            <a:r>
              <a:rPr lang="en-US" dirty="0"/>
              <a:t>Many areas in both regions were elevated to Priority 1 Nutrition Hotspot status by the Ethiopian government as malnutrition cases increased.</a:t>
            </a:r>
          </a:p>
          <a:p>
            <a:endParaRPr lang="en-US" dirty="0"/>
          </a:p>
        </p:txBody>
      </p:sp>
    </p:spTree>
    <p:extLst>
      <p:ext uri="{BB962C8B-B14F-4D97-AF65-F5344CB8AC3E}">
        <p14:creationId xmlns:p14="http://schemas.microsoft.com/office/powerpoint/2010/main" val="4230206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Evolution of the Drought </a:t>
            </a:r>
            <a:r>
              <a:rPr lang="en-US" sz="4000" dirty="0" smtClean="0"/>
              <a:t>and </a:t>
            </a:r>
            <a:r>
              <a:rPr lang="en-US" sz="4000" dirty="0"/>
              <a:t>Downstream Effects</a:t>
            </a:r>
          </a:p>
        </p:txBody>
      </p:sp>
      <p:sp>
        <p:nvSpPr>
          <p:cNvPr id="3" name="Content Placeholder 2"/>
          <p:cNvSpPr>
            <a:spLocks noGrp="1"/>
          </p:cNvSpPr>
          <p:nvPr>
            <p:ph idx="1"/>
          </p:nvPr>
        </p:nvSpPr>
        <p:spPr/>
        <p:txBody>
          <a:bodyPr>
            <a:normAutofit fontScale="92500" lnSpcReduction="20000"/>
          </a:bodyPr>
          <a:lstStyle/>
          <a:p>
            <a:r>
              <a:rPr lang="en-US" dirty="0"/>
              <a:t>The second wave of the drought evolved differently in </a:t>
            </a:r>
            <a:r>
              <a:rPr lang="en-US" dirty="0" err="1"/>
              <a:t>Borena</a:t>
            </a:r>
            <a:r>
              <a:rPr lang="en-US" dirty="0"/>
              <a:t> than </a:t>
            </a:r>
            <a:r>
              <a:rPr lang="en-US" dirty="0" smtClean="0"/>
              <a:t>in </a:t>
            </a:r>
            <a:r>
              <a:rPr lang="en-US" dirty="0" err="1" smtClean="0"/>
              <a:t>Jijiga</a:t>
            </a:r>
            <a:r>
              <a:rPr lang="en-US" dirty="0" smtClean="0"/>
              <a:t>.</a:t>
            </a:r>
          </a:p>
          <a:p>
            <a:pPr marL="114300" indent="0">
              <a:buNone/>
            </a:pPr>
            <a:endParaRPr lang="en-US" dirty="0" smtClean="0"/>
          </a:p>
          <a:p>
            <a:r>
              <a:rPr lang="en-US" dirty="0"/>
              <a:t>In </a:t>
            </a:r>
            <a:r>
              <a:rPr lang="en-US" dirty="0" err="1"/>
              <a:t>Borena</a:t>
            </a:r>
            <a:r>
              <a:rPr lang="en-US" dirty="0"/>
              <a:t>, the second rains, the </a:t>
            </a:r>
            <a:r>
              <a:rPr lang="en-US" i="1" dirty="0" err="1"/>
              <a:t>Hagaya</a:t>
            </a:r>
            <a:r>
              <a:rPr lang="en-US" dirty="0"/>
              <a:t> rains, failed. Thus the region experienced successive below-average rainy seasons</a:t>
            </a:r>
            <a:r>
              <a:rPr lang="en-US" dirty="0" smtClean="0"/>
              <a:t>.</a:t>
            </a:r>
          </a:p>
          <a:p>
            <a:pPr marL="114300" indent="0">
              <a:buNone/>
            </a:pPr>
            <a:endParaRPr lang="en-US" dirty="0" smtClean="0"/>
          </a:p>
          <a:p>
            <a:r>
              <a:rPr lang="en-US" dirty="0"/>
              <a:t>The lack of water and pasture reached critical levels, desperate livestock movements both within Ethiopia and cross-border ensued, and local crop production failed, necessitating cereal imports from other areas in Ethiopia. </a:t>
            </a:r>
            <a:endParaRPr lang="en-US" dirty="0" smtClean="0"/>
          </a:p>
          <a:p>
            <a:pPr marL="114300" indent="0">
              <a:buNone/>
            </a:pPr>
            <a:endParaRPr lang="en-US" dirty="0" smtClean="0"/>
          </a:p>
          <a:p>
            <a:r>
              <a:rPr lang="en-US" dirty="0" smtClean="0"/>
              <a:t>Conflict also increased between tribes over access to pasture and water.</a:t>
            </a:r>
          </a:p>
          <a:p>
            <a:pPr marL="114300" indent="0">
              <a:buNone/>
            </a:pPr>
            <a:endParaRPr lang="en-US" dirty="0" smtClean="0"/>
          </a:p>
          <a:p>
            <a:r>
              <a:rPr lang="en-US" dirty="0"/>
              <a:t>Many households were dependent on humanitarian assistance to meet their food needs, and malnutrition continued to rise. </a:t>
            </a:r>
          </a:p>
        </p:txBody>
      </p:sp>
    </p:spTree>
    <p:extLst>
      <p:ext uri="{BB962C8B-B14F-4D97-AF65-F5344CB8AC3E}">
        <p14:creationId xmlns:p14="http://schemas.microsoft.com/office/powerpoint/2010/main" val="3727017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Evolution of the Drought and Downstream Effects</a:t>
            </a:r>
          </a:p>
        </p:txBody>
      </p:sp>
      <p:sp>
        <p:nvSpPr>
          <p:cNvPr id="3" name="Content Placeholder 2"/>
          <p:cNvSpPr>
            <a:spLocks noGrp="1"/>
          </p:cNvSpPr>
          <p:nvPr>
            <p:ph idx="1"/>
          </p:nvPr>
        </p:nvSpPr>
        <p:spPr/>
        <p:txBody>
          <a:bodyPr>
            <a:normAutofit fontScale="92500" lnSpcReduction="10000"/>
          </a:bodyPr>
          <a:lstStyle/>
          <a:p>
            <a:r>
              <a:rPr lang="en-US" dirty="0"/>
              <a:t>In </a:t>
            </a:r>
            <a:r>
              <a:rPr lang="en-US" dirty="0" err="1"/>
              <a:t>Jijiga</a:t>
            </a:r>
            <a:r>
              <a:rPr lang="en-US" dirty="0"/>
              <a:t> the second rainy season, the </a:t>
            </a:r>
            <a:r>
              <a:rPr lang="en-US" i="1" dirty="0"/>
              <a:t>Karan</a:t>
            </a:r>
            <a:r>
              <a:rPr lang="en-US" dirty="0"/>
              <a:t> rains, followed a near-normal pattern, improving water and pasture availability</a:t>
            </a:r>
            <a:r>
              <a:rPr lang="en-US" dirty="0" smtClean="0"/>
              <a:t>.</a:t>
            </a:r>
          </a:p>
          <a:p>
            <a:pPr marL="114300" indent="0">
              <a:buNone/>
            </a:pPr>
            <a:r>
              <a:rPr lang="en-US" dirty="0" smtClean="0"/>
              <a:t> </a:t>
            </a:r>
          </a:p>
          <a:p>
            <a:r>
              <a:rPr lang="en-US" dirty="0"/>
              <a:t>FEWS NET and the PRIME trigger indicators reported that water and pasture availability had returned to normal, there was a normal harvest, and households’ access to food was stabilizing. </a:t>
            </a:r>
            <a:endParaRPr lang="en-US" dirty="0" smtClean="0"/>
          </a:p>
          <a:p>
            <a:pPr marL="114300" indent="0">
              <a:buNone/>
            </a:pPr>
            <a:endParaRPr lang="en-US" dirty="0" smtClean="0"/>
          </a:p>
          <a:p>
            <a:r>
              <a:rPr lang="en-US" dirty="0"/>
              <a:t>However, remote sensing satellite data show that these favorable conditions </a:t>
            </a:r>
            <a:r>
              <a:rPr lang="en-US" dirty="0" smtClean="0"/>
              <a:t>were </a:t>
            </a:r>
            <a:r>
              <a:rPr lang="en-US" dirty="0"/>
              <a:t>the beginning of a sharp drop-off in soil moisture and </a:t>
            </a:r>
            <a:r>
              <a:rPr lang="en-US" dirty="0" smtClean="0"/>
              <a:t>vegetation </a:t>
            </a:r>
            <a:r>
              <a:rPr lang="en-US" dirty="0"/>
              <a:t>coverage below the norm over the post-</a:t>
            </a:r>
            <a:r>
              <a:rPr lang="en-US" i="1" dirty="0"/>
              <a:t>Karan</a:t>
            </a:r>
            <a:r>
              <a:rPr lang="en-US" dirty="0"/>
              <a:t> dry season. </a:t>
            </a:r>
            <a:endParaRPr lang="en-US" dirty="0" smtClean="0"/>
          </a:p>
          <a:p>
            <a:pPr marL="114300" indent="0">
              <a:buNone/>
            </a:pPr>
            <a:endParaRPr lang="en-US" dirty="0" smtClean="0"/>
          </a:p>
          <a:p>
            <a:r>
              <a:rPr lang="en-US" dirty="0"/>
              <a:t>O</a:t>
            </a:r>
            <a:r>
              <a:rPr lang="en-US" dirty="0" smtClean="0"/>
              <a:t>verall</a:t>
            </a:r>
            <a:r>
              <a:rPr lang="en-US" dirty="0"/>
              <a:t>, </a:t>
            </a:r>
            <a:r>
              <a:rPr lang="en-US" dirty="0" err="1"/>
              <a:t>Borena</a:t>
            </a:r>
            <a:r>
              <a:rPr lang="en-US" dirty="0"/>
              <a:t> faced more severe drought conditions over the two drought waves, </a:t>
            </a:r>
            <a:r>
              <a:rPr lang="en-US" dirty="0" smtClean="0"/>
              <a:t>but this </a:t>
            </a:r>
            <a:r>
              <a:rPr lang="en-US" dirty="0"/>
              <a:t>additional climate shock put </a:t>
            </a:r>
            <a:r>
              <a:rPr lang="en-US" dirty="0" smtClean="0"/>
              <a:t>households in </a:t>
            </a:r>
            <a:r>
              <a:rPr lang="en-US" dirty="0" err="1" smtClean="0"/>
              <a:t>Jijiga</a:t>
            </a:r>
            <a:r>
              <a:rPr lang="en-US" dirty="0" smtClean="0"/>
              <a:t> under </a:t>
            </a:r>
            <a:r>
              <a:rPr lang="en-US" dirty="0"/>
              <a:t>further stress.</a:t>
            </a:r>
          </a:p>
          <a:p>
            <a:endParaRPr lang="en-US" dirty="0"/>
          </a:p>
        </p:txBody>
      </p:sp>
    </p:spTree>
    <p:extLst>
      <p:ext uri="{BB962C8B-B14F-4D97-AF65-F5344CB8AC3E}">
        <p14:creationId xmlns:p14="http://schemas.microsoft.com/office/powerpoint/2010/main" val="3881443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Evolution of the Drought and Downstream Effects</a:t>
            </a:r>
          </a:p>
        </p:txBody>
      </p:sp>
      <p:sp>
        <p:nvSpPr>
          <p:cNvPr id="3" name="Content Placeholder 2"/>
          <p:cNvSpPr>
            <a:spLocks noGrp="1"/>
          </p:cNvSpPr>
          <p:nvPr>
            <p:ph idx="1"/>
          </p:nvPr>
        </p:nvSpPr>
        <p:spPr/>
        <p:txBody>
          <a:bodyPr>
            <a:normAutofit fontScale="92500" lnSpcReduction="10000"/>
          </a:bodyPr>
          <a:lstStyle/>
          <a:p>
            <a:r>
              <a:rPr lang="en-US" dirty="0"/>
              <a:t>With respect to downstream drought impacts, the quantitative data reveal that those most commonly felt by households in </a:t>
            </a:r>
            <a:r>
              <a:rPr lang="en-US" dirty="0" err="1"/>
              <a:t>Borena</a:t>
            </a:r>
            <a:r>
              <a:rPr lang="en-US" dirty="0"/>
              <a:t> were livestock or crop disease, food price inflation, and increases in the prices of </a:t>
            </a:r>
            <a:r>
              <a:rPr lang="en-US" dirty="0" smtClean="0"/>
              <a:t>inputs.</a:t>
            </a:r>
          </a:p>
          <a:p>
            <a:pPr marL="114300" indent="0">
              <a:buNone/>
            </a:pPr>
            <a:endParaRPr lang="en-US" dirty="0" smtClean="0"/>
          </a:p>
          <a:p>
            <a:r>
              <a:rPr lang="en-US" dirty="0"/>
              <a:t>Those most commonly felt in </a:t>
            </a:r>
            <a:r>
              <a:rPr lang="en-US" dirty="0" err="1"/>
              <a:t>Jijiga</a:t>
            </a:r>
            <a:r>
              <a:rPr lang="en-US" dirty="0"/>
              <a:t>, where agro-pastoralism and non-pastoralism are more common, were livestock or crop disease, food price inflation, and </a:t>
            </a:r>
            <a:r>
              <a:rPr lang="en-US" dirty="0" smtClean="0"/>
              <a:t>a “</a:t>
            </a:r>
            <a:r>
              <a:rPr lang="en-US" dirty="0"/>
              <a:t>very bad harvest.” </a:t>
            </a:r>
            <a:endParaRPr lang="en-US" dirty="0" smtClean="0"/>
          </a:p>
          <a:p>
            <a:pPr marL="114300" indent="0">
              <a:buNone/>
            </a:pPr>
            <a:endParaRPr lang="en-US" dirty="0" smtClean="0"/>
          </a:p>
          <a:p>
            <a:r>
              <a:rPr lang="en-US" dirty="0" smtClean="0"/>
              <a:t>The </a:t>
            </a:r>
            <a:r>
              <a:rPr lang="en-US" dirty="0"/>
              <a:t>IMS data confirm that the downstream effect of the drought on prices was very strong in both areas. After food price inflation, the most common economic shocks experienced were: </a:t>
            </a:r>
            <a:r>
              <a:rPr lang="en-US" dirty="0" smtClean="0"/>
              <a:t>decreases </a:t>
            </a:r>
            <a:r>
              <a:rPr lang="en-US" dirty="0"/>
              <a:t>in the prices of </a:t>
            </a:r>
            <a:r>
              <a:rPr lang="en-US" dirty="0" smtClean="0"/>
              <a:t>livestock, increases in the prices of agricultural </a:t>
            </a:r>
            <a:r>
              <a:rPr lang="en-US" dirty="0"/>
              <a:t>inputs, drops in the prices of products sold, and lack of demand for products sold.</a:t>
            </a:r>
          </a:p>
        </p:txBody>
      </p:sp>
    </p:spTree>
    <p:extLst>
      <p:ext uri="{BB962C8B-B14F-4D97-AF65-F5344CB8AC3E}">
        <p14:creationId xmlns:p14="http://schemas.microsoft.com/office/powerpoint/2010/main" val="291706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Evolution of the Drought and Downstream Effects</a:t>
            </a:r>
          </a:p>
        </p:txBody>
      </p:sp>
      <p:sp>
        <p:nvSpPr>
          <p:cNvPr id="3" name="Content Placeholder 2"/>
          <p:cNvSpPr>
            <a:spLocks noGrp="1"/>
          </p:cNvSpPr>
          <p:nvPr>
            <p:ph idx="1"/>
          </p:nvPr>
        </p:nvSpPr>
        <p:spPr/>
        <p:txBody>
          <a:bodyPr/>
          <a:lstStyle/>
          <a:p>
            <a:r>
              <a:rPr lang="en-US" dirty="0"/>
              <a:t>There </a:t>
            </a:r>
            <a:r>
              <a:rPr lang="en-US" dirty="0" smtClean="0"/>
              <a:t>has been </a:t>
            </a:r>
            <a:r>
              <a:rPr lang="en-US" dirty="0"/>
              <a:t>a noticeable increase in conflict-related shocks since the baseline, including theft of crops and livestock, and in deaths of household members, the ultimate negative </a:t>
            </a:r>
            <a:r>
              <a:rPr lang="en-US" dirty="0" smtClean="0"/>
              <a:t>impact</a:t>
            </a:r>
            <a:r>
              <a:rPr lang="en-US" dirty="0"/>
              <a:t>. </a:t>
            </a:r>
          </a:p>
          <a:p>
            <a:pPr marL="114300" indent="0">
              <a:buNone/>
            </a:pPr>
            <a:endParaRPr lang="en-US" dirty="0" smtClean="0"/>
          </a:p>
          <a:p>
            <a:r>
              <a:rPr lang="en-US" dirty="0"/>
              <a:t>The qualitative data provide a rich source of detailed information on how households experienced these downstream impacts as well as others, including reduced access to fodder and water, cattle raids, and illness due to exposure to polluted water.</a:t>
            </a:r>
          </a:p>
          <a:p>
            <a:endParaRPr lang="en-US" dirty="0"/>
          </a:p>
        </p:txBody>
      </p:sp>
    </p:spTree>
    <p:extLst>
      <p:ext uri="{BB962C8B-B14F-4D97-AF65-F5344CB8AC3E}">
        <p14:creationId xmlns:p14="http://schemas.microsoft.com/office/powerpoint/2010/main" val="71125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Pastoralist Areas Resilience Improvement and Market Expansion (PRIME) project, funded under the United States government’s Feed the Future initiative, was launched in October 2012 in one of the most shock-prone areas of the world, the </a:t>
            </a:r>
            <a:r>
              <a:rPr lang="en-US" dirty="0" smtClean="0"/>
              <a:t>dry lands </a:t>
            </a:r>
            <a:r>
              <a:rPr lang="en-US" dirty="0"/>
              <a:t>of </a:t>
            </a:r>
            <a:r>
              <a:rPr lang="en-US" dirty="0" smtClean="0"/>
              <a:t>Ethiopia.</a:t>
            </a:r>
          </a:p>
          <a:p>
            <a:pPr marL="114300" indent="0">
              <a:buNone/>
            </a:pPr>
            <a:endParaRPr lang="en-US" dirty="0" smtClean="0"/>
          </a:p>
          <a:p>
            <a:r>
              <a:rPr lang="en-US" dirty="0"/>
              <a:t>A key objective of the project is to enhance the resilience of households to shocks. In particular, it aims to enable households to withstand and recover from the recurrent climate-related shocks—mainly drought—to which they are subjected</a:t>
            </a:r>
            <a:r>
              <a:rPr lang="en-US" dirty="0" smtClean="0"/>
              <a:t>.</a:t>
            </a:r>
          </a:p>
          <a:p>
            <a:endParaRPr lang="en-US" dirty="0" smtClean="0"/>
          </a:p>
          <a:p>
            <a:r>
              <a:rPr lang="en-US" dirty="0"/>
              <a:t>The analysis presented </a:t>
            </a:r>
            <a:r>
              <a:rPr lang="en-US" dirty="0" smtClean="0"/>
              <a:t>is </a:t>
            </a:r>
            <a:r>
              <a:rPr lang="en-US" dirty="0"/>
              <a:t>being undertaken as part of an impact evaluation (IE) whose goal is to determine whether the PRIME project has a positive impact on households’ resilience to shocks and, thus, on well-being outcomes including poverty, food security, and children’s nutritional status.</a:t>
            </a:r>
          </a:p>
          <a:p>
            <a:endParaRPr lang="en-US" dirty="0"/>
          </a:p>
        </p:txBody>
      </p:sp>
    </p:spTree>
    <p:extLst>
      <p:ext uri="{BB962C8B-B14F-4D97-AF65-F5344CB8AC3E}">
        <p14:creationId xmlns:p14="http://schemas.microsoft.com/office/powerpoint/2010/main" val="11224557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Household Response: Coping Strategies for Dealing with the Drought</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a:t>H</a:t>
            </a:r>
            <a:r>
              <a:rPr lang="en-US" dirty="0" smtClean="0"/>
              <a:t>ouseholds </a:t>
            </a:r>
            <a:r>
              <a:rPr lang="en-US" dirty="0"/>
              <a:t>were using both positive and negative responses. </a:t>
            </a:r>
            <a:endParaRPr lang="en-US" dirty="0" smtClean="0"/>
          </a:p>
          <a:p>
            <a:pPr marL="114300" indent="0">
              <a:buNone/>
            </a:pPr>
            <a:endParaRPr lang="en-US" dirty="0" smtClean="0"/>
          </a:p>
          <a:p>
            <a:r>
              <a:rPr lang="en-US" dirty="0" smtClean="0"/>
              <a:t>Reducing </a:t>
            </a:r>
            <a:r>
              <a:rPr lang="en-US" dirty="0"/>
              <a:t>food consumption, a negative coping strategy, was used by almost all </a:t>
            </a:r>
            <a:r>
              <a:rPr lang="en-US" dirty="0" smtClean="0"/>
              <a:t>households and </a:t>
            </a:r>
            <a:r>
              <a:rPr lang="en-US" dirty="0"/>
              <a:t>is a strong indication that the drought and its downstream impacts were exacerbating food insecurity in both regions. </a:t>
            </a:r>
            <a:endParaRPr lang="en-US" dirty="0" smtClean="0"/>
          </a:p>
          <a:p>
            <a:pPr marL="114300" indent="0">
              <a:buNone/>
            </a:pPr>
            <a:endParaRPr lang="en-US" dirty="0" smtClean="0"/>
          </a:p>
          <a:p>
            <a:r>
              <a:rPr lang="en-US" dirty="0" smtClean="0"/>
              <a:t>It </a:t>
            </a:r>
            <a:r>
              <a:rPr lang="en-US" dirty="0"/>
              <a:t>can explain why 50 percent of households planned to rely on some type of humanitarian assistance (food aid or cash) at some time over the IMS period. </a:t>
            </a:r>
            <a:endParaRPr lang="en-US" dirty="0" smtClean="0"/>
          </a:p>
          <a:p>
            <a:pPr marL="114300" indent="0">
              <a:buNone/>
            </a:pPr>
            <a:endParaRPr lang="en-US" dirty="0" smtClean="0"/>
          </a:p>
          <a:p>
            <a:r>
              <a:rPr lang="en-US" dirty="0" smtClean="0"/>
              <a:t>The </a:t>
            </a:r>
            <a:r>
              <a:rPr lang="en-US" dirty="0"/>
              <a:t>use of other negative coping strategies that undermine future resilience to shocks, for example, taking children out of school and selling productive assets, increased in the last two rounds of the IMS when drought conditions </a:t>
            </a:r>
            <a:r>
              <a:rPr lang="en-US" dirty="0" smtClean="0"/>
              <a:t>were getting worse.</a:t>
            </a:r>
            <a:endParaRPr lang="en-US" dirty="0"/>
          </a:p>
        </p:txBody>
      </p:sp>
    </p:spTree>
    <p:extLst>
      <p:ext uri="{BB962C8B-B14F-4D97-AF65-F5344CB8AC3E}">
        <p14:creationId xmlns:p14="http://schemas.microsoft.com/office/powerpoint/2010/main" val="2078691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304800" y="874932"/>
            <a:ext cx="7924800" cy="5830668"/>
          </a:xfrm>
          <a:prstGeom prst="rect">
            <a:avLst/>
          </a:prstGeom>
          <a:noFill/>
        </p:spPr>
      </p:pic>
      <p:sp>
        <p:nvSpPr>
          <p:cNvPr id="3" name="Rectangle 2"/>
          <p:cNvSpPr/>
          <p:nvPr/>
        </p:nvSpPr>
        <p:spPr>
          <a:xfrm>
            <a:off x="990600" y="228601"/>
            <a:ext cx="5867400" cy="830997"/>
          </a:xfrm>
          <a:prstGeom prst="rect">
            <a:avLst/>
          </a:prstGeom>
        </p:spPr>
        <p:txBody>
          <a:bodyPr wrap="square">
            <a:spAutoFit/>
          </a:bodyPr>
          <a:lstStyle/>
          <a:p>
            <a:r>
              <a:rPr lang="en-US" sz="2400" dirty="0"/>
              <a:t>Trends in </a:t>
            </a:r>
            <a:r>
              <a:rPr lang="en-US" sz="2400" dirty="0" smtClean="0"/>
              <a:t>the use </a:t>
            </a:r>
            <a:r>
              <a:rPr lang="en-US" sz="2400" dirty="0"/>
              <a:t>of negative coping strategies over the IMS period</a:t>
            </a:r>
          </a:p>
        </p:txBody>
      </p:sp>
    </p:spTree>
    <p:extLst>
      <p:ext uri="{BB962C8B-B14F-4D97-AF65-F5344CB8AC3E}">
        <p14:creationId xmlns:p14="http://schemas.microsoft.com/office/powerpoint/2010/main" val="3599636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Household Response: Coping Strategies for Dealing with the Drought</a:t>
            </a:r>
          </a:p>
        </p:txBody>
      </p:sp>
      <p:sp>
        <p:nvSpPr>
          <p:cNvPr id="3" name="Content Placeholder 2"/>
          <p:cNvSpPr>
            <a:spLocks noGrp="1"/>
          </p:cNvSpPr>
          <p:nvPr>
            <p:ph idx="1"/>
          </p:nvPr>
        </p:nvSpPr>
        <p:spPr/>
        <p:txBody>
          <a:bodyPr>
            <a:normAutofit fontScale="92500"/>
          </a:bodyPr>
          <a:lstStyle/>
          <a:p>
            <a:r>
              <a:rPr lang="en-US" dirty="0"/>
              <a:t>A very common positive coping strategy was to rely on assistance from friends and relatives, including receiving money for food and borrowing money. </a:t>
            </a:r>
            <a:endParaRPr lang="en-US" dirty="0" smtClean="0"/>
          </a:p>
          <a:p>
            <a:pPr marL="114300" indent="0">
              <a:buNone/>
            </a:pPr>
            <a:endParaRPr lang="en-US" dirty="0" smtClean="0"/>
          </a:p>
          <a:p>
            <a:r>
              <a:rPr lang="en-US" dirty="0" smtClean="0"/>
              <a:t>The </a:t>
            </a:r>
            <a:r>
              <a:rPr lang="en-US" dirty="0"/>
              <a:t>qualitative data concur that people’s reliance on social capital to get them through the drought period was critical. </a:t>
            </a:r>
            <a:endParaRPr lang="en-US" dirty="0" smtClean="0"/>
          </a:p>
          <a:p>
            <a:pPr marL="114300" indent="0">
              <a:buNone/>
            </a:pPr>
            <a:endParaRPr lang="en-US" dirty="0" smtClean="0"/>
          </a:p>
          <a:p>
            <a:r>
              <a:rPr lang="en-US" dirty="0" smtClean="0"/>
              <a:t>However, </a:t>
            </a:r>
            <a:r>
              <a:rPr lang="en-US" dirty="0"/>
              <a:t>it was only a reliable coping strategy in the early months of the survey, because over time social capital was eroded. </a:t>
            </a:r>
            <a:endParaRPr lang="en-US" dirty="0" smtClean="0"/>
          </a:p>
          <a:p>
            <a:pPr marL="114300" indent="0">
              <a:buNone/>
            </a:pPr>
            <a:endParaRPr lang="en-US" dirty="0" smtClean="0"/>
          </a:p>
          <a:p>
            <a:r>
              <a:rPr lang="en-US" dirty="0" smtClean="0"/>
              <a:t>As </a:t>
            </a:r>
            <a:r>
              <a:rPr lang="en-US" dirty="0"/>
              <a:t>the downstream impacts of the drought began to accumulate, there was a steady erosion of social support making it harder for </a:t>
            </a:r>
            <a:r>
              <a:rPr lang="en-US" dirty="0" smtClean="0"/>
              <a:t>better-off </a:t>
            </a:r>
            <a:r>
              <a:rPr lang="en-US" dirty="0"/>
              <a:t>households and community leaders to support those in need.</a:t>
            </a:r>
          </a:p>
          <a:p>
            <a:endParaRPr lang="en-US" dirty="0"/>
          </a:p>
        </p:txBody>
      </p:sp>
    </p:spTree>
    <p:extLst>
      <p:ext uri="{BB962C8B-B14F-4D97-AF65-F5344CB8AC3E}">
        <p14:creationId xmlns:p14="http://schemas.microsoft.com/office/powerpoint/2010/main" val="1241718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Household Response: Coping Strategies for Dealing with the Drought</a:t>
            </a:r>
          </a:p>
        </p:txBody>
      </p:sp>
      <p:sp>
        <p:nvSpPr>
          <p:cNvPr id="3" name="Content Placeholder 2"/>
          <p:cNvSpPr>
            <a:spLocks noGrp="1"/>
          </p:cNvSpPr>
          <p:nvPr>
            <p:ph idx="1"/>
          </p:nvPr>
        </p:nvSpPr>
        <p:spPr/>
        <p:txBody>
          <a:bodyPr>
            <a:normAutofit fontScale="92500" lnSpcReduction="20000"/>
          </a:bodyPr>
          <a:lstStyle/>
          <a:p>
            <a:r>
              <a:rPr lang="en-US" dirty="0"/>
              <a:t>As the food security situation deteriorated over time, more households in </a:t>
            </a:r>
            <a:r>
              <a:rPr lang="en-US" dirty="0" err="1"/>
              <a:t>Borena</a:t>
            </a:r>
            <a:r>
              <a:rPr lang="en-US" dirty="0"/>
              <a:t> were taking children out of </a:t>
            </a:r>
            <a:r>
              <a:rPr lang="en-US" dirty="0" smtClean="0"/>
              <a:t>school </a:t>
            </a:r>
            <a:r>
              <a:rPr lang="en-US" dirty="0"/>
              <a:t>to migrate with the animals, to work to support the family, or to live with relatives. </a:t>
            </a:r>
            <a:endParaRPr lang="en-US" dirty="0" smtClean="0"/>
          </a:p>
          <a:p>
            <a:pPr marL="114300" indent="0">
              <a:buNone/>
            </a:pPr>
            <a:endParaRPr lang="en-US" dirty="0" smtClean="0"/>
          </a:p>
          <a:p>
            <a:r>
              <a:rPr lang="en-US" dirty="0"/>
              <a:t>This response can negatively affect the </a:t>
            </a:r>
            <a:r>
              <a:rPr lang="en-US" dirty="0" smtClean="0"/>
              <a:t>long-term </a:t>
            </a:r>
            <a:r>
              <a:rPr lang="en-US" dirty="0"/>
              <a:t>human capital of a household and degrade </a:t>
            </a:r>
            <a:r>
              <a:rPr lang="en-US" dirty="0" smtClean="0"/>
              <a:t>its </a:t>
            </a:r>
            <a:r>
              <a:rPr lang="en-US" dirty="0"/>
              <a:t>opportunities to escape from poverty and food insecurity in the future</a:t>
            </a:r>
            <a:r>
              <a:rPr lang="en-US" dirty="0" smtClean="0"/>
              <a:t>.</a:t>
            </a:r>
          </a:p>
          <a:p>
            <a:pPr marL="114300" indent="0">
              <a:buNone/>
            </a:pPr>
            <a:endParaRPr lang="en-US" dirty="0" smtClean="0"/>
          </a:p>
          <a:p>
            <a:r>
              <a:rPr lang="en-US" dirty="0"/>
              <a:t>I</a:t>
            </a:r>
            <a:r>
              <a:rPr lang="en-US" dirty="0" smtClean="0"/>
              <a:t>n </a:t>
            </a:r>
            <a:r>
              <a:rPr lang="en-US" dirty="0" err="1"/>
              <a:t>Borena</a:t>
            </a:r>
            <a:r>
              <a:rPr lang="en-US" dirty="0"/>
              <a:t>, the </a:t>
            </a:r>
            <a:r>
              <a:rPr lang="en-US" b="1" dirty="0"/>
              <a:t>governance systems </a:t>
            </a:r>
            <a:r>
              <a:rPr lang="en-US" dirty="0"/>
              <a:t>in communities were starting to be negatively affected because community leaders were migrating to distant locations in search of water and pasture, making it more difficult to hold clan meetings</a:t>
            </a:r>
            <a:r>
              <a:rPr lang="en-US" dirty="0" smtClean="0"/>
              <a:t>.</a:t>
            </a:r>
          </a:p>
          <a:p>
            <a:pPr marL="114300" indent="0">
              <a:buNone/>
            </a:pPr>
            <a:endParaRPr lang="en-US" dirty="0" smtClean="0"/>
          </a:p>
          <a:p>
            <a:r>
              <a:rPr lang="en-US" dirty="0"/>
              <a:t>It is at these meetings that support is mobilized for the poor. Other traditional ritual ceremonies where food redistribution takes place were also neglected.</a:t>
            </a:r>
          </a:p>
          <a:p>
            <a:endParaRPr lang="en-US" dirty="0"/>
          </a:p>
        </p:txBody>
      </p:sp>
    </p:spTree>
    <p:extLst>
      <p:ext uri="{BB962C8B-B14F-4D97-AF65-F5344CB8AC3E}">
        <p14:creationId xmlns:p14="http://schemas.microsoft.com/office/powerpoint/2010/main" val="3064621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Household Response: Coping Strategies for Dealing with the </a:t>
            </a:r>
            <a:r>
              <a:rPr lang="en-US" sz="3600" dirty="0" smtClean="0"/>
              <a:t>Drought</a:t>
            </a:r>
            <a:endParaRPr lang="en-US" sz="3600" dirty="0"/>
          </a:p>
        </p:txBody>
      </p:sp>
      <p:sp>
        <p:nvSpPr>
          <p:cNvPr id="3" name="Content Placeholder 2"/>
          <p:cNvSpPr>
            <a:spLocks noGrp="1"/>
          </p:cNvSpPr>
          <p:nvPr>
            <p:ph idx="1"/>
          </p:nvPr>
        </p:nvSpPr>
        <p:spPr/>
        <p:txBody>
          <a:bodyPr/>
          <a:lstStyle/>
          <a:p>
            <a:r>
              <a:rPr lang="en-US" dirty="0"/>
              <a:t>In </a:t>
            </a:r>
            <a:r>
              <a:rPr lang="en-US" dirty="0" err="1"/>
              <a:t>Jijiga</a:t>
            </a:r>
            <a:r>
              <a:rPr lang="en-US" dirty="0"/>
              <a:t>, indications that coping abilities were becoming strained as the drought progressed </a:t>
            </a:r>
            <a:r>
              <a:rPr lang="en-US" dirty="0" smtClean="0"/>
              <a:t>included </a:t>
            </a:r>
            <a:r>
              <a:rPr lang="en-US" dirty="0"/>
              <a:t>reports of quarrels between spouses over food shortages, sometimes leading to </a:t>
            </a:r>
            <a:r>
              <a:rPr lang="en-US" dirty="0" smtClean="0"/>
              <a:t>divorces.</a:t>
            </a:r>
          </a:p>
          <a:p>
            <a:pPr marL="114300" indent="0">
              <a:buNone/>
            </a:pPr>
            <a:endParaRPr lang="en-US" dirty="0" smtClean="0"/>
          </a:p>
          <a:p>
            <a:r>
              <a:rPr lang="en-US" dirty="0"/>
              <a:t>Patterns of migration where males of households leave for long periods of time seeking water and pasture for livestock can lead to stressful conditions for families. </a:t>
            </a:r>
            <a:endParaRPr lang="en-US" dirty="0" smtClean="0"/>
          </a:p>
          <a:p>
            <a:pPr marL="114300" indent="0">
              <a:buNone/>
            </a:pPr>
            <a:endParaRPr lang="en-US" dirty="0" smtClean="0"/>
          </a:p>
          <a:p>
            <a:r>
              <a:rPr lang="en-US" dirty="0" smtClean="0"/>
              <a:t>Children</a:t>
            </a:r>
            <a:r>
              <a:rPr lang="en-US" dirty="0"/>
              <a:t>, </a:t>
            </a:r>
            <a:r>
              <a:rPr lang="en-US" dirty="0" smtClean="0"/>
              <a:t>women, </a:t>
            </a:r>
            <a:r>
              <a:rPr lang="en-US" dirty="0"/>
              <a:t>and the elderly are often more negatively affected by the drought and its downstream impacts because they are the ones who remain behind in the villages.</a:t>
            </a:r>
          </a:p>
          <a:p>
            <a:endParaRPr lang="en-US" dirty="0"/>
          </a:p>
        </p:txBody>
      </p:sp>
    </p:spTree>
    <p:extLst>
      <p:ext uri="{BB962C8B-B14F-4D97-AF65-F5344CB8AC3E}">
        <p14:creationId xmlns:p14="http://schemas.microsoft.com/office/powerpoint/2010/main" val="164658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Household Food Security and Resilience in the Face of the Drought </a:t>
            </a:r>
            <a:endParaRPr lang="en-US" sz="3600" dirty="0"/>
          </a:p>
        </p:txBody>
      </p:sp>
      <p:sp>
        <p:nvSpPr>
          <p:cNvPr id="3" name="Content Placeholder 2"/>
          <p:cNvSpPr>
            <a:spLocks noGrp="1"/>
          </p:cNvSpPr>
          <p:nvPr>
            <p:ph idx="1"/>
          </p:nvPr>
        </p:nvSpPr>
        <p:spPr/>
        <p:txBody>
          <a:bodyPr>
            <a:normAutofit lnSpcReduction="10000"/>
          </a:bodyPr>
          <a:lstStyle/>
          <a:p>
            <a:r>
              <a:rPr lang="en-US" dirty="0"/>
              <a:t>Resilience to the drought is measured using two indicators: </a:t>
            </a:r>
            <a:endParaRPr lang="en-US" dirty="0" smtClean="0"/>
          </a:p>
          <a:p>
            <a:pPr marL="571500" indent="-457200">
              <a:buAutoNum type="arabicParenBoth"/>
            </a:pPr>
            <a:r>
              <a:rPr lang="en-US" dirty="0" smtClean="0"/>
              <a:t>The </a:t>
            </a:r>
            <a:r>
              <a:rPr lang="en-US" dirty="0"/>
              <a:t>change in food security over the drought </a:t>
            </a:r>
            <a:r>
              <a:rPr lang="en-US" dirty="0" smtClean="0"/>
              <a:t>period</a:t>
            </a:r>
          </a:p>
          <a:p>
            <a:pPr marL="571500" indent="-457200">
              <a:buAutoNum type="arabicParenBoth"/>
            </a:pPr>
            <a:r>
              <a:rPr lang="en-US" dirty="0"/>
              <a:t>A</a:t>
            </a:r>
            <a:r>
              <a:rPr lang="en-US" dirty="0" smtClean="0"/>
              <a:t>n </a:t>
            </a:r>
            <a:r>
              <a:rPr lang="en-US" dirty="0"/>
              <a:t>indicator of whether households were able to maintain or increase their food security over the period. </a:t>
            </a:r>
            <a:endParaRPr lang="en-US" dirty="0" smtClean="0"/>
          </a:p>
          <a:p>
            <a:pPr marL="114300" indent="0">
              <a:buNone/>
            </a:pPr>
            <a:endParaRPr lang="en-US" dirty="0" smtClean="0"/>
          </a:p>
          <a:p>
            <a:r>
              <a:rPr lang="en-US" dirty="0"/>
              <a:t>The IMS data show that changes in food security over time differ for </a:t>
            </a:r>
            <a:r>
              <a:rPr lang="en-US" dirty="0" err="1"/>
              <a:t>Borena</a:t>
            </a:r>
            <a:r>
              <a:rPr lang="en-US" dirty="0"/>
              <a:t> and </a:t>
            </a:r>
            <a:r>
              <a:rPr lang="en-US" dirty="0" err="1"/>
              <a:t>Jijiga</a:t>
            </a:r>
            <a:r>
              <a:rPr lang="en-US" dirty="0"/>
              <a:t>. In </a:t>
            </a:r>
            <a:r>
              <a:rPr lang="en-US" dirty="0" err="1"/>
              <a:t>Borena</a:t>
            </a:r>
            <a:r>
              <a:rPr lang="en-US" dirty="0"/>
              <a:t>, food security was lower in all IMS rounds than it was at baseline, indicating a decline in the average households’ food security over time. </a:t>
            </a:r>
            <a:endParaRPr lang="en-US" dirty="0" smtClean="0"/>
          </a:p>
          <a:p>
            <a:pPr marL="114300" indent="0">
              <a:buNone/>
            </a:pPr>
            <a:endParaRPr lang="en-US" dirty="0" smtClean="0"/>
          </a:p>
          <a:p>
            <a:r>
              <a:rPr lang="en-US" dirty="0"/>
              <a:t>In </a:t>
            </a:r>
            <a:r>
              <a:rPr lang="en-US" dirty="0" err="1"/>
              <a:t>Jijiga</a:t>
            </a:r>
            <a:r>
              <a:rPr lang="en-US" dirty="0"/>
              <a:t>, food security was higher in all IMS rounds compared to the baseline. </a:t>
            </a:r>
            <a:r>
              <a:rPr lang="en-US" dirty="0" smtClean="0"/>
              <a:t>This indicates a </a:t>
            </a:r>
            <a:r>
              <a:rPr lang="en-US" dirty="0"/>
              <a:t>greater resilience to both waves of the drought than </a:t>
            </a:r>
            <a:r>
              <a:rPr lang="en-US" dirty="0" smtClean="0"/>
              <a:t>that in </a:t>
            </a:r>
            <a:r>
              <a:rPr lang="en-US" dirty="0" err="1"/>
              <a:t>Borena</a:t>
            </a:r>
            <a:r>
              <a:rPr lang="en-US" dirty="0"/>
              <a:t>.</a:t>
            </a:r>
          </a:p>
          <a:p>
            <a:endParaRPr lang="en-US" dirty="0"/>
          </a:p>
        </p:txBody>
      </p:sp>
    </p:spTree>
    <p:extLst>
      <p:ext uri="{BB962C8B-B14F-4D97-AF65-F5344CB8AC3E}">
        <p14:creationId xmlns:p14="http://schemas.microsoft.com/office/powerpoint/2010/main" val="1852876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Household Food Security and Resilience in the Face of the </a:t>
            </a:r>
            <a:r>
              <a:rPr lang="en-US" sz="3600" dirty="0" smtClean="0"/>
              <a:t>Drought</a:t>
            </a:r>
            <a:endParaRPr lang="en-US" sz="3600" dirty="0"/>
          </a:p>
        </p:txBody>
      </p:sp>
      <p:sp>
        <p:nvSpPr>
          <p:cNvPr id="3" name="Content Placeholder 2"/>
          <p:cNvSpPr>
            <a:spLocks noGrp="1"/>
          </p:cNvSpPr>
          <p:nvPr>
            <p:ph idx="1"/>
          </p:nvPr>
        </p:nvSpPr>
        <p:spPr/>
        <p:txBody>
          <a:bodyPr>
            <a:normAutofit fontScale="85000" lnSpcReduction="20000"/>
          </a:bodyPr>
          <a:lstStyle/>
          <a:p>
            <a:r>
              <a:rPr lang="en-US" dirty="0"/>
              <a:t>The qualitative data from both regions on households’ experiences of food and livelihood </a:t>
            </a:r>
            <a:r>
              <a:rPr lang="en-US" dirty="0" smtClean="0"/>
              <a:t>insecurity </a:t>
            </a:r>
            <a:r>
              <a:rPr lang="en-US" dirty="0"/>
              <a:t>during the second drought wave highlight common conditions of economic hardship and simply not having enough food to eat. </a:t>
            </a:r>
            <a:endParaRPr lang="en-US" dirty="0" smtClean="0"/>
          </a:p>
          <a:p>
            <a:pPr marL="114300" indent="0">
              <a:buNone/>
            </a:pPr>
            <a:endParaRPr lang="en-US" dirty="0" smtClean="0"/>
          </a:p>
          <a:p>
            <a:r>
              <a:rPr lang="en-US" dirty="0"/>
              <a:t>Children and women felt special burdens. Children were taken out of school due to the need to use funds to buy foods that previously were used for schooling expenses. </a:t>
            </a:r>
            <a:endParaRPr lang="en-US" dirty="0" smtClean="0"/>
          </a:p>
          <a:p>
            <a:pPr marL="114300" indent="0">
              <a:buNone/>
            </a:pPr>
            <a:endParaRPr lang="en-US" dirty="0" smtClean="0"/>
          </a:p>
          <a:p>
            <a:r>
              <a:rPr lang="en-US" dirty="0"/>
              <a:t>Children, the main consumers of milk, saw a reduction or complete stoppage in their milk consumption. </a:t>
            </a:r>
            <a:endParaRPr lang="en-US" dirty="0" smtClean="0"/>
          </a:p>
          <a:p>
            <a:pPr marL="114300" indent="0">
              <a:buNone/>
            </a:pPr>
            <a:endParaRPr lang="en-US" dirty="0" smtClean="0"/>
          </a:p>
          <a:p>
            <a:r>
              <a:rPr lang="en-US" dirty="0"/>
              <a:t>Women were finding it difficult to feed children and other family members and perform their domestic chores due to the disruption caused by the drought. </a:t>
            </a:r>
            <a:endParaRPr lang="en-US" dirty="0" smtClean="0"/>
          </a:p>
          <a:p>
            <a:pPr marL="114300" indent="0">
              <a:buNone/>
            </a:pPr>
            <a:endParaRPr lang="en-US" dirty="0" smtClean="0"/>
          </a:p>
          <a:p>
            <a:r>
              <a:rPr lang="en-US" dirty="0" smtClean="0"/>
              <a:t>Further</a:t>
            </a:r>
            <a:r>
              <a:rPr lang="en-US" dirty="0"/>
              <a:t>, </a:t>
            </a:r>
            <a:r>
              <a:rPr lang="en-US" dirty="0" smtClean="0"/>
              <a:t>women’s </a:t>
            </a:r>
            <a:r>
              <a:rPr lang="en-US" dirty="0"/>
              <a:t>income generating activities, such as retail sales, were disrupted, reducing their incomes and money available for food.</a:t>
            </a:r>
          </a:p>
          <a:p>
            <a:endParaRPr lang="en-US" dirty="0"/>
          </a:p>
        </p:txBody>
      </p:sp>
    </p:spTree>
    <p:extLst>
      <p:ext uri="{BB962C8B-B14F-4D97-AF65-F5344CB8AC3E}">
        <p14:creationId xmlns:p14="http://schemas.microsoft.com/office/powerpoint/2010/main" val="3361373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Household Food Security and Resilience in the Face of the </a:t>
            </a:r>
            <a:r>
              <a:rPr lang="en-US" sz="3600" dirty="0" smtClean="0"/>
              <a:t>Drought</a:t>
            </a:r>
            <a:endParaRPr lang="en-US" sz="3600" dirty="0"/>
          </a:p>
        </p:txBody>
      </p:sp>
      <p:sp>
        <p:nvSpPr>
          <p:cNvPr id="3" name="Content Placeholder 2"/>
          <p:cNvSpPr>
            <a:spLocks noGrp="1"/>
          </p:cNvSpPr>
          <p:nvPr>
            <p:ph idx="1"/>
          </p:nvPr>
        </p:nvSpPr>
        <p:spPr/>
        <p:txBody>
          <a:bodyPr>
            <a:normAutofit/>
          </a:bodyPr>
          <a:lstStyle/>
          <a:p>
            <a:r>
              <a:rPr lang="en-US" sz="2400" dirty="0"/>
              <a:t>Overall, only about one-third of households were resilient to the first wave of the drought, 26 percent in </a:t>
            </a:r>
            <a:r>
              <a:rPr lang="en-US" sz="2400" dirty="0" err="1"/>
              <a:t>Borena</a:t>
            </a:r>
            <a:r>
              <a:rPr lang="en-US" sz="2400" dirty="0"/>
              <a:t> and 48 percent in </a:t>
            </a:r>
            <a:r>
              <a:rPr lang="en-US" sz="2400" dirty="0" err="1"/>
              <a:t>Jijiga</a:t>
            </a:r>
            <a:r>
              <a:rPr lang="en-US" sz="2400" dirty="0"/>
              <a:t>. </a:t>
            </a:r>
          </a:p>
          <a:p>
            <a:pPr marL="114300" indent="0">
              <a:buNone/>
            </a:pPr>
            <a:endParaRPr lang="en-US" sz="2400" dirty="0"/>
          </a:p>
          <a:p>
            <a:r>
              <a:rPr lang="en-US" sz="2400" dirty="0"/>
              <a:t>Pastoralists were less likely to be resilient than agro-pastoralists, and agro-pastoralists </a:t>
            </a:r>
            <a:r>
              <a:rPr lang="en-US" sz="2400" dirty="0" smtClean="0"/>
              <a:t>were less </a:t>
            </a:r>
            <a:r>
              <a:rPr lang="en-US" sz="2400" dirty="0"/>
              <a:t>likely to be resilient than non-pastoralists (different risk environments).</a:t>
            </a:r>
          </a:p>
          <a:p>
            <a:endParaRPr lang="en-US" dirty="0"/>
          </a:p>
        </p:txBody>
      </p:sp>
    </p:spTree>
    <p:extLst>
      <p:ext uri="{BB962C8B-B14F-4D97-AF65-F5344CB8AC3E}">
        <p14:creationId xmlns:p14="http://schemas.microsoft.com/office/powerpoint/2010/main" val="604989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 Relationship between Household Resilience, Drought Exposure and Pre-drought  Resilience Capacity</a:t>
            </a:r>
            <a:endParaRPr lang="en-US" sz="2800" dirty="0"/>
          </a:p>
        </p:txBody>
      </p:sp>
      <p:sp>
        <p:nvSpPr>
          <p:cNvPr id="3" name="Content Placeholder 2"/>
          <p:cNvSpPr>
            <a:spLocks noGrp="1"/>
          </p:cNvSpPr>
          <p:nvPr>
            <p:ph idx="1"/>
          </p:nvPr>
        </p:nvSpPr>
        <p:spPr/>
        <p:txBody>
          <a:bodyPr>
            <a:normAutofit fontScale="92500"/>
          </a:bodyPr>
          <a:lstStyle/>
          <a:p>
            <a:r>
              <a:rPr lang="en-US" dirty="0"/>
              <a:t>Resilience capacity is measured using indicators of its three dimensions—absorptive capacity, adaptive capacity, and transformative capacity</a:t>
            </a:r>
            <a:r>
              <a:rPr lang="en-US" dirty="0" smtClean="0"/>
              <a:t>.</a:t>
            </a:r>
          </a:p>
          <a:p>
            <a:pPr marL="114300" indent="0">
              <a:buNone/>
            </a:pPr>
            <a:endParaRPr lang="en-US" dirty="0" smtClean="0"/>
          </a:p>
          <a:p>
            <a:r>
              <a:rPr lang="en-US" dirty="0"/>
              <a:t>R</a:t>
            </a:r>
            <a:r>
              <a:rPr lang="en-US" dirty="0" smtClean="0"/>
              <a:t>egression </a:t>
            </a:r>
            <a:r>
              <a:rPr lang="en-US" dirty="0"/>
              <a:t>analysis confirms that the more severely a household was exposed to the drought, the less likely it was to recover from it, that is, the less resilient it </a:t>
            </a:r>
            <a:r>
              <a:rPr lang="en-US" dirty="0" smtClean="0"/>
              <a:t>was.</a:t>
            </a:r>
          </a:p>
          <a:p>
            <a:pPr marL="114300" indent="0">
              <a:buNone/>
            </a:pPr>
            <a:endParaRPr lang="en-US" dirty="0" smtClean="0"/>
          </a:p>
          <a:p>
            <a:r>
              <a:rPr lang="en-US" dirty="0"/>
              <a:t>The analysis suggests that households’ absorptive capacity had a positive impact on their resilience to the drought In </a:t>
            </a:r>
            <a:r>
              <a:rPr lang="en-US" dirty="0" err="1"/>
              <a:t>Borena</a:t>
            </a:r>
            <a:r>
              <a:rPr lang="en-US" dirty="0"/>
              <a:t>. </a:t>
            </a:r>
            <a:endParaRPr lang="en-US" dirty="0" smtClean="0"/>
          </a:p>
          <a:p>
            <a:pPr marL="114300" indent="0">
              <a:buNone/>
            </a:pPr>
            <a:endParaRPr lang="en-US" dirty="0" smtClean="0"/>
          </a:p>
          <a:p>
            <a:r>
              <a:rPr lang="en-US" dirty="0"/>
              <a:t>This result is strongly robust to the measure of shock exposure employed, </a:t>
            </a:r>
            <a:r>
              <a:rPr lang="en-US" dirty="0" smtClean="0"/>
              <a:t>whether </a:t>
            </a:r>
            <a:r>
              <a:rPr lang="en-US" dirty="0"/>
              <a:t>based on agro-climatic conditions or households’ own perceptions of their exposure to the drought.</a:t>
            </a:r>
          </a:p>
          <a:p>
            <a:endParaRPr lang="en-US" dirty="0"/>
          </a:p>
        </p:txBody>
      </p:sp>
    </p:spTree>
    <p:extLst>
      <p:ext uri="{BB962C8B-B14F-4D97-AF65-F5344CB8AC3E}">
        <p14:creationId xmlns:p14="http://schemas.microsoft.com/office/powerpoint/2010/main" val="22700952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The Relationship between Household Resilience, Drought Exposure and Pre-drought  Resilience Capacity</a:t>
            </a:r>
          </a:p>
        </p:txBody>
      </p:sp>
      <p:sp>
        <p:nvSpPr>
          <p:cNvPr id="3" name="Content Placeholder 2"/>
          <p:cNvSpPr>
            <a:spLocks noGrp="1"/>
          </p:cNvSpPr>
          <p:nvPr>
            <p:ph idx="1"/>
          </p:nvPr>
        </p:nvSpPr>
        <p:spPr/>
        <p:txBody>
          <a:bodyPr/>
          <a:lstStyle/>
          <a:p>
            <a:r>
              <a:rPr lang="en-US" sz="2400" dirty="0" smtClean="0"/>
              <a:t>The analysis </a:t>
            </a:r>
            <a:r>
              <a:rPr lang="en-US" sz="2400" dirty="0"/>
              <a:t>found no impact of absorptive capacity on resilience to the drought in </a:t>
            </a:r>
            <a:r>
              <a:rPr lang="en-US" sz="2400" dirty="0" err="1"/>
              <a:t>Jijiga</a:t>
            </a:r>
            <a:r>
              <a:rPr lang="en-US" sz="2400" dirty="0"/>
              <a:t>, perhaps due to the combination of lower drought exposure and low pre-drought absorptive capacity in the region. </a:t>
            </a:r>
            <a:endParaRPr lang="en-US" sz="2400" dirty="0" smtClean="0"/>
          </a:p>
          <a:p>
            <a:pPr marL="114300" indent="0">
              <a:buNone/>
            </a:pPr>
            <a:endParaRPr lang="en-US" sz="2400" dirty="0" smtClean="0"/>
          </a:p>
          <a:p>
            <a:r>
              <a:rPr lang="en-US" sz="2400" dirty="0" smtClean="0"/>
              <a:t>While </a:t>
            </a:r>
            <a:r>
              <a:rPr lang="en-US" sz="2400" dirty="0"/>
              <a:t>the evidence is not as strong for adaptive capacity and transformative capacity, the analysis is suggestive that they do play a role in supporting households’ resilience to </a:t>
            </a:r>
            <a:r>
              <a:rPr lang="en-US" sz="2400" dirty="0" smtClean="0"/>
              <a:t>shocks, </a:t>
            </a:r>
            <a:r>
              <a:rPr lang="en-US" sz="2400" dirty="0"/>
              <a:t>as well.</a:t>
            </a:r>
          </a:p>
          <a:p>
            <a:endParaRPr lang="en-US" dirty="0"/>
          </a:p>
        </p:txBody>
      </p:sp>
    </p:spTree>
    <p:extLst>
      <p:ext uri="{BB962C8B-B14F-4D97-AF65-F5344CB8AC3E}">
        <p14:creationId xmlns:p14="http://schemas.microsoft.com/office/powerpoint/2010/main" val="449178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7467600" cy="6172200"/>
          </a:xfrm>
          <a:prstGeom prst="rect">
            <a:avLst/>
          </a:prstGeom>
          <a:noFill/>
          <a:ln>
            <a:noFill/>
          </a:ln>
        </p:spPr>
      </p:pic>
    </p:spTree>
    <p:extLst>
      <p:ext uri="{BB962C8B-B14F-4D97-AF65-F5344CB8AC3E}">
        <p14:creationId xmlns:p14="http://schemas.microsoft.com/office/powerpoint/2010/main" val="32467789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The Relationship between Household Resilience, Drought Exposure and Pre-drought  Resilience Capacity</a:t>
            </a:r>
          </a:p>
        </p:txBody>
      </p:sp>
      <p:sp>
        <p:nvSpPr>
          <p:cNvPr id="3" name="Content Placeholder 2"/>
          <p:cNvSpPr>
            <a:spLocks noGrp="1"/>
          </p:cNvSpPr>
          <p:nvPr>
            <p:ph idx="1"/>
          </p:nvPr>
        </p:nvSpPr>
        <p:spPr/>
        <p:txBody>
          <a:bodyPr/>
          <a:lstStyle/>
          <a:p>
            <a:r>
              <a:rPr lang="en-US" sz="2400" b="1" dirty="0" smtClean="0"/>
              <a:t>Specific factors </a:t>
            </a:r>
            <a:r>
              <a:rPr lang="en-US" sz="2400" b="1" dirty="0"/>
              <a:t>supporting households’ resilience capacities that contributed to their resilience to the drought</a:t>
            </a:r>
            <a:endParaRPr lang="en-US" sz="2400" dirty="0"/>
          </a:p>
          <a:p>
            <a:pPr lvl="1"/>
            <a:r>
              <a:rPr lang="en-US" sz="2400" dirty="0" smtClean="0"/>
              <a:t>Bonding and Bridging Social Capital</a:t>
            </a:r>
          </a:p>
          <a:p>
            <a:pPr lvl="1"/>
            <a:r>
              <a:rPr lang="en-US" sz="2400" dirty="0" smtClean="0"/>
              <a:t>Access to informal safety nets</a:t>
            </a:r>
          </a:p>
          <a:p>
            <a:pPr lvl="1"/>
            <a:r>
              <a:rPr lang="en-US" sz="2400" dirty="0" smtClean="0"/>
              <a:t>Human capital (education and skills)</a:t>
            </a:r>
          </a:p>
          <a:p>
            <a:pPr lvl="1"/>
            <a:r>
              <a:rPr lang="en-US" sz="2400" dirty="0" smtClean="0"/>
              <a:t>Access to financial services</a:t>
            </a:r>
          </a:p>
          <a:p>
            <a:pPr lvl="1"/>
            <a:r>
              <a:rPr lang="en-US" sz="2400" dirty="0" smtClean="0"/>
              <a:t>Access to markets</a:t>
            </a:r>
          </a:p>
          <a:p>
            <a:pPr lvl="1"/>
            <a:r>
              <a:rPr lang="en-US" sz="2400" dirty="0" smtClean="0"/>
              <a:t>Access to communal resources</a:t>
            </a:r>
          </a:p>
          <a:p>
            <a:pPr lvl="1"/>
            <a:endParaRPr lang="en-US" dirty="0"/>
          </a:p>
        </p:txBody>
      </p:sp>
    </p:spTree>
    <p:extLst>
      <p:ext uri="{BB962C8B-B14F-4D97-AF65-F5344CB8AC3E}">
        <p14:creationId xmlns:p14="http://schemas.microsoft.com/office/powerpoint/2010/main" val="17932700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Does Resilience Capacity Prevent the Use of Negative Coping Strategies</a:t>
            </a:r>
            <a:endParaRPr lang="en-US" sz="3600" dirty="0"/>
          </a:p>
        </p:txBody>
      </p:sp>
      <p:sp>
        <p:nvSpPr>
          <p:cNvPr id="3" name="Content Placeholder 2"/>
          <p:cNvSpPr>
            <a:spLocks noGrp="1"/>
          </p:cNvSpPr>
          <p:nvPr>
            <p:ph idx="1"/>
          </p:nvPr>
        </p:nvSpPr>
        <p:spPr/>
        <p:txBody>
          <a:bodyPr/>
          <a:lstStyle/>
          <a:p>
            <a:r>
              <a:rPr lang="en-US" dirty="0"/>
              <a:t>Four types of coping strategies are explored: </a:t>
            </a:r>
            <a:endParaRPr lang="en-US" dirty="0" smtClean="0"/>
          </a:p>
          <a:p>
            <a:pPr lvl="1"/>
            <a:r>
              <a:rPr lang="en-US" dirty="0"/>
              <a:t>R</a:t>
            </a:r>
            <a:r>
              <a:rPr lang="en-US" dirty="0" smtClean="0"/>
              <a:t>educing </a:t>
            </a:r>
            <a:r>
              <a:rPr lang="en-US" dirty="0"/>
              <a:t>food </a:t>
            </a:r>
            <a:r>
              <a:rPr lang="en-US" dirty="0" smtClean="0"/>
              <a:t>consumption</a:t>
            </a:r>
          </a:p>
          <a:p>
            <a:pPr lvl="1"/>
            <a:r>
              <a:rPr lang="en-US" dirty="0"/>
              <a:t>S</a:t>
            </a:r>
            <a:r>
              <a:rPr lang="en-US" dirty="0" smtClean="0"/>
              <a:t>elling </a:t>
            </a:r>
            <a:r>
              <a:rPr lang="en-US" dirty="0"/>
              <a:t>or consuming productive </a:t>
            </a:r>
            <a:r>
              <a:rPr lang="en-US" dirty="0" smtClean="0"/>
              <a:t>assets </a:t>
            </a:r>
          </a:p>
          <a:p>
            <a:pPr lvl="1"/>
            <a:r>
              <a:rPr lang="en-US" dirty="0"/>
              <a:t>E</a:t>
            </a:r>
            <a:r>
              <a:rPr lang="en-US" dirty="0" smtClean="0"/>
              <a:t>mploying </a:t>
            </a:r>
            <a:r>
              <a:rPr lang="en-US" dirty="0"/>
              <a:t>negative financial strategies (taking out a loan from a money lender or purchasing food on credit) </a:t>
            </a:r>
            <a:endParaRPr lang="en-US" dirty="0" smtClean="0"/>
          </a:p>
          <a:p>
            <a:pPr lvl="1"/>
            <a:r>
              <a:rPr lang="en-US" dirty="0"/>
              <a:t>E</a:t>
            </a:r>
            <a:r>
              <a:rPr lang="en-US" dirty="0" smtClean="0"/>
              <a:t>mploying </a:t>
            </a:r>
            <a:r>
              <a:rPr lang="en-US" dirty="0"/>
              <a:t>negative strategies related to the care of children (taking children out of school and/or sending them to work for money</a:t>
            </a:r>
            <a:r>
              <a:rPr lang="en-US" dirty="0" smtClean="0"/>
              <a:t>).</a:t>
            </a:r>
          </a:p>
          <a:p>
            <a:pPr marL="411480" lvl="1" indent="0">
              <a:buNone/>
            </a:pPr>
            <a:endParaRPr lang="en-US" dirty="0"/>
          </a:p>
          <a:p>
            <a:r>
              <a:rPr lang="en-US" dirty="0"/>
              <a:t>For </a:t>
            </a:r>
            <a:r>
              <a:rPr lang="en-US" dirty="0" err="1"/>
              <a:t>Borena</a:t>
            </a:r>
            <a:r>
              <a:rPr lang="en-US" dirty="0"/>
              <a:t>, </a:t>
            </a:r>
            <a:r>
              <a:rPr lang="en-US" dirty="0" smtClean="0"/>
              <a:t>regression </a:t>
            </a:r>
            <a:r>
              <a:rPr lang="en-US" dirty="0"/>
              <a:t>analysis </a:t>
            </a:r>
            <a:r>
              <a:rPr lang="en-US" dirty="0" smtClean="0"/>
              <a:t>provides </a:t>
            </a:r>
            <a:r>
              <a:rPr lang="en-US" dirty="0"/>
              <a:t>evidence that all three dimensions of resilience capacities helped to prevent households from reducing their food consumption as a response to the </a:t>
            </a:r>
            <a:r>
              <a:rPr lang="en-US" dirty="0" smtClean="0"/>
              <a:t>drought.</a:t>
            </a:r>
            <a:endParaRPr lang="en-US" dirty="0"/>
          </a:p>
        </p:txBody>
      </p:sp>
    </p:spTree>
    <p:extLst>
      <p:ext uri="{BB962C8B-B14F-4D97-AF65-F5344CB8AC3E}">
        <p14:creationId xmlns:p14="http://schemas.microsoft.com/office/powerpoint/2010/main" val="3957960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Does Resilience Capacity Prevent the Use of Negative Coping Strategies</a:t>
            </a:r>
          </a:p>
        </p:txBody>
      </p:sp>
      <p:sp>
        <p:nvSpPr>
          <p:cNvPr id="3" name="Content Placeholder 2"/>
          <p:cNvSpPr>
            <a:spLocks noGrp="1"/>
          </p:cNvSpPr>
          <p:nvPr>
            <p:ph idx="1"/>
          </p:nvPr>
        </p:nvSpPr>
        <p:spPr/>
        <p:txBody>
          <a:bodyPr>
            <a:normAutofit/>
          </a:bodyPr>
          <a:lstStyle/>
          <a:p>
            <a:r>
              <a:rPr lang="en-US" dirty="0"/>
              <a:t>Additionally, </a:t>
            </a:r>
            <a:r>
              <a:rPr lang="en-US" dirty="0" smtClean="0"/>
              <a:t>in </a:t>
            </a:r>
            <a:r>
              <a:rPr lang="en-US" dirty="0" err="1" smtClean="0"/>
              <a:t>Borena</a:t>
            </a:r>
            <a:r>
              <a:rPr lang="en-US" dirty="0" smtClean="0"/>
              <a:t>, adaptive </a:t>
            </a:r>
            <a:r>
              <a:rPr lang="en-US" dirty="0"/>
              <a:t>and transformative capacity helped to prevent </a:t>
            </a:r>
            <a:r>
              <a:rPr lang="en-US" dirty="0" smtClean="0"/>
              <a:t>households </a:t>
            </a:r>
            <a:r>
              <a:rPr lang="en-US" dirty="0"/>
              <a:t>from depleting their productive assets. </a:t>
            </a:r>
            <a:endParaRPr lang="en-US" dirty="0" smtClean="0"/>
          </a:p>
          <a:p>
            <a:pPr marL="114300" indent="0">
              <a:buNone/>
            </a:pPr>
            <a:endParaRPr lang="en-US" dirty="0" smtClean="0"/>
          </a:p>
          <a:p>
            <a:r>
              <a:rPr lang="en-US" dirty="0"/>
              <a:t>T</a:t>
            </a:r>
            <a:r>
              <a:rPr lang="en-US" dirty="0" smtClean="0"/>
              <a:t>ransformative </a:t>
            </a:r>
            <a:r>
              <a:rPr lang="en-US" dirty="0"/>
              <a:t>capacity helped prevent them from undermining </a:t>
            </a:r>
            <a:r>
              <a:rPr lang="en-US" dirty="0" smtClean="0"/>
              <a:t>the </a:t>
            </a:r>
            <a:r>
              <a:rPr lang="en-US" dirty="0"/>
              <a:t>human capital of their children by taking them out of school or sending them to work for </a:t>
            </a:r>
            <a:r>
              <a:rPr lang="en-US" dirty="0" smtClean="0"/>
              <a:t>money.</a:t>
            </a:r>
          </a:p>
          <a:p>
            <a:pPr marL="114300" indent="0">
              <a:buNone/>
            </a:pPr>
            <a:endParaRPr lang="en-US" dirty="0" smtClean="0"/>
          </a:p>
          <a:p>
            <a:r>
              <a:rPr lang="en-US" dirty="0"/>
              <a:t>The analysis suggests that resilience capacity had less of a preventative effect in </a:t>
            </a:r>
            <a:r>
              <a:rPr lang="en-US" dirty="0" err="1"/>
              <a:t>Jijiga</a:t>
            </a:r>
            <a:r>
              <a:rPr lang="en-US" dirty="0"/>
              <a:t> </a:t>
            </a:r>
            <a:r>
              <a:rPr lang="en-US" dirty="0" smtClean="0"/>
              <a:t>than in </a:t>
            </a:r>
            <a:r>
              <a:rPr lang="en-US" dirty="0" err="1"/>
              <a:t>Borena</a:t>
            </a:r>
            <a:r>
              <a:rPr lang="en-US" dirty="0"/>
              <a:t> at the time of IMS Round </a:t>
            </a:r>
            <a:r>
              <a:rPr lang="en-US" dirty="0" smtClean="0"/>
              <a:t>1.</a:t>
            </a:r>
          </a:p>
        </p:txBody>
      </p:sp>
    </p:spTree>
    <p:extLst>
      <p:ext uri="{BB962C8B-B14F-4D97-AF65-F5344CB8AC3E}">
        <p14:creationId xmlns:p14="http://schemas.microsoft.com/office/powerpoint/2010/main" val="23068574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Does Resilience Capacity Prevent the Use of Negative Coping Strategies</a:t>
            </a:r>
          </a:p>
        </p:txBody>
      </p:sp>
      <p:sp>
        <p:nvSpPr>
          <p:cNvPr id="3" name="Content Placeholder 2"/>
          <p:cNvSpPr>
            <a:spLocks noGrp="1"/>
          </p:cNvSpPr>
          <p:nvPr>
            <p:ph idx="1"/>
          </p:nvPr>
        </p:nvSpPr>
        <p:spPr/>
        <p:txBody>
          <a:bodyPr/>
          <a:lstStyle/>
          <a:p>
            <a:r>
              <a:rPr lang="en-US" dirty="0"/>
              <a:t>When looking at the use of coping strategies over the entire six-month IMS period (a period in which the second drought wave was in full progress), </a:t>
            </a:r>
            <a:r>
              <a:rPr lang="en-US" dirty="0" smtClean="0"/>
              <a:t>the analysis found </a:t>
            </a:r>
            <a:r>
              <a:rPr lang="en-US" dirty="0"/>
              <a:t>strong evidence that both adaptive and transformative capacity helped to prevent households from </a:t>
            </a:r>
            <a:r>
              <a:rPr lang="en-US" dirty="0" smtClean="0"/>
              <a:t>taking </a:t>
            </a:r>
            <a:r>
              <a:rPr lang="en-US" dirty="0"/>
              <a:t>their children out of school and/or sending them to work for money in both regions</a:t>
            </a:r>
            <a:r>
              <a:rPr lang="en-US" dirty="0" smtClean="0"/>
              <a:t>.</a:t>
            </a:r>
          </a:p>
          <a:p>
            <a:pPr marL="114300" indent="0">
              <a:buNone/>
            </a:pPr>
            <a:endParaRPr lang="en-US" dirty="0"/>
          </a:p>
          <a:p>
            <a:r>
              <a:rPr lang="en-US" dirty="0" smtClean="0"/>
              <a:t>Absorptive </a:t>
            </a:r>
            <a:r>
              <a:rPr lang="en-US" dirty="0"/>
              <a:t>capacity helped to prevent households from employing negative financial strategies in </a:t>
            </a:r>
            <a:r>
              <a:rPr lang="en-US" dirty="0" err="1" smtClean="0"/>
              <a:t>Borena</a:t>
            </a:r>
            <a:r>
              <a:rPr lang="en-US" dirty="0" smtClean="0"/>
              <a:t>.</a:t>
            </a:r>
          </a:p>
          <a:p>
            <a:pPr marL="114300" indent="0">
              <a:buNone/>
            </a:pPr>
            <a:endParaRPr lang="en-US" dirty="0" smtClean="0"/>
          </a:p>
          <a:p>
            <a:r>
              <a:rPr lang="en-US" dirty="0" smtClean="0"/>
              <a:t>Adaptive </a:t>
            </a:r>
            <a:r>
              <a:rPr lang="en-US" dirty="0"/>
              <a:t>capacity helped to prevent them from reducing their food consumption in </a:t>
            </a:r>
            <a:r>
              <a:rPr lang="en-US" dirty="0" err="1"/>
              <a:t>Jijiga</a:t>
            </a:r>
            <a:r>
              <a:rPr lang="en-US" dirty="0"/>
              <a:t>.</a:t>
            </a:r>
          </a:p>
          <a:p>
            <a:endParaRPr lang="en-US" dirty="0"/>
          </a:p>
        </p:txBody>
      </p:sp>
    </p:spTree>
    <p:extLst>
      <p:ext uri="{BB962C8B-B14F-4D97-AF65-F5344CB8AC3E}">
        <p14:creationId xmlns:p14="http://schemas.microsoft.com/office/powerpoint/2010/main" val="18984827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majority of households in the PRIME IE area were not able to maintain their food security in the face of the drought, that is, they were not resilient in the face of the drought. </a:t>
            </a:r>
            <a:endParaRPr lang="en-US" dirty="0" smtClean="0"/>
          </a:p>
          <a:p>
            <a:pPr marL="114300" indent="0">
              <a:buNone/>
            </a:pPr>
            <a:endParaRPr lang="en-US" dirty="0" smtClean="0"/>
          </a:p>
          <a:p>
            <a:r>
              <a:rPr lang="en-US" dirty="0"/>
              <a:t>Their absorptive, </a:t>
            </a:r>
            <a:r>
              <a:rPr lang="en-US" dirty="0" smtClean="0"/>
              <a:t>adaptive, </a:t>
            </a:r>
            <a:r>
              <a:rPr lang="en-US" dirty="0"/>
              <a:t>and transformative capacities did buffer them from the shock. </a:t>
            </a:r>
            <a:endParaRPr lang="en-US" dirty="0" smtClean="0"/>
          </a:p>
          <a:p>
            <a:pPr marL="114300" indent="0">
              <a:buNone/>
            </a:pPr>
            <a:endParaRPr lang="en-US" dirty="0" smtClean="0"/>
          </a:p>
          <a:p>
            <a:r>
              <a:rPr lang="en-US" dirty="0" smtClean="0"/>
              <a:t>But, </a:t>
            </a:r>
            <a:r>
              <a:rPr lang="en-US" dirty="0"/>
              <a:t>for most households, </a:t>
            </a:r>
            <a:r>
              <a:rPr lang="en-US" dirty="0" smtClean="0"/>
              <a:t>these capacities </a:t>
            </a:r>
            <a:r>
              <a:rPr lang="en-US" dirty="0"/>
              <a:t>were not enough to maintain their food security and prevent them from employing negative coping strategies that </a:t>
            </a:r>
            <a:r>
              <a:rPr lang="en-US" dirty="0" smtClean="0"/>
              <a:t>undermine </a:t>
            </a:r>
            <a:r>
              <a:rPr lang="en-US" dirty="0"/>
              <a:t>their ability to manage future shocks and stressors. </a:t>
            </a:r>
            <a:endParaRPr lang="en-US" dirty="0" smtClean="0"/>
          </a:p>
          <a:p>
            <a:pPr marL="114300" indent="0">
              <a:buNone/>
            </a:pPr>
            <a:endParaRPr lang="en-US" dirty="0" smtClean="0"/>
          </a:p>
          <a:p>
            <a:r>
              <a:rPr lang="en-US" dirty="0"/>
              <a:t>Any future interventions should be focused on both strengthening resilience capacities to manage shocks and timely social protection interventions that are carried out over a long enough period and appropriately targeted to protect households from the most severe drought </a:t>
            </a:r>
            <a:r>
              <a:rPr lang="en-US" dirty="0" smtClean="0"/>
              <a:t>impacts.</a:t>
            </a:r>
            <a:endParaRPr lang="en-US" dirty="0"/>
          </a:p>
        </p:txBody>
      </p:sp>
    </p:spTree>
    <p:extLst>
      <p:ext uri="{BB962C8B-B14F-4D97-AF65-F5344CB8AC3E}">
        <p14:creationId xmlns:p14="http://schemas.microsoft.com/office/powerpoint/2010/main" val="1160855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85000" lnSpcReduction="20000"/>
          </a:bodyPr>
          <a:lstStyle/>
          <a:p>
            <a:r>
              <a:rPr lang="en-US" sz="3200" dirty="0"/>
              <a:t>The PRIME IE was launched with a baseline survey undertaken in two zones of the project area, </a:t>
            </a:r>
            <a:r>
              <a:rPr lang="en-US" sz="3200" dirty="0" err="1"/>
              <a:t>Borena</a:t>
            </a:r>
            <a:r>
              <a:rPr lang="en-US" sz="3200" dirty="0"/>
              <a:t> and </a:t>
            </a:r>
            <a:r>
              <a:rPr lang="en-US" sz="3200" dirty="0" err="1"/>
              <a:t>Jijiga</a:t>
            </a:r>
            <a:r>
              <a:rPr lang="en-US" sz="3200" dirty="0"/>
              <a:t>, in November/December 2013</a:t>
            </a:r>
            <a:r>
              <a:rPr lang="en-US" sz="3200" dirty="0" smtClean="0"/>
              <a:t>.</a:t>
            </a:r>
          </a:p>
          <a:p>
            <a:endParaRPr lang="en-US" sz="3200" dirty="0"/>
          </a:p>
          <a:p>
            <a:r>
              <a:rPr lang="en-US" sz="3200" dirty="0" smtClean="0"/>
              <a:t>In addition, two Interim </a:t>
            </a:r>
            <a:r>
              <a:rPr lang="en-US" sz="3200" dirty="0"/>
              <a:t>Monitoring Surveys (IMS) </a:t>
            </a:r>
            <a:r>
              <a:rPr lang="en-US" sz="3200" dirty="0" smtClean="0"/>
              <a:t>are being carried out in </a:t>
            </a:r>
            <a:r>
              <a:rPr lang="en-US" sz="3200" dirty="0"/>
              <a:t>order to capture real-time household and community responses to any actual shocks that might occur during a</a:t>
            </a:r>
            <a:r>
              <a:rPr lang="en-US" sz="3200" dirty="0" smtClean="0"/>
              <a:t> </a:t>
            </a:r>
            <a:r>
              <a:rPr lang="en-US" sz="3200" dirty="0"/>
              <a:t>project’s five-year implementation period. </a:t>
            </a:r>
            <a:endParaRPr lang="en-US" sz="3200" dirty="0" smtClean="0"/>
          </a:p>
          <a:p>
            <a:pPr marL="114300" indent="0">
              <a:buNone/>
            </a:pPr>
            <a:endParaRPr lang="en-US" sz="3200" dirty="0" smtClean="0"/>
          </a:p>
          <a:p>
            <a:r>
              <a:rPr lang="en-US" sz="3200" dirty="0" smtClean="0"/>
              <a:t>IMSs would </a:t>
            </a:r>
            <a:r>
              <a:rPr lang="en-US" sz="3200" dirty="0"/>
              <a:t>be launched after “trigger indicators” being monitored </a:t>
            </a:r>
            <a:r>
              <a:rPr lang="en-US" sz="3200" dirty="0" smtClean="0"/>
              <a:t>reach </a:t>
            </a:r>
            <a:r>
              <a:rPr lang="en-US" sz="3200" dirty="0"/>
              <a:t>shock levels.  </a:t>
            </a:r>
            <a:endParaRPr lang="en-US" sz="3200" dirty="0" smtClean="0"/>
          </a:p>
        </p:txBody>
      </p:sp>
    </p:spTree>
    <p:extLst>
      <p:ext uri="{BB962C8B-B14F-4D97-AF65-F5344CB8AC3E}">
        <p14:creationId xmlns:p14="http://schemas.microsoft.com/office/powerpoint/2010/main" val="3127059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Resilience Measurement</a:t>
            </a:r>
            <a:endParaRPr lang="en-US" dirty="0"/>
          </a:p>
        </p:txBody>
      </p:sp>
      <p:sp>
        <p:nvSpPr>
          <p:cNvPr id="3" name="Content Placeholder 2"/>
          <p:cNvSpPr>
            <a:spLocks noGrp="1"/>
          </p:cNvSpPr>
          <p:nvPr>
            <p:ph idx="1"/>
          </p:nvPr>
        </p:nvSpPr>
        <p:spPr/>
        <p:txBody>
          <a:bodyPr>
            <a:normAutofit/>
          </a:bodyPr>
          <a:lstStyle/>
          <a:p>
            <a:r>
              <a:rPr lang="en-US" b="1" dirty="0" smtClean="0"/>
              <a:t>Need for High (and appropriate) Frequency Data </a:t>
            </a:r>
          </a:p>
          <a:p>
            <a:pPr lvl="1"/>
            <a:r>
              <a:rPr lang="en-US" dirty="0" smtClean="0"/>
              <a:t>To be sensitive to resilience dynamics, data should be collected with a degree of frequency to map out the trajectory of well-being over time. </a:t>
            </a:r>
          </a:p>
          <a:p>
            <a:pPr lvl="1"/>
            <a:r>
              <a:rPr lang="en-US" dirty="0" smtClean="0"/>
              <a:t>Collecting data more frequently will reveal path dependencies of well-being states with special reference to shock exposure.</a:t>
            </a:r>
          </a:p>
          <a:p>
            <a:pPr lvl="1"/>
            <a:r>
              <a:rPr lang="en-US" dirty="0" smtClean="0"/>
              <a:t>Observations of a consistent upward trajectory may reflect a resilience pathway even in cases where acceptable levels of food security or poverty have not been reached.</a:t>
            </a:r>
          </a:p>
          <a:p>
            <a:pPr lvl="1"/>
            <a:endParaRPr lang="en-US" dirty="0"/>
          </a:p>
          <a:p>
            <a:r>
              <a:rPr lang="en-US" b="1" dirty="0" smtClean="0"/>
              <a:t>Intervention Planning and Trajectories</a:t>
            </a:r>
          </a:p>
          <a:p>
            <a:pPr lvl="1"/>
            <a:r>
              <a:rPr lang="en-US" dirty="0"/>
              <a:t>Insights gained from data on how well-being shifts up and down over time in the face of shocks could help to identify optimal points of entry for launching </a:t>
            </a:r>
            <a:r>
              <a:rPr lang="en-US" dirty="0" smtClean="0"/>
              <a:t>an </a:t>
            </a:r>
            <a:r>
              <a:rPr lang="en-US" dirty="0"/>
              <a:t>intervention.</a:t>
            </a:r>
          </a:p>
          <a:p>
            <a:pPr lvl="1"/>
            <a:endParaRPr lang="en-US" b="1" dirty="0" smtClean="0"/>
          </a:p>
          <a:p>
            <a:pPr lvl="1"/>
            <a:endParaRPr lang="en-US" dirty="0" smtClean="0"/>
          </a:p>
          <a:p>
            <a:pPr lvl="1"/>
            <a:endParaRPr lang="en-US" b="1" dirty="0"/>
          </a:p>
          <a:p>
            <a:endParaRPr lang="en-US" dirty="0"/>
          </a:p>
        </p:txBody>
      </p:sp>
    </p:spTree>
    <p:extLst>
      <p:ext uri="{BB962C8B-B14F-4D97-AF65-F5344CB8AC3E}">
        <p14:creationId xmlns:p14="http://schemas.microsoft.com/office/powerpoint/2010/main" val="966864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a:t>A quantitative questionnaire </a:t>
            </a:r>
            <a:r>
              <a:rPr lang="en-US" sz="2800" dirty="0" smtClean="0"/>
              <a:t>was </a:t>
            </a:r>
            <a:r>
              <a:rPr lang="en-US" sz="2800" dirty="0"/>
              <a:t>administered to a representative sample of a panel of households </a:t>
            </a:r>
            <a:r>
              <a:rPr lang="en-US" sz="2800" dirty="0" smtClean="0"/>
              <a:t>(430) selected </a:t>
            </a:r>
            <a:r>
              <a:rPr lang="en-US" sz="2800" dirty="0"/>
              <a:t>from among a baseline of </a:t>
            </a:r>
            <a:r>
              <a:rPr lang="en-US" sz="2800" dirty="0" smtClean="0"/>
              <a:t>households (3200). Starting in October 2014, data were </a:t>
            </a:r>
            <a:r>
              <a:rPr lang="en-US" sz="2800" dirty="0"/>
              <a:t>collected </a:t>
            </a:r>
            <a:r>
              <a:rPr lang="en-US" sz="2800" dirty="0" smtClean="0"/>
              <a:t>from 17 </a:t>
            </a:r>
            <a:r>
              <a:rPr lang="en-US" sz="2800" dirty="0" err="1" smtClean="0"/>
              <a:t>kebeles</a:t>
            </a:r>
            <a:r>
              <a:rPr lang="en-US" sz="2800" dirty="0" smtClean="0"/>
              <a:t> on </a:t>
            </a:r>
            <a:r>
              <a:rPr lang="en-US" sz="2800" dirty="0"/>
              <a:t>a monthly </a:t>
            </a:r>
            <a:r>
              <a:rPr lang="en-US" sz="2800" dirty="0" smtClean="0"/>
              <a:t>basis </a:t>
            </a:r>
            <a:r>
              <a:rPr lang="en-US" sz="2800" dirty="0"/>
              <a:t>for 6 </a:t>
            </a:r>
            <a:r>
              <a:rPr lang="en-US" sz="2800" dirty="0" smtClean="0"/>
              <a:t>rounds through March 2015. </a:t>
            </a:r>
            <a:r>
              <a:rPr lang="en-US" sz="2800" dirty="0"/>
              <a:t>This </a:t>
            </a:r>
            <a:r>
              <a:rPr lang="en-US" sz="2800" dirty="0" smtClean="0"/>
              <a:t>was done </a:t>
            </a:r>
            <a:r>
              <a:rPr lang="en-US" sz="2800" dirty="0"/>
              <a:t>to determine how households </a:t>
            </a:r>
            <a:r>
              <a:rPr lang="en-US" sz="2800" dirty="0" smtClean="0"/>
              <a:t>were </a:t>
            </a:r>
            <a:r>
              <a:rPr lang="en-US" sz="2800" dirty="0"/>
              <a:t>coping </a:t>
            </a:r>
            <a:r>
              <a:rPr lang="en-US" sz="2800" dirty="0" smtClean="0"/>
              <a:t>with shocks.</a:t>
            </a:r>
          </a:p>
          <a:p>
            <a:pPr marL="114300" indent="0">
              <a:buNone/>
            </a:pPr>
            <a:endParaRPr lang="en-US" sz="2800" dirty="0"/>
          </a:p>
          <a:p>
            <a:r>
              <a:rPr lang="en-US" sz="2800" dirty="0"/>
              <a:t>Qualitative data collection, including focus group discussions and key informant interviews, also </a:t>
            </a:r>
            <a:r>
              <a:rPr lang="en-US" sz="2800" dirty="0" smtClean="0"/>
              <a:t>took place </a:t>
            </a:r>
            <a:r>
              <a:rPr lang="en-US" sz="2800" dirty="0"/>
              <a:t>in each round. </a:t>
            </a:r>
          </a:p>
          <a:p>
            <a:endParaRPr lang="en-US" sz="2800" dirty="0"/>
          </a:p>
        </p:txBody>
      </p:sp>
    </p:spTree>
    <p:extLst>
      <p:ext uri="{BB962C8B-B14F-4D97-AF65-F5344CB8AC3E}">
        <p14:creationId xmlns:p14="http://schemas.microsoft.com/office/powerpoint/2010/main" val="1605184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a:xfrm>
            <a:off x="457200" y="1295400"/>
            <a:ext cx="7620000" cy="5105400"/>
          </a:xfrm>
        </p:spPr>
        <p:txBody>
          <a:bodyPr>
            <a:normAutofit fontScale="92500"/>
          </a:bodyPr>
          <a:lstStyle/>
          <a:p>
            <a:pPr marL="114300" indent="0">
              <a:buNone/>
            </a:pPr>
            <a:r>
              <a:rPr lang="en-US" sz="2800" dirty="0" smtClean="0"/>
              <a:t>(1) What </a:t>
            </a:r>
            <a:r>
              <a:rPr lang="en-US" sz="2800" dirty="0"/>
              <a:t>downstream impacts of the </a:t>
            </a:r>
            <a:r>
              <a:rPr lang="en-US" sz="2800" dirty="0" smtClean="0"/>
              <a:t>shock </a:t>
            </a:r>
            <a:r>
              <a:rPr lang="en-US" sz="2800" dirty="0"/>
              <a:t>did households experience and how did </a:t>
            </a:r>
            <a:r>
              <a:rPr lang="en-US" sz="2800" dirty="0" smtClean="0"/>
              <a:t>the </a:t>
            </a:r>
            <a:r>
              <a:rPr lang="en-US" sz="2800" dirty="0"/>
              <a:t>incidence of these impacts evolve over the IMS period</a:t>
            </a:r>
            <a:r>
              <a:rPr lang="en-US" sz="2800" dirty="0" smtClean="0"/>
              <a:t>?</a:t>
            </a:r>
          </a:p>
          <a:p>
            <a:pPr marL="114300" indent="0">
              <a:buNone/>
            </a:pPr>
            <a:endParaRPr lang="en-US" sz="2800" dirty="0"/>
          </a:p>
          <a:p>
            <a:pPr marL="114300" indent="0">
              <a:buNone/>
            </a:pPr>
            <a:r>
              <a:rPr lang="en-US" sz="2800" dirty="0"/>
              <a:t>(2</a:t>
            </a:r>
            <a:r>
              <a:rPr lang="en-US" sz="2800" dirty="0" smtClean="0"/>
              <a:t>) </a:t>
            </a:r>
            <a:r>
              <a:rPr lang="en-US" sz="2800" dirty="0"/>
              <a:t>What coping strategies did households employ to deal with </a:t>
            </a:r>
            <a:r>
              <a:rPr lang="en-US" sz="2800" dirty="0" smtClean="0"/>
              <a:t>the shock? Do these change over time?</a:t>
            </a:r>
            <a:endParaRPr lang="en-US" sz="2800" dirty="0"/>
          </a:p>
          <a:p>
            <a:endParaRPr lang="en-US" sz="2800" dirty="0" smtClean="0"/>
          </a:p>
          <a:p>
            <a:pPr marL="114300" indent="0">
              <a:buNone/>
            </a:pPr>
            <a:r>
              <a:rPr lang="en-US" sz="2800" dirty="0" smtClean="0"/>
              <a:t>(</a:t>
            </a:r>
            <a:r>
              <a:rPr lang="en-US" sz="2800" dirty="0"/>
              <a:t>3) </a:t>
            </a:r>
            <a:r>
              <a:rPr lang="en-US" sz="2800" dirty="0" smtClean="0"/>
              <a:t>How </a:t>
            </a:r>
            <a:r>
              <a:rPr lang="en-US" sz="2800" dirty="0"/>
              <a:t>did households’ food security change over the </a:t>
            </a:r>
            <a:r>
              <a:rPr lang="en-US" sz="2800" dirty="0" smtClean="0"/>
              <a:t>shock period</a:t>
            </a:r>
            <a:r>
              <a:rPr lang="en-US" sz="2800" dirty="0"/>
              <a:t>? </a:t>
            </a:r>
            <a:r>
              <a:rPr lang="en-US" sz="2800" dirty="0" smtClean="0"/>
              <a:t>Which </a:t>
            </a:r>
            <a:r>
              <a:rPr lang="en-US" sz="2800" dirty="0"/>
              <a:t>types of households were able to maintain their food security in the face of the </a:t>
            </a:r>
            <a:r>
              <a:rPr lang="en-US" sz="2800" dirty="0" smtClean="0"/>
              <a:t>shock, </a:t>
            </a:r>
            <a:r>
              <a:rPr lang="en-US" sz="2800" dirty="0"/>
              <a:t>i.e., which were resilient to its impacts</a:t>
            </a:r>
            <a:r>
              <a:rPr lang="en-US" sz="2800" dirty="0" smtClean="0"/>
              <a:t>?</a:t>
            </a:r>
            <a:endParaRPr lang="en-US" sz="2800" dirty="0"/>
          </a:p>
        </p:txBody>
      </p:sp>
    </p:spTree>
    <p:extLst>
      <p:ext uri="{BB962C8B-B14F-4D97-AF65-F5344CB8AC3E}">
        <p14:creationId xmlns:p14="http://schemas.microsoft.com/office/powerpoint/2010/main" val="1413314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sz="2800" dirty="0" smtClean="0"/>
              <a:t>(4) How </a:t>
            </a:r>
            <a:r>
              <a:rPr lang="en-US" sz="2800" dirty="0"/>
              <a:t>did the severity of exposure to the shock affect households’ ability to recover from it</a:t>
            </a:r>
            <a:r>
              <a:rPr lang="en-US" sz="2800" dirty="0" smtClean="0"/>
              <a:t>?</a:t>
            </a:r>
          </a:p>
          <a:p>
            <a:pPr marL="114300" indent="0">
              <a:buNone/>
            </a:pPr>
            <a:r>
              <a:rPr lang="en-US" sz="2800" dirty="0" smtClean="0"/>
              <a:t> </a:t>
            </a:r>
            <a:endParaRPr lang="en-US" sz="2800" dirty="0"/>
          </a:p>
          <a:p>
            <a:pPr marL="114300" indent="0">
              <a:buNone/>
            </a:pPr>
            <a:r>
              <a:rPr lang="en-US" sz="2800" dirty="0" smtClean="0"/>
              <a:t>(5) Did </a:t>
            </a:r>
            <a:r>
              <a:rPr lang="en-US" sz="2800" dirty="0"/>
              <a:t>households’ resilience capacities before the onset of the shock help protect </a:t>
            </a:r>
            <a:r>
              <a:rPr lang="en-US" sz="2800" dirty="0" smtClean="0"/>
              <a:t>them </a:t>
            </a:r>
            <a:r>
              <a:rPr lang="en-US" sz="2800" dirty="0"/>
              <a:t>from its negative impacts</a:t>
            </a:r>
            <a:r>
              <a:rPr lang="en-US" sz="2800" dirty="0" smtClean="0"/>
              <a:t>?</a:t>
            </a:r>
          </a:p>
          <a:p>
            <a:pPr marL="114300" indent="0">
              <a:buNone/>
            </a:pPr>
            <a:r>
              <a:rPr lang="en-US" sz="2800" dirty="0" smtClean="0"/>
              <a:t> </a:t>
            </a:r>
            <a:endParaRPr lang="en-US" sz="2800" dirty="0"/>
          </a:p>
          <a:p>
            <a:pPr marL="114300" indent="0">
              <a:buNone/>
            </a:pPr>
            <a:r>
              <a:rPr lang="en-US" sz="2800" dirty="0"/>
              <a:t>(6) </a:t>
            </a:r>
            <a:r>
              <a:rPr lang="en-US" sz="2800" dirty="0" smtClean="0"/>
              <a:t>Did </a:t>
            </a:r>
            <a:r>
              <a:rPr lang="en-US" sz="2800" dirty="0"/>
              <a:t>households’ resilience capacities before the onset of the shock prevent them from using negative coping strategies that undermine their future resilience to shocks?</a:t>
            </a:r>
          </a:p>
          <a:p>
            <a:endParaRPr lang="en-US" sz="2800" dirty="0"/>
          </a:p>
        </p:txBody>
      </p:sp>
    </p:spTree>
    <p:extLst>
      <p:ext uri="{BB962C8B-B14F-4D97-AF65-F5344CB8AC3E}">
        <p14:creationId xmlns:p14="http://schemas.microsoft.com/office/powerpoint/2010/main" val="2778793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Objective</a:t>
            </a:r>
            <a:endParaRPr lang="en-US" dirty="0"/>
          </a:p>
        </p:txBody>
      </p:sp>
      <p:sp>
        <p:nvSpPr>
          <p:cNvPr id="3" name="Content Placeholder 2"/>
          <p:cNvSpPr>
            <a:spLocks noGrp="1"/>
          </p:cNvSpPr>
          <p:nvPr>
            <p:ph idx="1"/>
          </p:nvPr>
        </p:nvSpPr>
        <p:spPr/>
        <p:txBody>
          <a:bodyPr/>
          <a:lstStyle/>
          <a:p>
            <a:r>
              <a:rPr lang="en-US" sz="2800" dirty="0"/>
              <a:t>Providing real-time data collected during an actual shock in </a:t>
            </a:r>
            <a:r>
              <a:rPr lang="en-US" sz="2800" dirty="0" smtClean="0"/>
              <a:t>progress, </a:t>
            </a:r>
            <a:r>
              <a:rPr lang="en-US" sz="2800" dirty="0"/>
              <a:t>the </a:t>
            </a:r>
            <a:r>
              <a:rPr lang="en-US" sz="2800" dirty="0" smtClean="0"/>
              <a:t>IMS presents </a:t>
            </a:r>
            <a:r>
              <a:rPr lang="en-US" sz="2800" dirty="0"/>
              <a:t>a unique opportunity to understand how, in a time of increasing climatic </a:t>
            </a:r>
            <a:r>
              <a:rPr lang="en-US" sz="2800" dirty="0" smtClean="0"/>
              <a:t>variability throughout the world, climate shocks </a:t>
            </a:r>
            <a:r>
              <a:rPr lang="en-US" sz="2800" dirty="0"/>
              <a:t>affect households, their responses, and whether their resilience capacity can help them recover.</a:t>
            </a:r>
          </a:p>
          <a:p>
            <a:endParaRPr lang="en-US" dirty="0"/>
          </a:p>
          <a:p>
            <a:endParaRPr lang="en-US" dirty="0"/>
          </a:p>
        </p:txBody>
      </p:sp>
    </p:spTree>
    <p:extLst>
      <p:ext uri="{BB962C8B-B14F-4D97-AF65-F5344CB8AC3E}">
        <p14:creationId xmlns:p14="http://schemas.microsoft.com/office/powerpoint/2010/main" val="11694687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448</TotalTime>
  <Words>2900</Words>
  <Application>Microsoft Office PowerPoint</Application>
  <PresentationFormat>On-screen Show (4:3)</PresentationFormat>
  <Paragraphs>197</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Adjacency</vt:lpstr>
      <vt:lpstr>Recurrent Monitoring</vt:lpstr>
      <vt:lpstr>Background</vt:lpstr>
      <vt:lpstr>PowerPoint Presentation</vt:lpstr>
      <vt:lpstr>Background</vt:lpstr>
      <vt:lpstr>Resilience Measurement</vt:lpstr>
      <vt:lpstr>Methods</vt:lpstr>
      <vt:lpstr>Research Questions</vt:lpstr>
      <vt:lpstr>Research Questions</vt:lpstr>
      <vt:lpstr>Main Objective</vt:lpstr>
      <vt:lpstr>Monitoring Shocks</vt:lpstr>
      <vt:lpstr>Evolution of the Drought and its Downstream Effects</vt:lpstr>
      <vt:lpstr>PowerPoint Presentation</vt:lpstr>
      <vt:lpstr>PowerPoint Presentation</vt:lpstr>
      <vt:lpstr>PowerPoint Presentation</vt:lpstr>
      <vt:lpstr>Evolution of the Drought and Downstream Effects</vt:lpstr>
      <vt:lpstr>Evolution of the Drought and Downstream Effects</vt:lpstr>
      <vt:lpstr>Evolution of the Drought and Downstream Effects</vt:lpstr>
      <vt:lpstr>Evolution of the Drought and Downstream Effects</vt:lpstr>
      <vt:lpstr>Evolution of the Drought and Downstream Effects</vt:lpstr>
      <vt:lpstr>Household Response: Coping Strategies for Dealing with the Drought</vt:lpstr>
      <vt:lpstr>PowerPoint Presentation</vt:lpstr>
      <vt:lpstr>Household Response: Coping Strategies for Dealing with the Drought</vt:lpstr>
      <vt:lpstr>Household Response: Coping Strategies for Dealing with the Drought</vt:lpstr>
      <vt:lpstr>Household Response: Coping Strategies for Dealing with the Drought</vt:lpstr>
      <vt:lpstr>Household Food Security and Resilience in the Face of the Drought </vt:lpstr>
      <vt:lpstr>Household Food Security and Resilience in the Face of the Drought</vt:lpstr>
      <vt:lpstr>Household Food Security and Resilience in the Face of the Drought</vt:lpstr>
      <vt:lpstr>The Relationship between Household Resilience, Drought Exposure and Pre-drought  Resilience Capacity</vt:lpstr>
      <vt:lpstr>The Relationship between Household Resilience, Drought Exposure and Pre-drought  Resilience Capacity</vt:lpstr>
      <vt:lpstr>The Relationship between Household Resilience, Drought Exposure and Pre-drought  Resilience Capacity</vt:lpstr>
      <vt:lpstr>Does Resilience Capacity Prevent the Use of Negative Coping Strategies</vt:lpstr>
      <vt:lpstr>Does Resilience Capacity Prevent the Use of Negative Coping Strategies</vt:lpstr>
      <vt:lpstr>Does Resilience Capacity Prevent the Use of Negative Coping Strategies</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Recurrent Monitoring</dc:title>
  <dc:creator>Tim</dc:creator>
  <cp:lastModifiedBy>Adrienne Todela</cp:lastModifiedBy>
  <cp:revision>34</cp:revision>
  <dcterms:created xsi:type="dcterms:W3CDTF">2015-10-04T21:49:42Z</dcterms:created>
  <dcterms:modified xsi:type="dcterms:W3CDTF">2015-10-26T17:50:54Z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1856316284</vt:i4>
  </property>
  <property fmtid="{D5CDD505-2E9C-101B-9397-08002B2CF9AE}" pid="3" name="_NewReviewCycle">
    <vt:lpwstr/>
  </property>
  <property fmtid="{D5CDD505-2E9C-101B-9397-08002B2CF9AE}" pid="4" name="_EmailSubject">
    <vt:lpwstr>PPT Slides for PLEW event</vt:lpwstr>
  </property>
  <property fmtid="{D5CDD505-2E9C-101B-9397-08002B2CF9AE}" pid="5" name="_AuthorEmail">
    <vt:lpwstr>lglaeser@fhi360.org</vt:lpwstr>
  </property>
  <property fmtid="{D5CDD505-2E9C-101B-9397-08002B2CF9AE}" pid="6" name="_AuthorEmailDisplayName">
    <vt:lpwstr>Laura Glaeser</vt:lpwstr>
  </property>
</Properties>
</file>