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7" r:id="rId5"/>
    <p:sldId id="305" r:id="rId6"/>
    <p:sldId id="307" r:id="rId7"/>
    <p:sldId id="258" r:id="rId8"/>
    <p:sldId id="260" r:id="rId9"/>
    <p:sldId id="304" r:id="rId10"/>
    <p:sldId id="261" r:id="rId11"/>
    <p:sldId id="262" r:id="rId12"/>
    <p:sldId id="263" r:id="rId13"/>
    <p:sldId id="287" r:id="rId14"/>
    <p:sldId id="289" r:id="rId15"/>
    <p:sldId id="264" r:id="rId16"/>
    <p:sldId id="288" r:id="rId17"/>
    <p:sldId id="298" r:id="rId18"/>
    <p:sldId id="299" r:id="rId19"/>
    <p:sldId id="300" r:id="rId20"/>
    <p:sldId id="302" r:id="rId21"/>
    <p:sldId id="265" r:id="rId22"/>
    <p:sldId id="266" r:id="rId23"/>
    <p:sldId id="267" r:id="rId24"/>
    <p:sldId id="268" r:id="rId25"/>
    <p:sldId id="269" r:id="rId26"/>
    <p:sldId id="270" r:id="rId27"/>
    <p:sldId id="290" r:id="rId28"/>
    <p:sldId id="291" r:id="rId29"/>
    <p:sldId id="292" r:id="rId30"/>
    <p:sldId id="293" r:id="rId31"/>
    <p:sldId id="294" r:id="rId32"/>
    <p:sldId id="295" r:id="rId33"/>
    <p:sldId id="296" r:id="rId34"/>
    <p:sldId id="297" r:id="rId35"/>
    <p:sldId id="306" r:id="rId36"/>
  </p:sldIdLst>
  <p:sldSz cx="9144000" cy="6858000" type="screen4x3"/>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61" autoAdjust="0"/>
  </p:normalViewPr>
  <p:slideViewPr>
    <p:cSldViewPr snapToGrid="0" snapToObjects="1" showGuides="1">
      <p:cViewPr>
        <p:scale>
          <a:sx n="95" d="100"/>
          <a:sy n="95" d="100"/>
        </p:scale>
        <p:origin x="-44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8A76E-E2C2-428B-B3D9-FA47629CC18F}" type="doc">
      <dgm:prSet loTypeId="urn:microsoft.com/office/officeart/2005/8/layout/vList5" loCatId="list" qsTypeId="urn:microsoft.com/office/officeart/2005/8/quickstyle/simple5" qsCatId="simple" csTypeId="urn:microsoft.com/office/officeart/2005/8/colors/accent0_2" csCatId="mainScheme" phldr="1"/>
      <dgm:spPr/>
      <dgm:t>
        <a:bodyPr/>
        <a:lstStyle/>
        <a:p>
          <a:endParaRPr lang="en-US"/>
        </a:p>
      </dgm:t>
    </dgm:pt>
    <dgm:pt modelId="{2D8B36A9-6A83-4173-AA30-6D398923A959}">
      <dgm:prSet phldrT="[Text]"/>
      <dgm:spPr/>
      <dgm:t>
        <a:bodyPr/>
        <a:lstStyle/>
        <a:p>
          <a:r>
            <a:rPr lang="en-US" dirty="0" smtClean="0"/>
            <a:t>Global</a:t>
          </a:r>
          <a:endParaRPr lang="en-US" dirty="0"/>
        </a:p>
      </dgm:t>
    </dgm:pt>
    <dgm:pt modelId="{8688F1A7-2961-479E-9DD0-5F38FEA85660}" type="parTrans" cxnId="{082E5D67-4EAD-4E11-A122-3859E2B181B4}">
      <dgm:prSet/>
      <dgm:spPr/>
      <dgm:t>
        <a:bodyPr/>
        <a:lstStyle/>
        <a:p>
          <a:endParaRPr lang="en-US"/>
        </a:p>
      </dgm:t>
    </dgm:pt>
    <dgm:pt modelId="{C623DCAE-7088-4579-8B35-AAF5DA01AA61}" type="sibTrans" cxnId="{082E5D67-4EAD-4E11-A122-3859E2B181B4}">
      <dgm:prSet/>
      <dgm:spPr/>
      <dgm:t>
        <a:bodyPr/>
        <a:lstStyle/>
        <a:p>
          <a:endParaRPr lang="en-US"/>
        </a:p>
      </dgm:t>
    </dgm:pt>
    <dgm:pt modelId="{3723C81D-E89B-4191-9C2A-4E0F26185841}">
      <dgm:prSet phldrT="[Text]"/>
      <dgm:spPr/>
      <dgm:t>
        <a:bodyPr/>
        <a:lstStyle/>
        <a:p>
          <a:r>
            <a:rPr lang="en-US" dirty="0" smtClean="0"/>
            <a:t>Broad</a:t>
          </a:r>
          <a:endParaRPr lang="en-US" dirty="0"/>
        </a:p>
      </dgm:t>
    </dgm:pt>
    <dgm:pt modelId="{BD1BAC92-C99E-4A36-B15D-3EEAA971BEEF}" type="parTrans" cxnId="{5AE80A4B-2F73-4B4B-ABF8-97F4B7B5945C}">
      <dgm:prSet/>
      <dgm:spPr/>
      <dgm:t>
        <a:bodyPr/>
        <a:lstStyle/>
        <a:p>
          <a:endParaRPr lang="en-US"/>
        </a:p>
      </dgm:t>
    </dgm:pt>
    <dgm:pt modelId="{FE51D297-1F5A-47F4-97C5-9DBA08B3E50A}" type="sibTrans" cxnId="{5AE80A4B-2F73-4B4B-ABF8-97F4B7B5945C}">
      <dgm:prSet/>
      <dgm:spPr/>
      <dgm:t>
        <a:bodyPr/>
        <a:lstStyle/>
        <a:p>
          <a:endParaRPr lang="en-US"/>
        </a:p>
      </dgm:t>
    </dgm:pt>
    <dgm:pt modelId="{8FEA5183-CAAD-457E-8E42-556CBAA58FA2}">
      <dgm:prSet phldrT="[Text]"/>
      <dgm:spPr/>
      <dgm:t>
        <a:bodyPr/>
        <a:lstStyle/>
        <a:p>
          <a:r>
            <a:rPr lang="en-US" dirty="0" smtClean="0"/>
            <a:t>Medium</a:t>
          </a:r>
          <a:endParaRPr lang="en-US" dirty="0"/>
        </a:p>
      </dgm:t>
    </dgm:pt>
    <dgm:pt modelId="{29C9033A-52E5-408F-A7DC-2D3DF881C219}" type="parTrans" cxnId="{493E48F5-1567-4A74-B185-9DDFB5D1C2A4}">
      <dgm:prSet/>
      <dgm:spPr/>
      <dgm:t>
        <a:bodyPr/>
        <a:lstStyle/>
        <a:p>
          <a:endParaRPr lang="en-US"/>
        </a:p>
      </dgm:t>
    </dgm:pt>
    <dgm:pt modelId="{744EC2FA-3FBF-43CF-A6F1-070FC1BCFF5B}" type="sibTrans" cxnId="{493E48F5-1567-4A74-B185-9DDFB5D1C2A4}">
      <dgm:prSet/>
      <dgm:spPr/>
      <dgm:t>
        <a:bodyPr/>
        <a:lstStyle/>
        <a:p>
          <a:endParaRPr lang="en-US"/>
        </a:p>
      </dgm:t>
    </dgm:pt>
    <dgm:pt modelId="{7A305827-BE48-4185-BDD1-8943971243A4}">
      <dgm:prSet phldrT="[Text]"/>
      <dgm:spPr/>
      <dgm:t>
        <a:bodyPr/>
        <a:lstStyle/>
        <a:p>
          <a:r>
            <a:rPr lang="en-US" dirty="0" smtClean="0"/>
            <a:t>Specific</a:t>
          </a:r>
          <a:endParaRPr lang="en-US" dirty="0"/>
        </a:p>
      </dgm:t>
    </dgm:pt>
    <dgm:pt modelId="{50D45727-B006-4752-9EA4-F4125A9321A2}" type="parTrans" cxnId="{11382477-E336-4BF0-8789-BE42F9776F75}">
      <dgm:prSet/>
      <dgm:spPr/>
      <dgm:t>
        <a:bodyPr/>
        <a:lstStyle/>
        <a:p>
          <a:endParaRPr lang="en-US"/>
        </a:p>
      </dgm:t>
    </dgm:pt>
    <dgm:pt modelId="{381C779A-3E35-4D01-8AA9-C893D415B3CB}" type="sibTrans" cxnId="{11382477-E336-4BF0-8789-BE42F9776F75}">
      <dgm:prSet/>
      <dgm:spPr/>
      <dgm:t>
        <a:bodyPr/>
        <a:lstStyle/>
        <a:p>
          <a:endParaRPr lang="en-US"/>
        </a:p>
      </dgm:t>
    </dgm:pt>
    <dgm:pt modelId="{462239C0-B51A-471A-A391-5075E289A8EB}">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Local</a:t>
          </a:r>
          <a:endParaRPr lang="en-US" dirty="0"/>
        </a:p>
      </dgm:t>
    </dgm:pt>
    <dgm:pt modelId="{71C9F09A-0D1E-4E43-958F-E785F98E7507}" type="sibTrans" cxnId="{7190150D-01BE-4300-9958-727DD5BEA281}">
      <dgm:prSet/>
      <dgm:spPr/>
      <dgm:t>
        <a:bodyPr/>
        <a:lstStyle/>
        <a:p>
          <a:endParaRPr lang="en-US"/>
        </a:p>
      </dgm:t>
    </dgm:pt>
    <dgm:pt modelId="{5CD495ED-AAE9-48C0-B632-EB6A1E90522C}" type="parTrans" cxnId="{7190150D-01BE-4300-9958-727DD5BEA281}">
      <dgm:prSet/>
      <dgm:spPr/>
      <dgm:t>
        <a:bodyPr/>
        <a:lstStyle/>
        <a:p>
          <a:endParaRPr lang="en-US"/>
        </a:p>
      </dgm:t>
    </dgm:pt>
    <dgm:pt modelId="{D2C7D77B-29E0-4E0D-95CA-4C2D878A4A51}">
      <dgm:prSet phldrT="[Text]"/>
      <dgm:spPr/>
      <dgm:t>
        <a:bodyPr/>
        <a:lstStyle/>
        <a:p>
          <a:r>
            <a:rPr lang="en-US" dirty="0" smtClean="0"/>
            <a:t>Small</a:t>
          </a:r>
          <a:endParaRPr lang="en-US" dirty="0"/>
        </a:p>
      </dgm:t>
    </dgm:pt>
    <dgm:pt modelId="{3D38512D-1BF4-48E7-A489-B495B4F17F15}" type="sibTrans" cxnId="{37B4587A-245F-4A24-B4DE-908B2D12A197}">
      <dgm:prSet/>
      <dgm:spPr/>
      <dgm:t>
        <a:bodyPr/>
        <a:lstStyle/>
        <a:p>
          <a:endParaRPr lang="en-US"/>
        </a:p>
      </dgm:t>
    </dgm:pt>
    <dgm:pt modelId="{6E733972-45E1-4F9F-87F1-514F0C75B3E0}" type="parTrans" cxnId="{37B4587A-245F-4A24-B4DE-908B2D12A197}">
      <dgm:prSet/>
      <dgm:spPr/>
      <dgm:t>
        <a:bodyPr/>
        <a:lstStyle/>
        <a:p>
          <a:endParaRPr lang="en-US"/>
        </a:p>
      </dgm:t>
    </dgm:pt>
    <dgm:pt modelId="{C51C34F0-69F6-4F5F-9637-4F13058BE545}">
      <dgm:prSet phldrT="[Text]"/>
      <dgm:spPr/>
      <dgm:t>
        <a:bodyPr/>
        <a:lstStyle/>
        <a:p>
          <a:r>
            <a:rPr lang="en-US" dirty="0" smtClean="0"/>
            <a:t>Large</a:t>
          </a:r>
          <a:endParaRPr lang="en-US" dirty="0"/>
        </a:p>
      </dgm:t>
    </dgm:pt>
    <dgm:pt modelId="{8468E3B7-7DAF-42CC-8489-6203DECD2F16}" type="sibTrans" cxnId="{2176AA91-B90B-4452-8D95-8526265A415F}">
      <dgm:prSet/>
      <dgm:spPr/>
      <dgm:t>
        <a:bodyPr/>
        <a:lstStyle/>
        <a:p>
          <a:endParaRPr lang="en-US"/>
        </a:p>
      </dgm:t>
    </dgm:pt>
    <dgm:pt modelId="{A10E6123-42B4-4C53-87CF-C0B31153D38C}" type="parTrans" cxnId="{2176AA91-B90B-4452-8D95-8526265A415F}">
      <dgm:prSet/>
      <dgm:spPr/>
      <dgm:t>
        <a:bodyPr/>
        <a:lstStyle/>
        <a:p>
          <a:endParaRPr lang="en-US"/>
        </a:p>
      </dgm:t>
    </dgm:pt>
    <dgm:pt modelId="{16409AF0-155F-43F6-A4B8-1BE84B79FB8D}">
      <dgm:prSet phldrT="[Text]"/>
      <dgm:spPr/>
      <dgm:t>
        <a:bodyPr/>
        <a:lstStyle/>
        <a:p>
          <a:r>
            <a:rPr lang="en-US" dirty="0" smtClean="0"/>
            <a:t>Diverse</a:t>
          </a:r>
          <a:endParaRPr lang="en-US" dirty="0"/>
        </a:p>
      </dgm:t>
    </dgm:pt>
    <dgm:pt modelId="{8B745090-8A1E-42F2-ADDF-DED0A18BEB3A}" type="parTrans" cxnId="{71D46C43-EB94-464D-B5ED-EE0166C6F664}">
      <dgm:prSet/>
      <dgm:spPr/>
      <dgm:t>
        <a:bodyPr/>
        <a:lstStyle/>
        <a:p>
          <a:endParaRPr lang="en-US"/>
        </a:p>
      </dgm:t>
    </dgm:pt>
    <dgm:pt modelId="{B275432E-39CA-4401-94DD-097827C6468C}" type="sibTrans" cxnId="{71D46C43-EB94-464D-B5ED-EE0166C6F664}">
      <dgm:prSet/>
      <dgm:spPr/>
      <dgm:t>
        <a:bodyPr/>
        <a:lstStyle/>
        <a:p>
          <a:endParaRPr lang="en-US"/>
        </a:p>
      </dgm:t>
    </dgm:pt>
    <dgm:pt modelId="{F6D52B0B-F778-491A-B241-D2A33F4C11EB}">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More Specific</a:t>
          </a:r>
          <a:endParaRPr lang="en-US" dirty="0"/>
        </a:p>
      </dgm:t>
    </dgm:pt>
    <dgm:pt modelId="{E884B72A-B9F2-453A-91EF-7D9A81710452}" type="parTrans" cxnId="{FDA563D9-A1C0-45F9-8B41-477B43161A8B}">
      <dgm:prSet/>
      <dgm:spPr/>
      <dgm:t>
        <a:bodyPr/>
        <a:lstStyle/>
        <a:p>
          <a:endParaRPr lang="en-US"/>
        </a:p>
      </dgm:t>
    </dgm:pt>
    <dgm:pt modelId="{9AB59F7E-A778-4055-9C7A-8336B8A4CB61}" type="sibTrans" cxnId="{FDA563D9-A1C0-45F9-8B41-477B43161A8B}">
      <dgm:prSet/>
      <dgm:spPr/>
      <dgm:t>
        <a:bodyPr/>
        <a:lstStyle/>
        <a:p>
          <a:endParaRPr lang="en-US"/>
        </a:p>
      </dgm:t>
    </dgm:pt>
    <dgm:pt modelId="{005FEEFD-FC63-4A81-B4CD-CA2B075F35B2}">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Homogeneous</a:t>
          </a:r>
          <a:endParaRPr lang="en-US" dirty="0"/>
        </a:p>
      </dgm:t>
    </dgm:pt>
    <dgm:pt modelId="{4E4FC95B-8FA3-4FE4-A51C-1ADBA74A56BB}" type="parTrans" cxnId="{509EFDB7-C190-4FA6-8A46-1D52812935E4}">
      <dgm:prSet/>
      <dgm:spPr/>
      <dgm:t>
        <a:bodyPr/>
        <a:lstStyle/>
        <a:p>
          <a:endParaRPr lang="en-US"/>
        </a:p>
      </dgm:t>
    </dgm:pt>
    <dgm:pt modelId="{03319C53-5FB0-4E3A-8AA8-60682548C9F3}" type="sibTrans" cxnId="{509EFDB7-C190-4FA6-8A46-1D52812935E4}">
      <dgm:prSet/>
      <dgm:spPr/>
      <dgm:t>
        <a:bodyPr/>
        <a:lstStyle/>
        <a:p>
          <a:endParaRPr lang="en-US"/>
        </a:p>
      </dgm:t>
    </dgm:pt>
    <dgm:pt modelId="{4B489747-11D5-4498-B308-B2EE04037B36}">
      <dgm:prSet phldrT="[Text]"/>
      <dgm:spPr/>
      <dgm:t>
        <a:bodyPr/>
        <a:lstStyle/>
        <a:p>
          <a:r>
            <a:rPr lang="en-US" dirty="0" smtClean="0"/>
            <a:t>Similar</a:t>
          </a:r>
          <a:endParaRPr lang="en-US" dirty="0"/>
        </a:p>
      </dgm:t>
    </dgm:pt>
    <dgm:pt modelId="{D0ABBD23-9D39-4AE0-8C5D-44EFFF8AD347}" type="parTrans" cxnId="{4A31B0F8-9FFD-4464-B079-816773A32E91}">
      <dgm:prSet/>
      <dgm:spPr/>
      <dgm:t>
        <a:bodyPr/>
        <a:lstStyle/>
        <a:p>
          <a:endParaRPr lang="en-US"/>
        </a:p>
      </dgm:t>
    </dgm:pt>
    <dgm:pt modelId="{55E662D3-5143-4F2C-882D-C277E9509EA9}" type="sibTrans" cxnId="{4A31B0F8-9FFD-4464-B079-816773A32E91}">
      <dgm:prSet/>
      <dgm:spPr/>
      <dgm:t>
        <a:bodyPr/>
        <a:lstStyle/>
        <a:p>
          <a:endParaRPr lang="en-US"/>
        </a:p>
      </dgm:t>
    </dgm:pt>
    <dgm:pt modelId="{4CA5E3F1-6A85-4701-A831-5BA5397926E3}">
      <dgm:prSet phldrT="[Text]"/>
      <dgm:spPr/>
      <dgm:t>
        <a:bodyPr/>
        <a:lstStyle/>
        <a:p>
          <a:r>
            <a:rPr lang="en-US" dirty="0" smtClean="0"/>
            <a:t>GHKC Share Fair</a:t>
          </a:r>
          <a:endParaRPr lang="en-US" dirty="0"/>
        </a:p>
      </dgm:t>
    </dgm:pt>
    <dgm:pt modelId="{E0539466-3E98-4A2D-A8C0-BEC93A6B9713}" type="parTrans" cxnId="{FEA3DA7F-53B7-445D-B1A5-AD41FB00D10D}">
      <dgm:prSet/>
      <dgm:spPr/>
      <dgm:t>
        <a:bodyPr/>
        <a:lstStyle/>
        <a:p>
          <a:endParaRPr lang="en-US"/>
        </a:p>
      </dgm:t>
    </dgm:pt>
    <dgm:pt modelId="{4F6E0D8A-6407-49F4-AE90-B0CDCFA62D3C}" type="sibTrans" cxnId="{FEA3DA7F-53B7-445D-B1A5-AD41FB00D10D}">
      <dgm:prSet/>
      <dgm:spPr/>
      <dgm:t>
        <a:bodyPr/>
        <a:lstStyle/>
        <a:p>
          <a:endParaRPr lang="en-US"/>
        </a:p>
      </dgm:t>
    </dgm:pt>
    <dgm:pt modelId="{011FF558-2B3D-473C-B517-7753807D5577}">
      <dgm:prSet phldrT="[Text]"/>
      <dgm:spPr/>
      <dgm:t>
        <a:bodyPr/>
        <a:lstStyle/>
        <a:p>
          <a:r>
            <a:rPr lang="en-US" dirty="0" smtClean="0"/>
            <a:t>East Africa Share Fair  </a:t>
          </a:r>
          <a:endParaRPr lang="en-US" dirty="0"/>
        </a:p>
      </dgm:t>
    </dgm:pt>
    <dgm:pt modelId="{9853E4D5-7EE9-4F99-BCEB-3D218500484B}" type="parTrans" cxnId="{35F3632D-BA5E-4622-A7B4-446FC3ED3369}">
      <dgm:prSet/>
      <dgm:spPr/>
      <dgm:t>
        <a:bodyPr/>
        <a:lstStyle/>
        <a:p>
          <a:endParaRPr lang="en-US"/>
        </a:p>
      </dgm:t>
    </dgm:pt>
    <dgm:pt modelId="{A9EEB9C0-4855-4B4E-9EFC-8FCF77EB2EEC}" type="sibTrans" cxnId="{35F3632D-BA5E-4622-A7B4-446FC3ED3369}">
      <dgm:prSet/>
      <dgm:spPr/>
      <dgm:t>
        <a:bodyPr/>
        <a:lstStyle/>
        <a:p>
          <a:endParaRPr lang="en-US"/>
        </a:p>
      </dgm:t>
    </dgm:pt>
    <dgm:pt modelId="{E607EF15-C90B-4C96-B235-73AF8A8265FE}">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ICMM Share Fair</a:t>
          </a:r>
          <a:endParaRPr lang="en-US" dirty="0"/>
        </a:p>
      </dgm:t>
    </dgm:pt>
    <dgm:pt modelId="{1B3B0BE7-DFD9-44AF-9FFE-F80A3FDAA283}" type="parTrans" cxnId="{88B1FEF7-92B8-4205-9E05-AB3E8C86F8D6}">
      <dgm:prSet/>
      <dgm:spPr/>
      <dgm:t>
        <a:bodyPr/>
        <a:lstStyle/>
        <a:p>
          <a:endParaRPr lang="en-US"/>
        </a:p>
      </dgm:t>
    </dgm:pt>
    <dgm:pt modelId="{DB91C017-EF7C-4A44-9D17-E8C99ED868FC}" type="sibTrans" cxnId="{88B1FEF7-92B8-4205-9E05-AB3E8C86F8D6}">
      <dgm:prSet/>
      <dgm:spPr/>
      <dgm:t>
        <a:bodyPr/>
        <a:lstStyle/>
        <a:p>
          <a:endParaRPr lang="en-US"/>
        </a:p>
      </dgm:t>
    </dgm:pt>
    <dgm:pt modelId="{AF570B4B-AB7B-4CEE-A8DD-52E8AE41CD64}">
      <dgm:prSet phldrT="[Text]"/>
      <dgm:spPr/>
      <dgm:t>
        <a:bodyPr/>
        <a:lstStyle/>
        <a:p>
          <a:r>
            <a:rPr lang="en-US" dirty="0" smtClean="0"/>
            <a:t>$25,000 </a:t>
          </a:r>
          <a:endParaRPr lang="en-US" dirty="0"/>
        </a:p>
      </dgm:t>
    </dgm:pt>
    <dgm:pt modelId="{564D9696-55F9-4DCC-AF88-19DF17E0BED9}" type="parTrans" cxnId="{0E3F4D87-1FB8-4D2F-918B-46ADBC0C5857}">
      <dgm:prSet/>
      <dgm:spPr/>
      <dgm:t>
        <a:bodyPr/>
        <a:lstStyle/>
        <a:p>
          <a:endParaRPr lang="en-US"/>
        </a:p>
      </dgm:t>
    </dgm:pt>
    <dgm:pt modelId="{E8EBC0CD-A760-4056-951C-18D6A7F4A2EF}" type="sibTrans" cxnId="{0E3F4D87-1FB8-4D2F-918B-46ADBC0C5857}">
      <dgm:prSet/>
      <dgm:spPr/>
      <dgm:t>
        <a:bodyPr/>
        <a:lstStyle/>
        <a:p>
          <a:endParaRPr lang="en-US"/>
        </a:p>
      </dgm:t>
    </dgm:pt>
    <dgm:pt modelId="{E57E5C55-061B-4101-82F1-0203A09C8791}">
      <dgm:prSet phldrT="[Text]"/>
      <dgm:spPr/>
      <dgm:t>
        <a:bodyPr/>
        <a:lstStyle/>
        <a:p>
          <a:r>
            <a:rPr lang="en-US" dirty="0" smtClean="0"/>
            <a:t>$15,000</a:t>
          </a:r>
          <a:endParaRPr lang="en-US" dirty="0"/>
        </a:p>
      </dgm:t>
    </dgm:pt>
    <dgm:pt modelId="{531C0A81-7F67-4F71-A930-033F6FEFF899}" type="parTrans" cxnId="{2AEC498E-5F68-4E5A-9227-B3E97BE04FD9}">
      <dgm:prSet/>
      <dgm:spPr/>
      <dgm:t>
        <a:bodyPr/>
        <a:lstStyle/>
        <a:p>
          <a:endParaRPr lang="en-US"/>
        </a:p>
      </dgm:t>
    </dgm:pt>
    <dgm:pt modelId="{0A818178-EC61-4836-8635-083680E96723}" type="sibTrans" cxnId="{2AEC498E-5F68-4E5A-9227-B3E97BE04FD9}">
      <dgm:prSet/>
      <dgm:spPr/>
      <dgm:t>
        <a:bodyPr/>
        <a:lstStyle/>
        <a:p>
          <a:endParaRPr lang="en-US"/>
        </a:p>
      </dgm:t>
    </dgm:pt>
    <dgm:pt modelId="{709B2110-082C-46A8-A251-699046B64483}">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$5,000 </a:t>
          </a:r>
          <a:endParaRPr lang="en-US" dirty="0"/>
        </a:p>
      </dgm:t>
    </dgm:pt>
    <dgm:pt modelId="{3F7DCECE-64B4-4546-AB2A-A17448BE87B6}" type="parTrans" cxnId="{41F84765-84B7-4037-97EB-E64B969F8761}">
      <dgm:prSet/>
      <dgm:spPr/>
      <dgm:t>
        <a:bodyPr/>
        <a:lstStyle/>
        <a:p>
          <a:endParaRPr lang="en-US"/>
        </a:p>
      </dgm:t>
    </dgm:pt>
    <dgm:pt modelId="{417B516F-C99C-49F7-A6E7-53575ECC2EEE}" type="sibTrans" cxnId="{41F84765-84B7-4037-97EB-E64B969F8761}">
      <dgm:prSet/>
      <dgm:spPr/>
      <dgm:t>
        <a:bodyPr/>
        <a:lstStyle/>
        <a:p>
          <a:endParaRPr lang="en-US"/>
        </a:p>
      </dgm:t>
    </dgm:pt>
    <dgm:pt modelId="{6EB66C13-A9EA-4ABE-ACA5-AC266D784205}">
      <dgm:prSet phldrT="[Text]"/>
      <dgm:spPr/>
      <dgm:t>
        <a:bodyPr/>
        <a:lstStyle/>
        <a:p>
          <a:r>
            <a:rPr lang="en-US" dirty="0" smtClean="0"/>
            <a:t>Regional</a:t>
          </a:r>
          <a:endParaRPr lang="en-US" dirty="0"/>
        </a:p>
      </dgm:t>
    </dgm:pt>
    <dgm:pt modelId="{8A11D468-F42B-4FEA-81DA-60D80E4318BD}" type="parTrans" cxnId="{65F043B7-A467-4C9F-BAA3-CBF0050FFD09}">
      <dgm:prSet/>
      <dgm:spPr/>
      <dgm:t>
        <a:bodyPr/>
        <a:lstStyle/>
        <a:p>
          <a:endParaRPr lang="en-US"/>
        </a:p>
      </dgm:t>
    </dgm:pt>
    <dgm:pt modelId="{3FC9F74C-4DCE-4B98-AB76-E90D57691029}" type="sibTrans" cxnId="{65F043B7-A467-4C9F-BAA3-CBF0050FFD09}">
      <dgm:prSet/>
      <dgm:spPr/>
      <dgm:t>
        <a:bodyPr/>
        <a:lstStyle/>
        <a:p>
          <a:endParaRPr lang="en-US"/>
        </a:p>
      </dgm:t>
    </dgm:pt>
    <dgm:pt modelId="{C5A92625-CFA6-4D12-8D3B-05815A0467BC}" type="pres">
      <dgm:prSet presAssocID="{9F38A76E-E2C2-428B-B3D9-FA47629CC18F}" presName="Name0" presStyleCnt="0">
        <dgm:presLayoutVars>
          <dgm:dir/>
          <dgm:animLvl val="lvl"/>
          <dgm:resizeHandles val="exact"/>
        </dgm:presLayoutVars>
      </dgm:prSet>
      <dgm:spPr/>
      <dgm:t>
        <a:bodyPr/>
        <a:lstStyle/>
        <a:p>
          <a:endParaRPr lang="en-US"/>
        </a:p>
      </dgm:t>
    </dgm:pt>
    <dgm:pt modelId="{813D7185-43E1-4154-9A6F-9F1A761EF77D}" type="pres">
      <dgm:prSet presAssocID="{C51C34F0-69F6-4F5F-9637-4F13058BE545}" presName="linNode" presStyleCnt="0"/>
      <dgm:spPr/>
      <dgm:t>
        <a:bodyPr/>
        <a:lstStyle/>
        <a:p>
          <a:endParaRPr lang="en-US"/>
        </a:p>
      </dgm:t>
    </dgm:pt>
    <dgm:pt modelId="{28497E5D-6A0A-4049-9C5D-AF95C6EBDF0E}" type="pres">
      <dgm:prSet presAssocID="{C51C34F0-69F6-4F5F-9637-4F13058BE545}" presName="parentText" presStyleLbl="node1" presStyleIdx="0" presStyleCnt="3">
        <dgm:presLayoutVars>
          <dgm:chMax val="1"/>
          <dgm:bulletEnabled val="1"/>
        </dgm:presLayoutVars>
      </dgm:prSet>
      <dgm:spPr/>
      <dgm:t>
        <a:bodyPr/>
        <a:lstStyle/>
        <a:p>
          <a:endParaRPr lang="en-US"/>
        </a:p>
      </dgm:t>
    </dgm:pt>
    <dgm:pt modelId="{1C338CEE-C19A-4729-B58C-9ECE5F315524}" type="pres">
      <dgm:prSet presAssocID="{C51C34F0-69F6-4F5F-9637-4F13058BE545}" presName="descendantText" presStyleLbl="alignAccFollowNode1" presStyleIdx="0" presStyleCnt="3">
        <dgm:presLayoutVars>
          <dgm:bulletEnabled val="1"/>
        </dgm:presLayoutVars>
      </dgm:prSet>
      <dgm:spPr/>
      <dgm:t>
        <a:bodyPr/>
        <a:lstStyle/>
        <a:p>
          <a:endParaRPr lang="en-US"/>
        </a:p>
      </dgm:t>
    </dgm:pt>
    <dgm:pt modelId="{47BF1EAA-5B5E-4028-9116-25F43BE658DE}" type="pres">
      <dgm:prSet presAssocID="{8468E3B7-7DAF-42CC-8489-6203DECD2F16}" presName="sp" presStyleCnt="0"/>
      <dgm:spPr/>
      <dgm:t>
        <a:bodyPr/>
        <a:lstStyle/>
        <a:p>
          <a:endParaRPr lang="en-US"/>
        </a:p>
      </dgm:t>
    </dgm:pt>
    <dgm:pt modelId="{2405336B-9902-4D0F-A371-B72E53052599}" type="pres">
      <dgm:prSet presAssocID="{8FEA5183-CAAD-457E-8E42-556CBAA58FA2}" presName="linNode" presStyleCnt="0"/>
      <dgm:spPr/>
      <dgm:t>
        <a:bodyPr/>
        <a:lstStyle/>
        <a:p>
          <a:endParaRPr lang="en-US"/>
        </a:p>
      </dgm:t>
    </dgm:pt>
    <dgm:pt modelId="{8A9E278A-B867-449A-95C6-6B5D26274AA3}" type="pres">
      <dgm:prSet presAssocID="{8FEA5183-CAAD-457E-8E42-556CBAA58FA2}" presName="parentText" presStyleLbl="node1" presStyleIdx="1" presStyleCnt="3">
        <dgm:presLayoutVars>
          <dgm:chMax val="1"/>
          <dgm:bulletEnabled val="1"/>
        </dgm:presLayoutVars>
      </dgm:prSet>
      <dgm:spPr/>
      <dgm:t>
        <a:bodyPr/>
        <a:lstStyle/>
        <a:p>
          <a:endParaRPr lang="en-US"/>
        </a:p>
      </dgm:t>
    </dgm:pt>
    <dgm:pt modelId="{4B6FC5B0-32EC-4757-9BC8-B9A911AFEFDA}" type="pres">
      <dgm:prSet presAssocID="{8FEA5183-CAAD-457E-8E42-556CBAA58FA2}" presName="descendantText" presStyleLbl="alignAccFollowNode1" presStyleIdx="1" presStyleCnt="3">
        <dgm:presLayoutVars>
          <dgm:bulletEnabled val="1"/>
        </dgm:presLayoutVars>
      </dgm:prSet>
      <dgm:spPr/>
      <dgm:t>
        <a:bodyPr/>
        <a:lstStyle/>
        <a:p>
          <a:endParaRPr lang="en-US"/>
        </a:p>
      </dgm:t>
    </dgm:pt>
    <dgm:pt modelId="{8876E4C5-1137-449C-A217-91AD4963B047}" type="pres">
      <dgm:prSet presAssocID="{744EC2FA-3FBF-43CF-A6F1-070FC1BCFF5B}" presName="sp" presStyleCnt="0"/>
      <dgm:spPr/>
      <dgm:t>
        <a:bodyPr/>
        <a:lstStyle/>
        <a:p>
          <a:endParaRPr lang="en-US"/>
        </a:p>
      </dgm:t>
    </dgm:pt>
    <dgm:pt modelId="{B0874964-4CAD-490D-A915-F4B9183CB946}" type="pres">
      <dgm:prSet presAssocID="{D2C7D77B-29E0-4E0D-95CA-4C2D878A4A51}" presName="linNode" presStyleCnt="0"/>
      <dgm:spPr/>
      <dgm:t>
        <a:bodyPr/>
        <a:lstStyle/>
        <a:p>
          <a:endParaRPr lang="en-US"/>
        </a:p>
      </dgm:t>
    </dgm:pt>
    <dgm:pt modelId="{C21BCEC4-D73F-49EE-9C98-9FA41E634F52}" type="pres">
      <dgm:prSet presAssocID="{D2C7D77B-29E0-4E0D-95CA-4C2D878A4A51}" presName="parentText" presStyleLbl="node1" presStyleIdx="2" presStyleCnt="3">
        <dgm:presLayoutVars>
          <dgm:chMax val="1"/>
          <dgm:bulletEnabled val="1"/>
        </dgm:presLayoutVars>
      </dgm:prSet>
      <dgm:spPr/>
      <dgm:t>
        <a:bodyPr/>
        <a:lstStyle/>
        <a:p>
          <a:endParaRPr lang="en-US"/>
        </a:p>
      </dgm:t>
    </dgm:pt>
    <dgm:pt modelId="{73B297CA-9539-49C8-9E6D-A27EAC12B7AA}" type="pres">
      <dgm:prSet presAssocID="{D2C7D77B-29E0-4E0D-95CA-4C2D878A4A51}" presName="descendantText" presStyleLbl="alignAccFollowNode1" presStyleIdx="2" presStyleCnt="3">
        <dgm:presLayoutVars>
          <dgm:bulletEnabled val="1"/>
        </dgm:presLayoutVars>
      </dgm:prSet>
      <dgm:spPr/>
      <dgm:t>
        <a:bodyPr/>
        <a:lstStyle/>
        <a:p>
          <a:endParaRPr lang="en-US"/>
        </a:p>
      </dgm:t>
    </dgm:pt>
  </dgm:ptLst>
  <dgm:cxnLst>
    <dgm:cxn modelId="{41F84765-84B7-4037-97EB-E64B969F8761}" srcId="{D2C7D77B-29E0-4E0D-95CA-4C2D878A4A51}" destId="{709B2110-082C-46A8-A251-699046B64483}" srcOrd="4" destOrd="0" parTransId="{3F7DCECE-64B4-4546-AB2A-A17448BE87B6}" sibTransId="{417B516F-C99C-49F7-A6E7-53575ECC2EEE}"/>
    <dgm:cxn modelId="{1F4B5311-65C7-4FDE-B2A4-6E9778FC54AC}" type="presOf" srcId="{D2C7D77B-29E0-4E0D-95CA-4C2D878A4A51}" destId="{C21BCEC4-D73F-49EE-9C98-9FA41E634F52}" srcOrd="0" destOrd="0" presId="urn:microsoft.com/office/officeart/2005/8/layout/vList5"/>
    <dgm:cxn modelId="{35F3632D-BA5E-4622-A7B4-446FC3ED3369}" srcId="{8FEA5183-CAAD-457E-8E42-556CBAA58FA2}" destId="{011FF558-2B3D-473C-B517-7753807D5577}" srcOrd="3" destOrd="0" parTransId="{9853E4D5-7EE9-4F99-BCEB-3D218500484B}" sibTransId="{A9EEB9C0-4855-4B4E-9EFC-8FCF77EB2EEC}"/>
    <dgm:cxn modelId="{F629A950-F9F3-4181-BBB6-14029162E66D}" type="presOf" srcId="{9F38A76E-E2C2-428B-B3D9-FA47629CC18F}" destId="{C5A92625-CFA6-4D12-8D3B-05815A0467BC}" srcOrd="0" destOrd="0" presId="urn:microsoft.com/office/officeart/2005/8/layout/vList5"/>
    <dgm:cxn modelId="{FEA3DA7F-53B7-445D-B1A5-AD41FB00D10D}" srcId="{C51C34F0-69F6-4F5F-9637-4F13058BE545}" destId="{4CA5E3F1-6A85-4701-A831-5BA5397926E3}" srcOrd="3" destOrd="0" parTransId="{E0539466-3E98-4A2D-A8C0-BEC93A6B9713}" sibTransId="{4F6E0D8A-6407-49F4-AE90-B0CDCFA62D3C}"/>
    <dgm:cxn modelId="{EB64A04F-1181-470E-BB12-D5CE38778D13}" type="presOf" srcId="{AF570B4B-AB7B-4CEE-A8DD-52E8AE41CD64}" destId="{1C338CEE-C19A-4729-B58C-9ECE5F315524}" srcOrd="0" destOrd="4" presId="urn:microsoft.com/office/officeart/2005/8/layout/vList5"/>
    <dgm:cxn modelId="{082E5D67-4EAD-4E11-A122-3859E2B181B4}" srcId="{C51C34F0-69F6-4F5F-9637-4F13058BE545}" destId="{2D8B36A9-6A83-4173-AA30-6D398923A959}" srcOrd="0" destOrd="0" parTransId="{8688F1A7-2961-479E-9DD0-5F38FEA85660}" sibTransId="{C623DCAE-7088-4579-8B35-AAF5DA01AA61}"/>
    <dgm:cxn modelId="{7190150D-01BE-4300-9958-727DD5BEA281}" srcId="{D2C7D77B-29E0-4E0D-95CA-4C2D878A4A51}" destId="{462239C0-B51A-471A-A391-5075E289A8EB}" srcOrd="0" destOrd="0" parTransId="{5CD495ED-AAE9-48C0-B632-EB6A1E90522C}" sibTransId="{71C9F09A-0D1E-4E43-958F-E785F98E7507}"/>
    <dgm:cxn modelId="{F5A8D92E-4C55-4069-870D-2D3707195EE7}" type="presOf" srcId="{16409AF0-155F-43F6-A4B8-1BE84B79FB8D}" destId="{1C338CEE-C19A-4729-B58C-9ECE5F315524}" srcOrd="0" destOrd="2" presId="urn:microsoft.com/office/officeart/2005/8/layout/vList5"/>
    <dgm:cxn modelId="{493E48F5-1567-4A74-B185-9DDFB5D1C2A4}" srcId="{9F38A76E-E2C2-428B-B3D9-FA47629CC18F}" destId="{8FEA5183-CAAD-457E-8E42-556CBAA58FA2}" srcOrd="1" destOrd="0" parTransId="{29C9033A-52E5-408F-A7DC-2D3DF881C219}" sibTransId="{744EC2FA-3FBF-43CF-A6F1-070FC1BCFF5B}"/>
    <dgm:cxn modelId="{6A61DAB9-9FFC-4B67-A173-4EB4233BD05F}" type="presOf" srcId="{709B2110-082C-46A8-A251-699046B64483}" destId="{73B297CA-9539-49C8-9E6D-A27EAC12B7AA}" srcOrd="0" destOrd="4" presId="urn:microsoft.com/office/officeart/2005/8/layout/vList5"/>
    <dgm:cxn modelId="{8001307C-EE77-4F1E-89CA-E844597C1BA5}" type="presOf" srcId="{011FF558-2B3D-473C-B517-7753807D5577}" destId="{4B6FC5B0-32EC-4757-9BC8-B9A911AFEFDA}" srcOrd="0" destOrd="3" presId="urn:microsoft.com/office/officeart/2005/8/layout/vList5"/>
    <dgm:cxn modelId="{5AE80A4B-2F73-4B4B-ABF8-97F4B7B5945C}" srcId="{C51C34F0-69F6-4F5F-9637-4F13058BE545}" destId="{3723C81D-E89B-4191-9C2A-4E0F26185841}" srcOrd="1" destOrd="0" parTransId="{BD1BAC92-C99E-4A36-B15D-3EEAA971BEEF}" sibTransId="{FE51D297-1F5A-47F4-97C5-9DBA08B3E50A}"/>
    <dgm:cxn modelId="{125895C8-079E-465F-8ABF-5B93282035FA}" type="presOf" srcId="{4B489747-11D5-4498-B308-B2EE04037B36}" destId="{4B6FC5B0-32EC-4757-9BC8-B9A911AFEFDA}" srcOrd="0" destOrd="2" presId="urn:microsoft.com/office/officeart/2005/8/layout/vList5"/>
    <dgm:cxn modelId="{2AEC498E-5F68-4E5A-9227-B3E97BE04FD9}" srcId="{8FEA5183-CAAD-457E-8E42-556CBAA58FA2}" destId="{E57E5C55-061B-4101-82F1-0203A09C8791}" srcOrd="4" destOrd="0" parTransId="{531C0A81-7F67-4F71-A930-033F6FEFF899}" sibTransId="{0A818178-EC61-4836-8635-083680E96723}"/>
    <dgm:cxn modelId="{F77FF238-76A6-4F11-8D61-4074D9BCBA34}" type="presOf" srcId="{F6D52B0B-F778-491A-B241-D2A33F4C11EB}" destId="{73B297CA-9539-49C8-9E6D-A27EAC12B7AA}" srcOrd="0" destOrd="1" presId="urn:microsoft.com/office/officeart/2005/8/layout/vList5"/>
    <dgm:cxn modelId="{6A771ADF-EF71-418A-9F4E-4A1B8CB029D3}" type="presOf" srcId="{C51C34F0-69F6-4F5F-9637-4F13058BE545}" destId="{28497E5D-6A0A-4049-9C5D-AF95C6EBDF0E}" srcOrd="0" destOrd="0" presId="urn:microsoft.com/office/officeart/2005/8/layout/vList5"/>
    <dgm:cxn modelId="{37B4587A-245F-4A24-B4DE-908B2D12A197}" srcId="{9F38A76E-E2C2-428B-B3D9-FA47629CC18F}" destId="{D2C7D77B-29E0-4E0D-95CA-4C2D878A4A51}" srcOrd="2" destOrd="0" parTransId="{6E733972-45E1-4F9F-87F1-514F0C75B3E0}" sibTransId="{3D38512D-1BF4-48E7-A489-B495B4F17F15}"/>
    <dgm:cxn modelId="{846251FC-8E62-4045-8F49-0A43145E2BB5}" type="presOf" srcId="{3723C81D-E89B-4191-9C2A-4E0F26185841}" destId="{1C338CEE-C19A-4729-B58C-9ECE5F315524}" srcOrd="0" destOrd="1" presId="urn:microsoft.com/office/officeart/2005/8/layout/vList5"/>
    <dgm:cxn modelId="{1E635D6F-CDF9-4F1C-B56B-70DECF318C40}" type="presOf" srcId="{8FEA5183-CAAD-457E-8E42-556CBAA58FA2}" destId="{8A9E278A-B867-449A-95C6-6B5D26274AA3}" srcOrd="0" destOrd="0" presId="urn:microsoft.com/office/officeart/2005/8/layout/vList5"/>
    <dgm:cxn modelId="{4A31B0F8-9FFD-4464-B079-816773A32E91}" srcId="{8FEA5183-CAAD-457E-8E42-556CBAA58FA2}" destId="{4B489747-11D5-4498-B308-B2EE04037B36}" srcOrd="2" destOrd="0" parTransId="{D0ABBD23-9D39-4AE0-8C5D-44EFFF8AD347}" sibTransId="{55E662D3-5143-4F2C-882D-C277E9509EA9}"/>
    <dgm:cxn modelId="{71D46C43-EB94-464D-B5ED-EE0166C6F664}" srcId="{C51C34F0-69F6-4F5F-9637-4F13058BE545}" destId="{16409AF0-155F-43F6-A4B8-1BE84B79FB8D}" srcOrd="2" destOrd="0" parTransId="{8B745090-8A1E-42F2-ADDF-DED0A18BEB3A}" sibTransId="{B275432E-39CA-4401-94DD-097827C6468C}"/>
    <dgm:cxn modelId="{0E3F4D87-1FB8-4D2F-918B-46ADBC0C5857}" srcId="{C51C34F0-69F6-4F5F-9637-4F13058BE545}" destId="{AF570B4B-AB7B-4CEE-A8DD-52E8AE41CD64}" srcOrd="4" destOrd="0" parTransId="{564D9696-55F9-4DCC-AF88-19DF17E0BED9}" sibTransId="{E8EBC0CD-A760-4056-951C-18D6A7F4A2EF}"/>
    <dgm:cxn modelId="{FDA563D9-A1C0-45F9-8B41-477B43161A8B}" srcId="{D2C7D77B-29E0-4E0D-95CA-4C2D878A4A51}" destId="{F6D52B0B-F778-491A-B241-D2A33F4C11EB}" srcOrd="1" destOrd="0" parTransId="{E884B72A-B9F2-453A-91EF-7D9A81710452}" sibTransId="{9AB59F7E-A778-4055-9C7A-8336B8A4CB61}"/>
    <dgm:cxn modelId="{11382477-E336-4BF0-8789-BE42F9776F75}" srcId="{8FEA5183-CAAD-457E-8E42-556CBAA58FA2}" destId="{7A305827-BE48-4185-BDD1-8943971243A4}" srcOrd="1" destOrd="0" parTransId="{50D45727-B006-4752-9EA4-F4125A9321A2}" sibTransId="{381C779A-3E35-4D01-8AA9-C893D415B3CB}"/>
    <dgm:cxn modelId="{30787073-7D65-4A46-B5DB-DE85BA79214B}" type="presOf" srcId="{E57E5C55-061B-4101-82F1-0203A09C8791}" destId="{4B6FC5B0-32EC-4757-9BC8-B9A911AFEFDA}" srcOrd="0" destOrd="4" presId="urn:microsoft.com/office/officeart/2005/8/layout/vList5"/>
    <dgm:cxn modelId="{D5D69CE4-2430-4C1C-AA88-3EDDCC560C0A}" type="presOf" srcId="{E607EF15-C90B-4C96-B235-73AF8A8265FE}" destId="{73B297CA-9539-49C8-9E6D-A27EAC12B7AA}" srcOrd="0" destOrd="3" presId="urn:microsoft.com/office/officeart/2005/8/layout/vList5"/>
    <dgm:cxn modelId="{96983697-D36D-46A4-97AC-6CB89C02F7D7}" type="presOf" srcId="{2D8B36A9-6A83-4173-AA30-6D398923A959}" destId="{1C338CEE-C19A-4729-B58C-9ECE5F315524}" srcOrd="0" destOrd="0" presId="urn:microsoft.com/office/officeart/2005/8/layout/vList5"/>
    <dgm:cxn modelId="{76A5414C-7297-497C-A409-554D01644768}" type="presOf" srcId="{462239C0-B51A-471A-A391-5075E289A8EB}" destId="{73B297CA-9539-49C8-9E6D-A27EAC12B7AA}" srcOrd="0" destOrd="0" presId="urn:microsoft.com/office/officeart/2005/8/layout/vList5"/>
    <dgm:cxn modelId="{65F043B7-A467-4C9F-BAA3-CBF0050FFD09}" srcId="{8FEA5183-CAAD-457E-8E42-556CBAA58FA2}" destId="{6EB66C13-A9EA-4ABE-ACA5-AC266D784205}" srcOrd="0" destOrd="0" parTransId="{8A11D468-F42B-4FEA-81DA-60D80E4318BD}" sibTransId="{3FC9F74C-4DCE-4B98-AB76-E90D57691029}"/>
    <dgm:cxn modelId="{26C08C85-F254-48E6-93D6-A2B520FB1502}" type="presOf" srcId="{7A305827-BE48-4185-BDD1-8943971243A4}" destId="{4B6FC5B0-32EC-4757-9BC8-B9A911AFEFDA}" srcOrd="0" destOrd="1" presId="urn:microsoft.com/office/officeart/2005/8/layout/vList5"/>
    <dgm:cxn modelId="{A93BF4F8-23B1-455E-B63D-C5A75B3BF117}" type="presOf" srcId="{4CA5E3F1-6A85-4701-A831-5BA5397926E3}" destId="{1C338CEE-C19A-4729-B58C-9ECE5F315524}" srcOrd="0" destOrd="3" presId="urn:microsoft.com/office/officeart/2005/8/layout/vList5"/>
    <dgm:cxn modelId="{509EFDB7-C190-4FA6-8A46-1D52812935E4}" srcId="{D2C7D77B-29E0-4E0D-95CA-4C2D878A4A51}" destId="{005FEEFD-FC63-4A81-B4CD-CA2B075F35B2}" srcOrd="2" destOrd="0" parTransId="{4E4FC95B-8FA3-4FE4-A51C-1ADBA74A56BB}" sibTransId="{03319C53-5FB0-4E3A-8AA8-60682548C9F3}"/>
    <dgm:cxn modelId="{6A4A151C-37CB-42EA-91B3-FDDCC675E6D6}" type="presOf" srcId="{6EB66C13-A9EA-4ABE-ACA5-AC266D784205}" destId="{4B6FC5B0-32EC-4757-9BC8-B9A911AFEFDA}" srcOrd="0" destOrd="0" presId="urn:microsoft.com/office/officeart/2005/8/layout/vList5"/>
    <dgm:cxn modelId="{305728C4-895F-4871-B4B5-7A325C3A24A0}" type="presOf" srcId="{005FEEFD-FC63-4A81-B4CD-CA2B075F35B2}" destId="{73B297CA-9539-49C8-9E6D-A27EAC12B7AA}" srcOrd="0" destOrd="2" presId="urn:microsoft.com/office/officeart/2005/8/layout/vList5"/>
    <dgm:cxn modelId="{88B1FEF7-92B8-4205-9E05-AB3E8C86F8D6}" srcId="{D2C7D77B-29E0-4E0D-95CA-4C2D878A4A51}" destId="{E607EF15-C90B-4C96-B235-73AF8A8265FE}" srcOrd="3" destOrd="0" parTransId="{1B3B0BE7-DFD9-44AF-9FFE-F80A3FDAA283}" sibTransId="{DB91C017-EF7C-4A44-9D17-E8C99ED868FC}"/>
    <dgm:cxn modelId="{2176AA91-B90B-4452-8D95-8526265A415F}" srcId="{9F38A76E-E2C2-428B-B3D9-FA47629CC18F}" destId="{C51C34F0-69F6-4F5F-9637-4F13058BE545}" srcOrd="0" destOrd="0" parTransId="{A10E6123-42B4-4C53-87CF-C0B31153D38C}" sibTransId="{8468E3B7-7DAF-42CC-8489-6203DECD2F16}"/>
    <dgm:cxn modelId="{89ABE966-F71F-4EDD-989C-770996A7576A}" type="presParOf" srcId="{C5A92625-CFA6-4D12-8D3B-05815A0467BC}" destId="{813D7185-43E1-4154-9A6F-9F1A761EF77D}" srcOrd="0" destOrd="0" presId="urn:microsoft.com/office/officeart/2005/8/layout/vList5"/>
    <dgm:cxn modelId="{3B81D15C-8D5B-4C97-B97A-AA74C641E5CC}" type="presParOf" srcId="{813D7185-43E1-4154-9A6F-9F1A761EF77D}" destId="{28497E5D-6A0A-4049-9C5D-AF95C6EBDF0E}" srcOrd="0" destOrd="0" presId="urn:microsoft.com/office/officeart/2005/8/layout/vList5"/>
    <dgm:cxn modelId="{56A8DAAE-FF94-4E5E-A257-0B3950D89F05}" type="presParOf" srcId="{813D7185-43E1-4154-9A6F-9F1A761EF77D}" destId="{1C338CEE-C19A-4729-B58C-9ECE5F315524}" srcOrd="1" destOrd="0" presId="urn:microsoft.com/office/officeart/2005/8/layout/vList5"/>
    <dgm:cxn modelId="{8C49F9FA-F781-4855-BE2A-37E8968769CA}" type="presParOf" srcId="{C5A92625-CFA6-4D12-8D3B-05815A0467BC}" destId="{47BF1EAA-5B5E-4028-9116-25F43BE658DE}" srcOrd="1" destOrd="0" presId="urn:microsoft.com/office/officeart/2005/8/layout/vList5"/>
    <dgm:cxn modelId="{34CA812B-6B44-4C5D-B78A-FB0C2FAAF1CB}" type="presParOf" srcId="{C5A92625-CFA6-4D12-8D3B-05815A0467BC}" destId="{2405336B-9902-4D0F-A371-B72E53052599}" srcOrd="2" destOrd="0" presId="urn:microsoft.com/office/officeart/2005/8/layout/vList5"/>
    <dgm:cxn modelId="{2EA2E97A-6BEA-483F-AEA4-244700C9E7D7}" type="presParOf" srcId="{2405336B-9902-4D0F-A371-B72E53052599}" destId="{8A9E278A-B867-449A-95C6-6B5D26274AA3}" srcOrd="0" destOrd="0" presId="urn:microsoft.com/office/officeart/2005/8/layout/vList5"/>
    <dgm:cxn modelId="{459934AE-A614-4F00-9A87-4251FD093C03}" type="presParOf" srcId="{2405336B-9902-4D0F-A371-B72E53052599}" destId="{4B6FC5B0-32EC-4757-9BC8-B9A911AFEFDA}" srcOrd="1" destOrd="0" presId="urn:microsoft.com/office/officeart/2005/8/layout/vList5"/>
    <dgm:cxn modelId="{9D29D3A6-402F-49E6-A55B-56CAB0E79B93}" type="presParOf" srcId="{C5A92625-CFA6-4D12-8D3B-05815A0467BC}" destId="{8876E4C5-1137-449C-A217-91AD4963B047}" srcOrd="3" destOrd="0" presId="urn:microsoft.com/office/officeart/2005/8/layout/vList5"/>
    <dgm:cxn modelId="{CEB479D1-24EC-40A5-9C0D-9C8FEEA9CD7F}" type="presParOf" srcId="{C5A92625-CFA6-4D12-8D3B-05815A0467BC}" destId="{B0874964-4CAD-490D-A915-F4B9183CB946}" srcOrd="4" destOrd="0" presId="urn:microsoft.com/office/officeart/2005/8/layout/vList5"/>
    <dgm:cxn modelId="{8CD508BB-199B-4DF5-B4B5-B2D856EBA2EC}" type="presParOf" srcId="{B0874964-4CAD-490D-A915-F4B9183CB946}" destId="{C21BCEC4-D73F-49EE-9C98-9FA41E634F52}" srcOrd="0" destOrd="0" presId="urn:microsoft.com/office/officeart/2005/8/layout/vList5"/>
    <dgm:cxn modelId="{AF6EA122-E756-4484-B8CC-083F6B1C8366}" type="presParOf" srcId="{B0874964-4CAD-490D-A915-F4B9183CB946}" destId="{73B297CA-9539-49C8-9E6D-A27EAC12B7A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38CEE-C19A-4729-B58C-9ECE5F315524}">
      <dsp:nvSpPr>
        <dsp:cNvPr id="0" name=""/>
        <dsp:cNvSpPr/>
      </dsp:nvSpPr>
      <dsp:spPr>
        <a:xfrm rot="5400000">
          <a:off x="3135849" y="-1021361"/>
          <a:ext cx="1160196" cy="3497362"/>
        </a:xfrm>
        <a:prstGeom prst="round2Same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Global</a:t>
          </a:r>
          <a:endParaRPr lang="en-US" sz="1200" kern="1200" dirty="0"/>
        </a:p>
        <a:p>
          <a:pPr marL="114300" lvl="1" indent="-114300" algn="l" defTabSz="533400">
            <a:lnSpc>
              <a:spcPct val="90000"/>
            </a:lnSpc>
            <a:spcBef>
              <a:spcPct val="0"/>
            </a:spcBef>
            <a:spcAft>
              <a:spcPct val="15000"/>
            </a:spcAft>
            <a:buChar char="••"/>
          </a:pPr>
          <a:r>
            <a:rPr lang="en-US" sz="1200" kern="1200" dirty="0" smtClean="0"/>
            <a:t>Broad</a:t>
          </a:r>
          <a:endParaRPr lang="en-US" sz="1200" kern="1200" dirty="0"/>
        </a:p>
        <a:p>
          <a:pPr marL="114300" lvl="1" indent="-114300" algn="l" defTabSz="533400">
            <a:lnSpc>
              <a:spcPct val="90000"/>
            </a:lnSpc>
            <a:spcBef>
              <a:spcPct val="0"/>
            </a:spcBef>
            <a:spcAft>
              <a:spcPct val="15000"/>
            </a:spcAft>
            <a:buChar char="••"/>
          </a:pPr>
          <a:r>
            <a:rPr lang="en-US" sz="1200" kern="1200" dirty="0" smtClean="0"/>
            <a:t>Diverse</a:t>
          </a:r>
          <a:endParaRPr lang="en-US" sz="1200" kern="1200" dirty="0"/>
        </a:p>
        <a:p>
          <a:pPr marL="114300" lvl="1" indent="-114300" algn="l" defTabSz="533400">
            <a:lnSpc>
              <a:spcPct val="90000"/>
            </a:lnSpc>
            <a:spcBef>
              <a:spcPct val="0"/>
            </a:spcBef>
            <a:spcAft>
              <a:spcPct val="15000"/>
            </a:spcAft>
            <a:buChar char="••"/>
          </a:pPr>
          <a:r>
            <a:rPr lang="en-US" sz="1200" kern="1200" dirty="0" smtClean="0"/>
            <a:t>GHKC Share Fair</a:t>
          </a:r>
          <a:endParaRPr lang="en-US" sz="1200" kern="1200" dirty="0"/>
        </a:p>
        <a:p>
          <a:pPr marL="114300" lvl="1" indent="-114300" algn="l" defTabSz="533400">
            <a:lnSpc>
              <a:spcPct val="90000"/>
            </a:lnSpc>
            <a:spcBef>
              <a:spcPct val="0"/>
            </a:spcBef>
            <a:spcAft>
              <a:spcPct val="15000"/>
            </a:spcAft>
            <a:buChar char="••"/>
          </a:pPr>
          <a:r>
            <a:rPr lang="en-US" sz="1200" kern="1200" dirty="0" smtClean="0"/>
            <a:t>$25,000 </a:t>
          </a:r>
          <a:endParaRPr lang="en-US" sz="1200" kern="1200" dirty="0"/>
        </a:p>
      </dsp:txBody>
      <dsp:txXfrm rot="-5400000">
        <a:off x="1967266" y="203858"/>
        <a:ext cx="3440726" cy="1046924"/>
      </dsp:txXfrm>
    </dsp:sp>
    <dsp:sp modelId="{28497E5D-6A0A-4049-9C5D-AF95C6EBDF0E}">
      <dsp:nvSpPr>
        <dsp:cNvPr id="0" name=""/>
        <dsp:cNvSpPr/>
      </dsp:nvSpPr>
      <dsp:spPr>
        <a:xfrm>
          <a:off x="0" y="2197"/>
          <a:ext cx="1967266" cy="145024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Large</a:t>
          </a:r>
          <a:endParaRPr lang="en-US" sz="3400" kern="1200" dirty="0"/>
        </a:p>
      </dsp:txBody>
      <dsp:txXfrm>
        <a:off x="70795" y="72992"/>
        <a:ext cx="1825676" cy="1308655"/>
      </dsp:txXfrm>
    </dsp:sp>
    <dsp:sp modelId="{4B6FC5B0-32EC-4757-9BC8-B9A911AFEFDA}">
      <dsp:nvSpPr>
        <dsp:cNvPr id="0" name=""/>
        <dsp:cNvSpPr/>
      </dsp:nvSpPr>
      <dsp:spPr>
        <a:xfrm rot="5400000">
          <a:off x="3135849" y="501396"/>
          <a:ext cx="1160196" cy="3497362"/>
        </a:xfrm>
        <a:prstGeom prst="round2Same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Regional</a:t>
          </a:r>
          <a:endParaRPr lang="en-US" sz="1200" kern="1200" dirty="0"/>
        </a:p>
        <a:p>
          <a:pPr marL="114300" lvl="1" indent="-114300" algn="l" defTabSz="533400">
            <a:lnSpc>
              <a:spcPct val="90000"/>
            </a:lnSpc>
            <a:spcBef>
              <a:spcPct val="0"/>
            </a:spcBef>
            <a:spcAft>
              <a:spcPct val="15000"/>
            </a:spcAft>
            <a:buChar char="••"/>
          </a:pPr>
          <a:r>
            <a:rPr lang="en-US" sz="1200" kern="1200" dirty="0" smtClean="0"/>
            <a:t>Specific</a:t>
          </a:r>
          <a:endParaRPr lang="en-US" sz="1200" kern="1200" dirty="0"/>
        </a:p>
        <a:p>
          <a:pPr marL="114300" lvl="1" indent="-114300" algn="l" defTabSz="533400">
            <a:lnSpc>
              <a:spcPct val="90000"/>
            </a:lnSpc>
            <a:spcBef>
              <a:spcPct val="0"/>
            </a:spcBef>
            <a:spcAft>
              <a:spcPct val="15000"/>
            </a:spcAft>
            <a:buChar char="••"/>
          </a:pPr>
          <a:r>
            <a:rPr lang="en-US" sz="1200" kern="1200" dirty="0" smtClean="0"/>
            <a:t>Similar</a:t>
          </a:r>
          <a:endParaRPr lang="en-US" sz="1200" kern="1200" dirty="0"/>
        </a:p>
        <a:p>
          <a:pPr marL="114300" lvl="1" indent="-114300" algn="l" defTabSz="533400">
            <a:lnSpc>
              <a:spcPct val="90000"/>
            </a:lnSpc>
            <a:spcBef>
              <a:spcPct val="0"/>
            </a:spcBef>
            <a:spcAft>
              <a:spcPct val="15000"/>
            </a:spcAft>
            <a:buChar char="••"/>
          </a:pPr>
          <a:r>
            <a:rPr lang="en-US" sz="1200" kern="1200" dirty="0" smtClean="0"/>
            <a:t>East Africa Share Fair  </a:t>
          </a:r>
          <a:endParaRPr lang="en-US" sz="1200" kern="1200" dirty="0"/>
        </a:p>
        <a:p>
          <a:pPr marL="114300" lvl="1" indent="-114300" algn="l" defTabSz="533400">
            <a:lnSpc>
              <a:spcPct val="90000"/>
            </a:lnSpc>
            <a:spcBef>
              <a:spcPct val="0"/>
            </a:spcBef>
            <a:spcAft>
              <a:spcPct val="15000"/>
            </a:spcAft>
            <a:buChar char="••"/>
          </a:pPr>
          <a:r>
            <a:rPr lang="en-US" sz="1200" kern="1200" dirty="0" smtClean="0"/>
            <a:t>$15,000</a:t>
          </a:r>
          <a:endParaRPr lang="en-US" sz="1200" kern="1200" dirty="0"/>
        </a:p>
      </dsp:txBody>
      <dsp:txXfrm rot="-5400000">
        <a:off x="1967266" y="1726615"/>
        <a:ext cx="3440726" cy="1046924"/>
      </dsp:txXfrm>
    </dsp:sp>
    <dsp:sp modelId="{8A9E278A-B867-449A-95C6-6B5D26274AA3}">
      <dsp:nvSpPr>
        <dsp:cNvPr id="0" name=""/>
        <dsp:cNvSpPr/>
      </dsp:nvSpPr>
      <dsp:spPr>
        <a:xfrm>
          <a:off x="0" y="1524954"/>
          <a:ext cx="1967266" cy="145024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Medium</a:t>
          </a:r>
          <a:endParaRPr lang="en-US" sz="3400" kern="1200" dirty="0"/>
        </a:p>
      </dsp:txBody>
      <dsp:txXfrm>
        <a:off x="70795" y="1595749"/>
        <a:ext cx="1825676" cy="1308655"/>
      </dsp:txXfrm>
    </dsp:sp>
    <dsp:sp modelId="{73B297CA-9539-49C8-9E6D-A27EAC12B7AA}">
      <dsp:nvSpPr>
        <dsp:cNvPr id="0" name=""/>
        <dsp:cNvSpPr/>
      </dsp:nvSpPr>
      <dsp:spPr>
        <a:xfrm rot="5400000">
          <a:off x="3135849" y="2024153"/>
          <a:ext cx="1160196" cy="3497362"/>
        </a:xfrm>
        <a:prstGeom prst="round2Same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1200" kern="1200" dirty="0" smtClean="0"/>
            <a:t>Local</a:t>
          </a:r>
          <a:endParaRPr lang="en-US" sz="12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200" kern="1200" dirty="0" smtClean="0"/>
            <a:t>More Specific</a:t>
          </a:r>
          <a:endParaRPr lang="en-US" sz="12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200" kern="1200" dirty="0" smtClean="0"/>
            <a:t>Homogeneous</a:t>
          </a:r>
          <a:endParaRPr lang="en-US" sz="12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200" kern="1200" dirty="0" smtClean="0"/>
            <a:t>ICMM Share Fair</a:t>
          </a:r>
          <a:endParaRPr lang="en-US" sz="12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200" kern="1200" dirty="0" smtClean="0"/>
            <a:t>$5,000 </a:t>
          </a:r>
          <a:endParaRPr lang="en-US" sz="1200" kern="1200" dirty="0"/>
        </a:p>
      </dsp:txBody>
      <dsp:txXfrm rot="-5400000">
        <a:off x="1967266" y="3249372"/>
        <a:ext cx="3440726" cy="1046924"/>
      </dsp:txXfrm>
    </dsp:sp>
    <dsp:sp modelId="{C21BCEC4-D73F-49EE-9C98-9FA41E634F52}">
      <dsp:nvSpPr>
        <dsp:cNvPr id="0" name=""/>
        <dsp:cNvSpPr/>
      </dsp:nvSpPr>
      <dsp:spPr>
        <a:xfrm>
          <a:off x="0" y="3047712"/>
          <a:ext cx="1967266" cy="145024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Small</a:t>
          </a:r>
          <a:endParaRPr lang="en-US" sz="3400" kern="1200" dirty="0"/>
        </a:p>
      </dsp:txBody>
      <dsp:txXfrm>
        <a:off x="70795" y="3118507"/>
        <a:ext cx="1825676" cy="130865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6D856-C895-4010-8D75-7C55783109B7}" type="datetimeFigureOut">
              <a:rPr lang="en-US" smtClean="0"/>
              <a:t>5/20/2015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9CD76-2020-45FC-9050-C802023A65C4}" type="slidenum">
              <a:rPr lang="en-US" smtClean="0"/>
              <a:t>‹#›</a:t>
            </a:fld>
            <a:endParaRPr lang="en-US"/>
          </a:p>
        </p:txBody>
      </p:sp>
    </p:spTree>
    <p:extLst>
      <p:ext uri="{BB962C8B-B14F-4D97-AF65-F5344CB8AC3E}">
        <p14:creationId xmlns:p14="http://schemas.microsoft.com/office/powerpoint/2010/main" val="1249827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knowledge-gateway.org/socialmedia" TargetMode="External"/><Relationship Id="rId3" Type="http://schemas.openxmlformats.org/officeDocument/2006/relationships/hyperlink" Target="http://www.globalhealthlearning.org/" TargetMode="External"/><Relationship Id="rId7" Type="http://schemas.openxmlformats.org/officeDocument/2006/relationships/hyperlink" Target="https://twitter.com/K4Health"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facebook.com/K4Health?fref=ts" TargetMode="External"/><Relationship Id="rId5" Type="http://schemas.openxmlformats.org/officeDocument/2006/relationships/hyperlink" Target="http://www.k4health.org/topics/evaluating-health-km-programs" TargetMode="External"/><Relationship Id="rId4" Type="http://schemas.openxmlformats.org/officeDocument/2006/relationships/hyperlink" Target="http://www.globalhealthlearning.org/sites/default/files/page/b-learning-030813.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Good afternoon everyone. My name is Sarah Harlan and I’m the Learning Director with the Knowledge for Health Project at the Center for Communication Programs. I lead audience engagement and partnership activities for the K4Health Project.</a:t>
            </a:r>
          </a:p>
          <a:p>
            <a:endParaRPr lang="en-US" baseline="0" dirty="0" smtClean="0"/>
          </a:p>
          <a:p>
            <a:r>
              <a:rPr lang="en-US" baseline="0" dirty="0" smtClean="0"/>
              <a:t>I will start us off with an overview of Share Fairs and our new Share Fair Guide that K4Health has just published – and then I’ll go over specific examples of past share fairs. This will give you an overview of some of the material in our Share Fair Guide. We should have time for questions at the end, but feel free to speak up if you have questions as I go along. </a:t>
            </a:r>
          </a:p>
        </p:txBody>
      </p:sp>
      <p:sp>
        <p:nvSpPr>
          <p:cNvPr id="4" name="Slide Number Placeholder 3"/>
          <p:cNvSpPr>
            <a:spLocks noGrp="1"/>
          </p:cNvSpPr>
          <p:nvPr>
            <p:ph type="sldNum" sz="quarter" idx="10"/>
          </p:nvPr>
        </p:nvSpPr>
        <p:spPr/>
        <p:txBody>
          <a:bodyPr/>
          <a:lstStyle/>
          <a:p>
            <a:fld id="{54E9CD76-2020-45FC-9050-C802023A65C4}" type="slidenum">
              <a:rPr lang="en-US" smtClean="0"/>
              <a:t>1</a:t>
            </a:fld>
            <a:endParaRPr lang="en-US"/>
          </a:p>
        </p:txBody>
      </p:sp>
    </p:spTree>
    <p:extLst>
      <p:ext uri="{BB962C8B-B14F-4D97-AF65-F5344CB8AC3E}">
        <p14:creationId xmlns:p14="http://schemas.microsoft.com/office/powerpoint/2010/main" val="338457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choose to send them, “Save the</a:t>
            </a:r>
            <a:r>
              <a:rPr lang="en-US" baseline="0" dirty="0" smtClean="0"/>
              <a:t> Date” emails should go out three to six months before the event and formal invites about a month before. You will want to be strategic about who you invite and who will help fulfill the objectives. Using a software like the ones mentioned in this slide can help with organizing invites and check-in day of the event. </a:t>
            </a:r>
          </a:p>
          <a:p>
            <a:endParaRPr lang="en-US" baseline="0" dirty="0" smtClean="0"/>
          </a:p>
          <a:p>
            <a:r>
              <a:rPr lang="en-US" baseline="0" dirty="0" smtClean="0"/>
              <a:t>Travel considerations such as visas, flights, hotel arrangements and airport transport should be thought about as soon as possible. If the country you are holding the event has a long wait for visas, you will want to get the invites out sooner and find out the guest list quicker. If you are having a local event, you may not need to worry about any of these except the venue and maybe travel reimbursement. </a:t>
            </a:r>
          </a:p>
          <a:p>
            <a:endParaRPr lang="en-US" baseline="0" dirty="0" smtClean="0"/>
          </a:p>
          <a:p>
            <a:r>
              <a:rPr lang="en-US" baseline="0" dirty="0" smtClean="0"/>
              <a:t>Shipping is also something to think about early in planning if things need to be shipped, it may need to happen well in advance if there are strict customs practices. Carrying luggage instead of shipping is also an option. </a:t>
            </a:r>
          </a:p>
          <a:p>
            <a:endParaRPr lang="en-US" baseline="0" dirty="0" smtClean="0"/>
          </a:p>
          <a:p>
            <a:r>
              <a:rPr lang="en-US" baseline="0" dirty="0" smtClean="0"/>
              <a:t>Pre and post evaluation surveys are very important to finding out if your event is successful. Sending a pre evaluation a week or two ahead of the meeting or even asking survey questions during registration can allow for participants to tell you who they are and their grasp of your topic. To allow for more explanation on particular areas of necessary. For example, if you are having a knowledge management specific event how familiar are participants with the concept and do they use it in their work? Will you need an introduction? These will help shape your presentations and ensure participants get a lot out of the share fair. </a:t>
            </a: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10</a:t>
            </a:fld>
            <a:endParaRPr lang="en-US"/>
          </a:p>
        </p:txBody>
      </p:sp>
    </p:spTree>
    <p:extLst>
      <p:ext uri="{BB962C8B-B14F-4D97-AF65-F5344CB8AC3E}">
        <p14:creationId xmlns:p14="http://schemas.microsoft.com/office/powerpoint/2010/main" val="79621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Coordinating presentations</a:t>
            </a:r>
            <a:r>
              <a:rPr lang="en-US" baseline="0" dirty="0" smtClean="0"/>
              <a:t> can be no small task especially when working with multiple presenters internationally. In the East Africa Share Fair, many of the organizers had specific presentations to coordinate. They were the contact for these individual and were able to work with the presenters. It would have been extremely difficult for one of us to organize all the presentations. </a:t>
            </a:r>
          </a:p>
          <a:p>
            <a:pPr marL="171450" indent="-171450">
              <a:buFont typeface="Arial" panose="020B0604020202020204" pitchFamily="34" charset="0"/>
              <a:buChar char="•"/>
            </a:pPr>
            <a:r>
              <a:rPr lang="en-US" baseline="0" dirty="0" smtClean="0"/>
              <a:t>If you want for presentations to be engaging and for people to not just read slides, assist in the development of the presentations. Explain to the presenters the idea of the meeting is to share and be engaging, think of creative things like asking people only to use images on slides and no words, no PowerPoint presentations, or even give each presenter a different KM approach to use when presenting. This helps presenters all be on the same place and insert a lot of creativity in what can be a long and boring fair. </a:t>
            </a:r>
          </a:p>
          <a:p>
            <a:pPr marL="171450" indent="-171450">
              <a:buFont typeface="Arial" panose="020B0604020202020204" pitchFamily="34" charset="0"/>
              <a:buChar char="•"/>
            </a:pPr>
            <a:r>
              <a:rPr lang="en-US" baseline="0" dirty="0" smtClean="0"/>
              <a:t>If possible, get the presentations far ahead of the meeting so you can address any issues. </a:t>
            </a:r>
          </a:p>
          <a:p>
            <a:pPr marL="171450" indent="-171450">
              <a:buFont typeface="Arial" panose="020B0604020202020204" pitchFamily="34" charset="0"/>
              <a:buChar char="•"/>
            </a:pPr>
            <a:r>
              <a:rPr lang="en-US" baseline="0" dirty="0" smtClean="0"/>
              <a:t>Have the presentations in multiple forms, internet can be unreliable, so have them locally saved and on flash drives if possible. </a:t>
            </a:r>
          </a:p>
        </p:txBody>
      </p:sp>
      <p:sp>
        <p:nvSpPr>
          <p:cNvPr id="4" name="Slide Number Placeholder 3"/>
          <p:cNvSpPr>
            <a:spLocks noGrp="1"/>
          </p:cNvSpPr>
          <p:nvPr>
            <p:ph type="sldNum" sz="quarter" idx="10"/>
          </p:nvPr>
        </p:nvSpPr>
        <p:spPr/>
        <p:txBody>
          <a:bodyPr/>
          <a:lstStyle/>
          <a:p>
            <a:fld id="{54E9CD76-2020-45FC-9050-C802023A65C4}" type="slidenum">
              <a:rPr lang="en-US" smtClean="0"/>
              <a:t>11</a:t>
            </a:fld>
            <a:endParaRPr lang="en-US"/>
          </a:p>
        </p:txBody>
      </p:sp>
    </p:spTree>
    <p:extLst>
      <p:ext uri="{BB962C8B-B14F-4D97-AF65-F5344CB8AC3E}">
        <p14:creationId xmlns:p14="http://schemas.microsoft.com/office/powerpoint/2010/main" val="120139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a:t>
            </a:r>
            <a:r>
              <a:rPr lang="en-US" baseline="0" dirty="0" smtClean="0"/>
              <a:t> having a formal event, you will want to make sure a lot of things are timing appropriately for the event. Try to meet with the venue staff or call the caterers the night before to ensure timing is right for these things. If possible, have someone responsible for ensuring time is kept and food is ready when its time for breaks. </a:t>
            </a:r>
          </a:p>
          <a:p>
            <a:endParaRPr lang="en-US" baseline="0" dirty="0" smtClean="0"/>
          </a:p>
          <a:p>
            <a:r>
              <a:rPr lang="en-US" baseline="0" dirty="0" smtClean="0"/>
              <a:t>Keeping time is very important. Even in an event where informality is stressed, you want to make sure the schedule has a lot of time for interacting, but that presentations are not cut short or not given enough time for interaction at the end. Giving more time than is needed for activities is a great and padding between events is really important to insure people are ready for the next thing without taking away too much time. </a:t>
            </a:r>
          </a:p>
          <a:p>
            <a:endParaRPr lang="en-US" baseline="0" dirty="0" smtClean="0"/>
          </a:p>
          <a:p>
            <a:r>
              <a:rPr lang="en-US" baseline="0" dirty="0" smtClean="0"/>
              <a:t>Note taking is really important in events like these to capture the knowledge shared during the event. This should be synthesized so that participants can take it back to their organizations and have something to show for the event. </a:t>
            </a: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12</a:t>
            </a:fld>
            <a:endParaRPr lang="en-US"/>
          </a:p>
        </p:txBody>
      </p:sp>
    </p:spTree>
    <p:extLst>
      <p:ext uri="{BB962C8B-B14F-4D97-AF65-F5344CB8AC3E}">
        <p14:creationId xmlns:p14="http://schemas.microsoft.com/office/powerpoint/2010/main" val="70488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determine</a:t>
            </a:r>
            <a:r>
              <a:rPr lang="en-US" baseline="0" dirty="0" smtClean="0"/>
              <a:t> how useful the event was to your participants, a post event evaluation is a great tool. It can be an online survey or a paper one that is given before participants leave. In person paper surveys have a much better return rate than emailed internet ones, but participants may leave early and miss the evaluation. You may want a combination or to give some time before the very end to get people to fill these out. </a:t>
            </a:r>
          </a:p>
          <a:p>
            <a:endParaRPr lang="en-US" baseline="0" dirty="0" smtClean="0"/>
          </a:p>
          <a:p>
            <a:r>
              <a:rPr lang="en-US" baseline="0" dirty="0" smtClean="0"/>
              <a:t>An After action review is a technique that is great after an event like this. You can bring together the planning team and go over what worked and where improvements are needed. </a:t>
            </a:r>
          </a:p>
          <a:p>
            <a:endParaRPr lang="en-US" baseline="0" dirty="0" smtClean="0"/>
          </a:p>
          <a:p>
            <a:r>
              <a:rPr lang="en-US" baseline="0" dirty="0" smtClean="0"/>
              <a:t>We like to follow-up with participants and remind them to connect with one another and also share the report with them. We are also sure at the end of the event to send a formal thank you to all the presenters. </a:t>
            </a:r>
          </a:p>
          <a:p>
            <a:endParaRPr lang="en-US" baseline="0" dirty="0" smtClean="0"/>
          </a:p>
          <a:p>
            <a:r>
              <a:rPr lang="en-US" baseline="0" dirty="0" smtClean="0"/>
              <a:t>Blogging is a great way to capture stories and more informal recollections from the event. Your staff can do this and you can encourage participants as well. Interviewing a participant and blogging about that might be another good way to capture feelings, thoughts, and ideas from the event.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13</a:t>
            </a:fld>
            <a:endParaRPr lang="en-US"/>
          </a:p>
        </p:txBody>
      </p:sp>
    </p:spTree>
    <p:extLst>
      <p:ext uri="{BB962C8B-B14F-4D97-AF65-F5344CB8AC3E}">
        <p14:creationId xmlns:p14="http://schemas.microsoft.com/office/powerpoint/2010/main" val="185802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now I’m going to give an example of a Share Fair that was more global in scope. It was the Knowledge Management</a:t>
            </a:r>
            <a:r>
              <a:rPr lang="en-US" sz="1200" kern="1200" baseline="0" dirty="0" smtClean="0">
                <a:solidFill>
                  <a:schemeClr val="tx1"/>
                </a:solidFill>
                <a:effectLst/>
                <a:latin typeface="+mn-lt"/>
                <a:ea typeface="+mn-ea"/>
                <a:cs typeface="+mn-cs"/>
              </a:rPr>
              <a:t> Share Fair of the Global Health Knowledge Collaborative. It was held in April 2013 in Washington, DC – and led by the GHKC – which was chaired at the time by Johns Hopkins Center for Communication Programs.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planned this in response to the GHKC’s request that we get together a group of KM specialists from across sectors – and share experiences and tools and lessons learned and reinvigorate the field of KM for global health. </a:t>
            </a:r>
            <a:r>
              <a:rPr lang="en-US" sz="1200" kern="1200" dirty="0" smtClean="0">
                <a:solidFill>
                  <a:schemeClr val="tx1"/>
                </a:solidFill>
                <a:effectLst/>
                <a:latin typeface="+mn-lt"/>
                <a:ea typeface="+mn-ea"/>
                <a:cs typeface="+mn-cs"/>
              </a:rPr>
              <a:t>We also wanted to </a:t>
            </a:r>
            <a:r>
              <a:rPr lang="en-US" sz="1200" b="1" kern="1200" dirty="0" smtClean="0">
                <a:solidFill>
                  <a:schemeClr val="tx1"/>
                </a:solidFill>
                <a:effectLst/>
                <a:latin typeface="+mn-lt"/>
                <a:ea typeface="+mn-ea"/>
                <a:cs typeface="+mn-cs"/>
              </a:rPr>
              <a:t>spark creativity and innovation within</a:t>
            </a:r>
            <a:r>
              <a:rPr lang="en-US" sz="1200" b="1" kern="1200" baseline="0" dirty="0" smtClean="0">
                <a:solidFill>
                  <a:schemeClr val="tx1"/>
                </a:solidFill>
                <a:effectLst/>
                <a:latin typeface="+mn-lt"/>
                <a:ea typeface="+mn-ea"/>
                <a:cs typeface="+mn-cs"/>
              </a:rPr>
              <a:t> the GHKC – and to learn from other sectors such as agriculture and business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9F0C90-0330-4A0B-B93A-4BA7E064BC7B}" type="slidenum">
              <a:rPr lang="en-US" smtClean="0"/>
              <a:t>14</a:t>
            </a:fld>
            <a:endParaRPr lang="en-US"/>
          </a:p>
        </p:txBody>
      </p:sp>
    </p:spTree>
    <p:extLst>
      <p:ext uri="{BB962C8B-B14F-4D97-AF65-F5344CB8AC3E}">
        <p14:creationId xmlns:p14="http://schemas.microsoft.com/office/powerpoint/2010/main" val="3355717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9F0C90-0330-4A0B-B93A-4BA7E064BC7B}" type="slidenum">
              <a:rPr lang="en-US" smtClean="0"/>
              <a:t>15</a:t>
            </a:fld>
            <a:endParaRPr lang="en-US"/>
          </a:p>
        </p:txBody>
      </p:sp>
    </p:spTree>
    <p:extLst>
      <p:ext uri="{BB962C8B-B14F-4D97-AF65-F5344CB8AC3E}">
        <p14:creationId xmlns:p14="http://schemas.microsoft.com/office/powerpoint/2010/main" val="1681854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In-between the opening and closing plenaries, and the words spoken by Stacey Young and Ellen </a:t>
            </a:r>
            <a:r>
              <a:rPr lang="en-US" sz="1200" b="0" i="0" kern="1200" dirty="0" err="1" smtClean="0">
                <a:solidFill>
                  <a:schemeClr val="tx1"/>
                </a:solidFill>
                <a:effectLst/>
                <a:latin typeface="+mn-lt"/>
                <a:ea typeface="+mn-ea"/>
                <a:cs typeface="+mn-cs"/>
              </a:rPr>
              <a:t>Starbird</a:t>
            </a:r>
            <a:r>
              <a:rPr lang="en-US" sz="1200" b="0" i="0" kern="1200" dirty="0" smtClean="0">
                <a:solidFill>
                  <a:schemeClr val="tx1"/>
                </a:solidFill>
                <a:effectLst/>
                <a:latin typeface="+mn-lt"/>
                <a:ea typeface="+mn-ea"/>
                <a:cs typeface="+mn-cs"/>
              </a:rPr>
              <a:t> from USAID as book-ends to the day, breakout sessions offered opportunities to look in a more intimate setting at how some of these challenges are being addressed and what we can learn from those experiences and transfer elsewhere.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also had an exhibit hall – 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Marketplace” which provided opportunities for browsing, getting ideas from others who have made progress in incorporating KM approaches in their work, sharing their “aha</a:t>
            </a:r>
            <a:r>
              <a:rPr lang="en-US" sz="1200" b="0" i="0" kern="1200" baseline="0" dirty="0" smtClean="0">
                <a:solidFill>
                  <a:schemeClr val="tx1"/>
                </a:solidFill>
                <a:effectLst/>
                <a:latin typeface="+mn-lt"/>
                <a:ea typeface="+mn-ea"/>
                <a:cs typeface="+mn-cs"/>
              </a:rPr>
              <a:t> moments</a:t>
            </a:r>
            <a:r>
              <a:rPr lang="en-US" sz="1200" b="0" i="0" kern="1200" dirty="0" smtClean="0">
                <a:solidFill>
                  <a:schemeClr val="tx1"/>
                </a:solidFill>
                <a:effectLst/>
                <a:latin typeface="+mn-lt"/>
                <a:ea typeface="+mn-ea"/>
                <a:cs typeface="+mn-cs"/>
              </a:rPr>
              <a:t>.”  And finally, smart phones were activated during the plenaries to poll the audience about a variety of matters, with instant feedback on the screen in front of us.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General format</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Morning:</a:t>
            </a:r>
            <a:r>
              <a:rPr lang="en-US" sz="1200" kern="1200" dirty="0" smtClean="0">
                <a:solidFill>
                  <a:schemeClr val="tx1"/>
                </a:solidFill>
                <a:effectLst/>
                <a:latin typeface="+mn-lt"/>
                <a:ea typeface="+mn-ea"/>
                <a:cs typeface="+mn-cs"/>
              </a:rPr>
              <a:t> Plenary</a:t>
            </a:r>
          </a:p>
          <a:p>
            <a:pPr lvl="0"/>
            <a:r>
              <a:rPr lang="en-US" sz="1200" b="1" kern="1200" dirty="0" smtClean="0">
                <a:solidFill>
                  <a:schemeClr val="tx1"/>
                </a:solidFill>
                <a:effectLst/>
                <a:latin typeface="+mn-lt"/>
                <a:ea typeface="+mn-ea"/>
                <a:cs typeface="+mn-cs"/>
              </a:rPr>
              <a:t>Afternoon:</a:t>
            </a:r>
            <a:r>
              <a:rPr lang="en-US" sz="1200" kern="1200" dirty="0" smtClean="0">
                <a:solidFill>
                  <a:schemeClr val="tx1"/>
                </a:solidFill>
                <a:effectLst/>
                <a:latin typeface="+mn-lt"/>
                <a:ea typeface="+mn-ea"/>
                <a:cs typeface="+mn-cs"/>
              </a:rPr>
              <a:t> Round table (into pieces of the cycle) with pre-identified questions: </a:t>
            </a:r>
          </a:p>
          <a:p>
            <a:pPr lvl="0"/>
            <a:r>
              <a:rPr lang="en-US" sz="1200" b="1" kern="1200" dirty="0" smtClean="0">
                <a:solidFill>
                  <a:schemeClr val="tx1"/>
                </a:solidFill>
                <a:effectLst/>
                <a:latin typeface="+mn-lt"/>
                <a:ea typeface="+mn-ea"/>
                <a:cs typeface="+mn-cs"/>
              </a:rPr>
              <a:t>Closing plenary</a:t>
            </a:r>
            <a:r>
              <a:rPr lang="en-US" sz="1200" kern="1200" dirty="0" smtClean="0">
                <a:solidFill>
                  <a:schemeClr val="tx1"/>
                </a:solidFill>
                <a:effectLst/>
                <a:latin typeface="+mn-lt"/>
                <a:ea typeface="+mn-ea"/>
                <a:cs typeface="+mn-cs"/>
              </a:rPr>
              <a:t>: Ideas of plenary bubble back to the broader</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Other ways to participate: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Tables/ Kiosks: Give clear instructions on what to bring</a:t>
            </a:r>
          </a:p>
          <a:p>
            <a:pPr lvl="0"/>
            <a:r>
              <a:rPr lang="en-US" sz="1200" kern="1200" dirty="0" smtClean="0">
                <a:solidFill>
                  <a:schemeClr val="tx1"/>
                </a:solidFill>
                <a:effectLst/>
                <a:latin typeface="+mn-lt"/>
                <a:ea typeface="+mn-ea"/>
                <a:cs typeface="+mn-cs"/>
              </a:rPr>
              <a:t>Webinars: topics and feedback from participants</a:t>
            </a:r>
          </a:p>
          <a:p>
            <a:pPr lvl="0"/>
            <a:r>
              <a:rPr lang="en-US" sz="1200" kern="1200" dirty="0" smtClean="0">
                <a:solidFill>
                  <a:schemeClr val="tx1"/>
                </a:solidFill>
                <a:effectLst/>
                <a:latin typeface="+mn-lt"/>
                <a:ea typeface="+mn-ea"/>
                <a:cs typeface="+mn-cs"/>
              </a:rPr>
              <a:t>Audio/video testimonials from the field  (use illuminate to record people presenting ahead of time</a:t>
            </a:r>
          </a:p>
          <a:p>
            <a:pPr lvl="0"/>
            <a:r>
              <a:rPr lang="en-US" sz="1200" kern="1200" dirty="0" smtClean="0">
                <a:solidFill>
                  <a:schemeClr val="tx1"/>
                </a:solidFill>
                <a:effectLst/>
                <a:latin typeface="+mn-lt"/>
                <a:ea typeface="+mn-ea"/>
                <a:cs typeface="+mn-cs"/>
              </a:rPr>
              <a:t>Video conference (for others to participate remotely)</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Topics: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M&amp;E – Framework (kick off the day)</a:t>
            </a:r>
          </a:p>
          <a:p>
            <a:pPr lvl="0"/>
            <a:r>
              <a:rPr lang="en-US" sz="1200" kern="1200" dirty="0" smtClean="0">
                <a:solidFill>
                  <a:schemeClr val="tx1"/>
                </a:solidFill>
                <a:effectLst/>
                <a:latin typeface="+mn-lt"/>
                <a:ea typeface="+mn-ea"/>
                <a:cs typeface="+mn-cs"/>
              </a:rPr>
              <a:t>Advocacy </a:t>
            </a:r>
          </a:p>
          <a:p>
            <a:pPr lvl="0"/>
            <a:r>
              <a:rPr lang="en-US" sz="1200" kern="1200" dirty="0" smtClean="0">
                <a:solidFill>
                  <a:schemeClr val="tx1"/>
                </a:solidFill>
                <a:effectLst/>
                <a:latin typeface="+mn-lt"/>
                <a:ea typeface="+mn-ea"/>
                <a:cs typeface="+mn-cs"/>
              </a:rPr>
              <a:t>Tools: Needs assessment &amp; net mapping</a:t>
            </a:r>
          </a:p>
          <a:p>
            <a:pPr lvl="0"/>
            <a:r>
              <a:rPr lang="en-US" sz="1200" kern="1200" dirty="0" smtClean="0">
                <a:solidFill>
                  <a:schemeClr val="tx1"/>
                </a:solidFill>
                <a:effectLst/>
                <a:latin typeface="+mn-lt"/>
                <a:ea typeface="+mn-ea"/>
                <a:cs typeface="+mn-cs"/>
              </a:rPr>
              <a:t>mHealth (by mHealth working group)</a:t>
            </a:r>
          </a:p>
          <a:p>
            <a:pPr lvl="0"/>
            <a:r>
              <a:rPr lang="en-US" sz="1200" kern="1200" dirty="0" smtClean="0">
                <a:solidFill>
                  <a:schemeClr val="tx1"/>
                </a:solidFill>
                <a:effectLst/>
                <a:latin typeface="+mn-lt"/>
                <a:ea typeface="+mn-ea"/>
                <a:cs typeface="+mn-cs"/>
              </a:rPr>
              <a:t>Case studies</a:t>
            </a:r>
          </a:p>
          <a:p>
            <a:pPr lvl="0"/>
            <a:r>
              <a:rPr lang="en-US" sz="1200" kern="1200" dirty="0" smtClean="0">
                <a:solidFill>
                  <a:schemeClr val="tx1"/>
                </a:solidFill>
                <a:effectLst/>
                <a:latin typeface="+mn-lt"/>
                <a:ea typeface="+mn-ea"/>
                <a:cs typeface="+mn-cs"/>
              </a:rPr>
              <a:t>Strategy</a:t>
            </a:r>
          </a:p>
          <a:p>
            <a:pPr lvl="0"/>
            <a:r>
              <a:rPr lang="en-US" sz="1200" kern="1200" dirty="0" smtClean="0">
                <a:solidFill>
                  <a:schemeClr val="tx1"/>
                </a:solidFill>
                <a:effectLst/>
                <a:latin typeface="+mn-lt"/>
                <a:ea typeface="+mn-ea"/>
                <a:cs typeface="+mn-cs"/>
              </a:rPr>
              <a:t>Social media and KM (Social Media team)</a:t>
            </a:r>
          </a:p>
          <a:p>
            <a:endParaRPr lang="en-US" dirty="0"/>
          </a:p>
        </p:txBody>
      </p:sp>
      <p:sp>
        <p:nvSpPr>
          <p:cNvPr id="4" name="Slide Number Placeholder 3"/>
          <p:cNvSpPr>
            <a:spLocks noGrp="1"/>
          </p:cNvSpPr>
          <p:nvPr>
            <p:ph type="sldNum" sz="quarter" idx="10"/>
          </p:nvPr>
        </p:nvSpPr>
        <p:spPr/>
        <p:txBody>
          <a:bodyPr/>
          <a:lstStyle/>
          <a:p>
            <a:fld id="{189F0C90-0330-4A0B-B93A-4BA7E064BC7B}" type="slidenum">
              <a:rPr lang="en-US" smtClean="0"/>
              <a:t>16</a:t>
            </a:fld>
            <a:endParaRPr lang="en-US"/>
          </a:p>
        </p:txBody>
      </p:sp>
    </p:spTree>
    <p:extLst>
      <p:ext uri="{BB962C8B-B14F-4D97-AF65-F5344CB8AC3E}">
        <p14:creationId xmlns:p14="http://schemas.microsoft.com/office/powerpoint/2010/main" val="2757755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16</a:t>
            </a:r>
            <a:r>
              <a:rPr lang="en-US" sz="1200" b="0" i="0" kern="1200" baseline="0" dirty="0" smtClean="0">
                <a:solidFill>
                  <a:schemeClr val="tx1"/>
                </a:solidFill>
                <a:effectLst/>
                <a:latin typeface="+mn-lt"/>
                <a:ea typeface="+mn-ea"/>
                <a:cs typeface="+mn-cs"/>
              </a:rPr>
              <a:t> m</a:t>
            </a:r>
            <a:r>
              <a:rPr lang="en-US" sz="1200" b="0" i="0" kern="1200" dirty="0" smtClean="0">
                <a:solidFill>
                  <a:schemeClr val="tx1"/>
                </a:solidFill>
                <a:effectLst/>
                <a:latin typeface="+mn-lt"/>
                <a:ea typeface="+mn-ea"/>
                <a:cs typeface="+mn-cs"/>
              </a:rPr>
              <a:t>arketplaces provided opportunities for browsing, get ideas from organizations from the health and other sectors who have made progress in incorporating KM approaches in their work, generously sharing their “</a:t>
            </a:r>
            <a:r>
              <a:rPr lang="en-US" sz="1200" b="0" i="0" kern="1200" dirty="0" err="1" smtClean="0">
                <a:solidFill>
                  <a:schemeClr val="tx1"/>
                </a:solidFill>
                <a:effectLst/>
                <a:latin typeface="+mn-lt"/>
                <a:ea typeface="+mn-ea"/>
                <a:cs typeface="+mn-cs"/>
              </a:rPr>
              <a:t>aha’s</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Smart phones activated during plenaries to poll audience about a variety of matters, with instant feedback on the screen in front. ‘Who’s in the Room?’---24% private sector, 16% NGOs, 16% academia, 13% USAID or other donor</a:t>
            </a:r>
          </a:p>
          <a:p>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Breakout sessions: KM evaluation, in-country KM, cross-</a:t>
            </a:r>
            <a:r>
              <a:rPr lang="en-US" sz="1200" b="0" i="0" kern="1200" dirty="0" err="1" smtClean="0">
                <a:solidFill>
                  <a:schemeClr val="tx1"/>
                </a:solidFill>
                <a:effectLst/>
                <a:latin typeface="+mn-lt"/>
                <a:ea typeface="+mn-ea"/>
                <a:cs typeface="+mn-cs"/>
              </a:rPr>
              <a:t>sectoral</a:t>
            </a:r>
            <a:r>
              <a:rPr lang="en-US" sz="1200" b="0" i="0" kern="1200" dirty="0" smtClean="0">
                <a:solidFill>
                  <a:schemeClr val="tx1"/>
                </a:solidFill>
                <a:effectLst/>
                <a:latin typeface="+mn-lt"/>
                <a:ea typeface="+mn-ea"/>
                <a:cs typeface="+mn-cs"/>
              </a:rPr>
              <a:t> approaches to KM, Net-mapping, communities of practice, health information needs assessments, blended learning, and KM for health system strengthening. Breakout sessions didn’t have panelists or speakers. Rather, facilitators and moderators created environments rich with experience and ripe for sharing. Many K4Health tools were used as conversation starters, including:</a:t>
            </a:r>
          </a:p>
          <a:p>
            <a:pPr fontAlgn="base"/>
            <a:r>
              <a:rPr lang="en-US" sz="1200" b="0" i="0" kern="1200" dirty="0" smtClean="0">
                <a:solidFill>
                  <a:schemeClr val="tx1"/>
                </a:solidFill>
                <a:effectLst/>
                <a:latin typeface="+mn-lt"/>
                <a:ea typeface="+mn-ea"/>
                <a:cs typeface="+mn-cs"/>
              </a:rPr>
              <a:t>The new </a:t>
            </a:r>
            <a:r>
              <a:rPr lang="en-US" sz="1200" b="0" i="0" kern="1200" dirty="0" smtClean="0">
                <a:solidFill>
                  <a:schemeClr val="tx1"/>
                </a:solidFill>
                <a:effectLst/>
                <a:latin typeface="+mn-lt"/>
                <a:ea typeface="+mn-ea"/>
                <a:cs typeface="+mn-cs"/>
                <a:hlinkClick r:id="rId3"/>
              </a:rPr>
              <a:t>Global Health eLearning Center</a:t>
            </a:r>
            <a:r>
              <a:rPr lang="en-US" sz="1200" b="0" i="0" kern="1200" dirty="0" smtClean="0">
                <a:solidFill>
                  <a:schemeClr val="tx1"/>
                </a:solidFill>
                <a:effectLst/>
                <a:latin typeface="+mn-lt"/>
                <a:ea typeface="+mn-ea"/>
                <a:cs typeface="+mn-cs"/>
              </a:rPr>
              <a:t> and the </a:t>
            </a:r>
            <a:r>
              <a:rPr lang="en-US" sz="1200" b="0" i="0" kern="1200" dirty="0" smtClean="0">
                <a:solidFill>
                  <a:schemeClr val="tx1"/>
                </a:solidFill>
                <a:effectLst/>
                <a:latin typeface="+mn-lt"/>
                <a:ea typeface="+mn-ea"/>
                <a:cs typeface="+mn-cs"/>
                <a:hlinkClick r:id="rId4"/>
              </a:rPr>
              <a:t>K4Health Blended Learning Guide</a:t>
            </a:r>
            <a:r>
              <a:rPr lang="en-US" sz="1200" b="0" i="0" kern="1200" dirty="0" smtClean="0">
                <a:solidFill>
                  <a:schemeClr val="tx1"/>
                </a:solidFill>
                <a:effectLst/>
                <a:latin typeface="+mn-lt"/>
                <a:ea typeface="+mn-ea"/>
                <a:cs typeface="+mn-cs"/>
              </a:rPr>
              <a:t> (PDF);</a:t>
            </a:r>
          </a:p>
          <a:p>
            <a:pPr fontAlgn="base"/>
            <a:r>
              <a:rPr lang="en-US" sz="1200" b="0" i="0" kern="1200" dirty="0" smtClean="0">
                <a:solidFill>
                  <a:schemeClr val="tx1"/>
                </a:solidFill>
                <a:effectLst/>
                <a:latin typeface="+mn-lt"/>
                <a:ea typeface="+mn-ea"/>
                <a:cs typeface="+mn-cs"/>
              </a:rPr>
              <a:t>K4Health’s rich experience </a:t>
            </a:r>
            <a:r>
              <a:rPr lang="en-US" sz="1200" b="0" i="0" kern="1200" dirty="0" smtClean="0">
                <a:solidFill>
                  <a:schemeClr val="tx1"/>
                </a:solidFill>
                <a:effectLst/>
                <a:latin typeface="+mn-lt"/>
                <a:ea typeface="+mn-ea"/>
                <a:cs typeface="+mn-cs"/>
                <a:hlinkClick r:id="rId5"/>
              </a:rPr>
              <a:t>evaluating health KM programs</a:t>
            </a:r>
            <a:r>
              <a:rPr lang="en-US" sz="1200" b="0" i="0" kern="1200" dirty="0" smtClean="0">
                <a:solidFill>
                  <a:schemeClr val="tx1"/>
                </a:solidFill>
                <a:effectLst/>
                <a:latin typeface="+mn-lt"/>
                <a:ea typeface="+mn-ea"/>
                <a:cs typeface="+mn-cs"/>
              </a:rPr>
              <a:t>; and</a:t>
            </a:r>
          </a:p>
          <a:p>
            <a:pPr fontAlgn="base"/>
            <a:r>
              <a:rPr lang="en-US" sz="1200" b="0" i="0" kern="1200" dirty="0" smtClean="0">
                <a:solidFill>
                  <a:schemeClr val="tx1"/>
                </a:solidFill>
                <a:effectLst/>
                <a:latin typeface="+mn-lt"/>
                <a:ea typeface="+mn-ea"/>
                <a:cs typeface="+mn-cs"/>
              </a:rPr>
              <a:t>K4Health’s experience with </a:t>
            </a:r>
            <a:r>
              <a:rPr lang="en-US" sz="1200" b="0" i="0" kern="1200" dirty="0" smtClean="0">
                <a:solidFill>
                  <a:schemeClr val="tx1"/>
                </a:solidFill>
                <a:effectLst/>
                <a:latin typeface="+mn-lt"/>
                <a:ea typeface="+mn-ea"/>
                <a:cs typeface="+mn-cs"/>
                <a:hlinkClick r:id="rId6"/>
              </a:rPr>
              <a:t>Facebook</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7"/>
              </a:rPr>
              <a:t>Twitter</a:t>
            </a:r>
            <a:r>
              <a:rPr lang="en-US" sz="1200" b="0" i="0" kern="1200" dirty="0" smtClean="0">
                <a:solidFill>
                  <a:schemeClr val="tx1"/>
                </a:solidFill>
                <a:effectLst/>
                <a:latin typeface="+mn-lt"/>
                <a:ea typeface="+mn-ea"/>
                <a:cs typeface="+mn-cs"/>
              </a:rPr>
              <a:t>, and the </a:t>
            </a:r>
            <a:r>
              <a:rPr lang="en-US" sz="1200" b="0" i="0" kern="1200" dirty="0" smtClean="0">
                <a:solidFill>
                  <a:schemeClr val="tx1"/>
                </a:solidFill>
                <a:effectLst/>
                <a:latin typeface="+mn-lt"/>
                <a:ea typeface="+mn-ea"/>
                <a:cs typeface="+mn-cs"/>
                <a:hlinkClick r:id="rId8"/>
              </a:rPr>
              <a:t>Social Media for Global Health</a:t>
            </a:r>
            <a:r>
              <a:rPr lang="en-US" sz="1200" b="0" i="0" kern="1200" dirty="0" smtClean="0">
                <a:solidFill>
                  <a:schemeClr val="tx1"/>
                </a:solidFill>
                <a:effectLst/>
                <a:latin typeface="+mn-lt"/>
                <a:ea typeface="+mn-ea"/>
                <a:cs typeface="+mn-cs"/>
              </a:rPr>
              <a:t> working group;</a:t>
            </a:r>
          </a:p>
          <a:p>
            <a:endParaRPr lang="en-US" dirty="0"/>
          </a:p>
        </p:txBody>
      </p:sp>
      <p:sp>
        <p:nvSpPr>
          <p:cNvPr id="4" name="Slide Number Placeholder 3"/>
          <p:cNvSpPr>
            <a:spLocks noGrp="1"/>
          </p:cNvSpPr>
          <p:nvPr>
            <p:ph type="sldNum" sz="quarter" idx="10"/>
          </p:nvPr>
        </p:nvSpPr>
        <p:spPr/>
        <p:txBody>
          <a:bodyPr/>
          <a:lstStyle/>
          <a:p>
            <a:fld id="{189F0C90-0330-4A0B-B93A-4BA7E064BC7B}" type="slidenum">
              <a:rPr lang="en-US" smtClean="0"/>
              <a:t>17</a:t>
            </a:fld>
            <a:endParaRPr lang="en-US"/>
          </a:p>
        </p:txBody>
      </p:sp>
    </p:spTree>
    <p:extLst>
      <p:ext uri="{BB962C8B-B14F-4D97-AF65-F5344CB8AC3E}">
        <p14:creationId xmlns:p14="http://schemas.microsoft.com/office/powerpoint/2010/main" val="160365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Arusha</a:t>
            </a:r>
            <a:r>
              <a:rPr lang="en-US" dirty="0" smtClean="0"/>
              <a:t>, Tanzania, September 2014</a:t>
            </a: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18</a:t>
            </a:fld>
            <a:endParaRPr lang="en-US"/>
          </a:p>
        </p:txBody>
      </p:sp>
    </p:spTree>
    <p:extLst>
      <p:ext uri="{BB962C8B-B14F-4D97-AF65-F5344CB8AC3E}">
        <p14:creationId xmlns:p14="http://schemas.microsoft.com/office/powerpoint/2010/main" val="3756369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19</a:t>
            </a:fld>
            <a:endParaRPr lang="en-US"/>
          </a:p>
        </p:txBody>
      </p:sp>
    </p:spTree>
    <p:extLst>
      <p:ext uri="{BB962C8B-B14F-4D97-AF65-F5344CB8AC3E}">
        <p14:creationId xmlns:p14="http://schemas.microsoft.com/office/powerpoint/2010/main" val="902797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has been </a:t>
            </a:r>
            <a:r>
              <a:rPr lang="en-US" sz="1200" kern="1200" baseline="0" dirty="0" smtClean="0">
                <a:solidFill>
                  <a:schemeClr val="tx1"/>
                </a:solidFill>
                <a:effectLst/>
                <a:latin typeface="+mn-lt"/>
                <a:ea typeface="+mn-ea"/>
                <a:cs typeface="+mn-cs"/>
              </a:rPr>
              <a:t>a lot of interest in the KM world for events like share fairs </a:t>
            </a:r>
            <a:r>
              <a:rPr lang="en-US" sz="1200" kern="1200" dirty="0" smtClean="0">
                <a:solidFill>
                  <a:schemeClr val="tx1"/>
                </a:solidFill>
                <a:effectLst/>
                <a:latin typeface="+mn-lt"/>
                <a:ea typeface="+mn-ea"/>
                <a:cs typeface="+mn-cs"/>
              </a:rPr>
              <a:t>and we wanted</a:t>
            </a:r>
            <a:r>
              <a:rPr lang="en-US" sz="1200" kern="1200" baseline="0" dirty="0" smtClean="0">
                <a:solidFill>
                  <a:schemeClr val="tx1"/>
                </a:solidFill>
                <a:effectLst/>
                <a:latin typeface="+mn-lt"/>
                <a:ea typeface="+mn-ea"/>
                <a:cs typeface="+mn-cs"/>
              </a:rPr>
              <a:t> to put together our own guide so we can offer some tools and some lessons learned from our own experiences putting together these events. </a:t>
            </a:r>
            <a:r>
              <a:rPr lang="en-US" sz="1200" kern="1200" dirty="0" smtClean="0">
                <a:solidFill>
                  <a:schemeClr val="tx1"/>
                </a:solidFill>
                <a:effectLst/>
                <a:latin typeface="+mn-lt"/>
                <a:ea typeface="+mn-ea"/>
                <a:cs typeface="+mn-cs"/>
              </a:rPr>
              <a:t>We hope that in sharing our experience with Share Fairs that you will be able to put on your</a:t>
            </a:r>
            <a:r>
              <a:rPr lang="en-US" sz="1200" kern="1200" baseline="0" dirty="0" smtClean="0">
                <a:solidFill>
                  <a:schemeClr val="tx1"/>
                </a:solidFill>
                <a:effectLst/>
                <a:latin typeface="+mn-lt"/>
                <a:ea typeface="+mn-ea"/>
                <a:cs typeface="+mn-cs"/>
              </a:rPr>
              <a:t> own event or take elements into other types of meetings you may hold. </a:t>
            </a: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2</a:t>
            </a:fld>
            <a:endParaRPr lang="en-US"/>
          </a:p>
        </p:txBody>
      </p:sp>
    </p:spTree>
    <p:extLst>
      <p:ext uri="{BB962C8B-B14F-4D97-AF65-F5344CB8AC3E}">
        <p14:creationId xmlns:p14="http://schemas.microsoft.com/office/powerpoint/2010/main" val="227405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a:t>
            </a:r>
            <a:r>
              <a:rPr lang="en-US" sz="1200" kern="1200" baseline="0" dirty="0" smtClean="0">
                <a:solidFill>
                  <a:schemeClr val="tx1"/>
                </a:solidFill>
                <a:effectLst/>
                <a:latin typeface="+mn-lt"/>
                <a:ea typeface="+mn-ea"/>
                <a:cs typeface="+mn-cs"/>
              </a:rPr>
              <a:t> participants at the share fair</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23</a:t>
            </a:fld>
            <a:endParaRPr lang="en-US"/>
          </a:p>
        </p:txBody>
      </p:sp>
    </p:spTree>
    <p:extLst>
      <p:ext uri="{BB962C8B-B14F-4D97-AF65-F5344CB8AC3E}">
        <p14:creationId xmlns:p14="http://schemas.microsoft.com/office/powerpoint/2010/main" val="1714893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3879E680-E94F-C649-9C21-9593843B9597}" type="slidenum">
              <a:rPr lang="en-US">
                <a:latin typeface="Calibri" charset="0"/>
              </a:rPr>
              <a:pPr fontAlgn="base">
                <a:spcBef>
                  <a:spcPct val="0"/>
                </a:spcBef>
                <a:spcAft>
                  <a:spcPct val="0"/>
                </a:spcAft>
              </a:pPr>
              <a:t>24</a:t>
            </a:fld>
            <a:endParaRPr lang="en-US">
              <a:latin typeface="Calibri" charset="0"/>
            </a:endParaRPr>
          </a:p>
        </p:txBody>
      </p:sp>
    </p:spTree>
    <p:extLst>
      <p:ext uri="{BB962C8B-B14F-4D97-AF65-F5344CB8AC3E}">
        <p14:creationId xmlns:p14="http://schemas.microsoft.com/office/powerpoint/2010/main" val="1374190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Arial" charset="0"/>
              <a:cs typeface="Arial"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92B203F-39D1-AC42-B14B-DB80BD369B58}" type="slidenum">
              <a:rPr lang="en-US">
                <a:latin typeface="Calibri" charset="0"/>
              </a:rPr>
              <a:pPr fontAlgn="base">
                <a:spcBef>
                  <a:spcPct val="0"/>
                </a:spcBef>
                <a:spcAft>
                  <a:spcPct val="0"/>
                </a:spcAft>
              </a:pPr>
              <a:t>25</a:t>
            </a:fld>
            <a:endParaRPr lang="en-US">
              <a:latin typeface="Calibri" charset="0"/>
            </a:endParaRPr>
          </a:p>
        </p:txBody>
      </p:sp>
    </p:spTree>
    <p:extLst>
      <p:ext uri="{BB962C8B-B14F-4D97-AF65-F5344CB8AC3E}">
        <p14:creationId xmlns:p14="http://schemas.microsoft.com/office/powerpoint/2010/main" val="444409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a:latin typeface="Calibri" charset="0"/>
              </a:rPr>
              <a:t>In addition to research and advocacy, sharing knowledge among the different district working groups is a key part of the ICMM project. </a:t>
            </a:r>
            <a:r>
              <a:rPr lang="en-US" dirty="0">
                <a:latin typeface="Calibri" charset="0"/>
              </a:rPr>
              <a:t>Knowledge for Health—the mechanism that helps implement ICMM, works on “knowledge management” –which is a process of getting the right information to the right people at the right time. This meeting (as well as the two provincial-level sharing meetings ICMM held in June) is an example of us working to put this idea into practice. </a:t>
            </a:r>
          </a:p>
          <a:p>
            <a:pPr lvl="1">
              <a:spcBef>
                <a:spcPct val="0"/>
              </a:spcBef>
            </a:pPr>
            <a:r>
              <a:rPr lang="en-US" dirty="0">
                <a:latin typeface="Calibri" charset="0"/>
              </a:rPr>
              <a:t>As ICMM is an operations research project, we are already learning from our baseline study and our routine monitoring of service data. However, there is a lot of knowledge coming out of the district working groups as well, and this knowledge is often difficult to express in numbers or figures. This knowledge is based on our experiences—barriers, successes, and lessons learned—that are part of the day-to-day work of family planning advocacy. This is rich knowledge, and in sharing this with each other, it can spark innovation, fresh approaches, and new ways of thinking. </a:t>
            </a:r>
          </a:p>
          <a:p>
            <a:pPr lvl="1">
              <a:spcBef>
                <a:spcPct val="0"/>
              </a:spcBef>
            </a:pPr>
            <a:r>
              <a:rPr lang="en-US" dirty="0">
                <a:latin typeface="Calibri" charset="0"/>
              </a:rPr>
              <a:t>So for this reason, I am especially happy to see colleagues from both projects—AFP and ICMM—coming together to talk about their common experiences and challenges and discussing strategies for moving forward. Among all eleven project districts, and our partners and colleagues from the national level—we certainly have a lot to share—and a lot to learn from each other.</a:t>
            </a:r>
          </a:p>
          <a:p>
            <a:pPr lvl="1">
              <a:spcBef>
                <a:spcPct val="0"/>
              </a:spcBef>
            </a:pPr>
            <a:endParaRPr lang="en-US" dirty="0">
              <a:latin typeface="Calibri" charset="0"/>
            </a:endParaRPr>
          </a:p>
          <a:p>
            <a:pPr lvl="1">
              <a:spcBef>
                <a:spcPct val="0"/>
              </a:spcBef>
            </a:pPr>
            <a:r>
              <a:rPr lang="en-US" dirty="0">
                <a:latin typeface="Calibri" charset="0"/>
              </a:rPr>
              <a:t>And beyond these meetings, I hope we can find additional ways to share experiences among the districts—we are writing up some case studies as part of ICMM, and will be launching a website in the coming weeks, so we look forward to providing support as we all keep this conversation going</a:t>
            </a:r>
            <a:r>
              <a:rPr lang="en-US" dirty="0" smtClean="0">
                <a:latin typeface="Calibri" charset="0"/>
              </a:rPr>
              <a:t>.</a:t>
            </a:r>
          </a:p>
          <a:p>
            <a:pPr lvl="1">
              <a:spcBef>
                <a:spcPct val="0"/>
              </a:spcBef>
            </a:pPr>
            <a:endParaRPr lang="en-US" dirty="0" smtClean="0">
              <a:latin typeface="Calibri" charset="0"/>
            </a:endParaRPr>
          </a:p>
          <a:p>
            <a:pPr lvl="0">
              <a:spcBef>
                <a:spcPct val="0"/>
              </a:spcBef>
            </a:pPr>
            <a:r>
              <a:rPr lang="en-US" b="1" dirty="0" smtClean="0">
                <a:latin typeface="Calibri" charset="0"/>
              </a:rPr>
              <a:t>District-level</a:t>
            </a:r>
            <a:r>
              <a:rPr lang="en-US" b="1" baseline="0" dirty="0" smtClean="0">
                <a:latin typeface="Calibri" charset="0"/>
              </a:rPr>
              <a:t> advocacy progress:</a:t>
            </a:r>
          </a:p>
          <a:p>
            <a:r>
              <a:rPr lang="en-US" dirty="0" smtClean="0">
                <a:solidFill>
                  <a:srgbClr val="000000"/>
                </a:solidFill>
                <a:latin typeface="Arial" charset="0"/>
                <a:ea typeface="ＭＳ Ｐゴシック" charset="0"/>
                <a:cs typeface="ＭＳ Ｐゴシック" charset="0"/>
              </a:rPr>
              <a:t>District working plans being implemented</a:t>
            </a:r>
          </a:p>
          <a:p>
            <a:r>
              <a:rPr lang="en-US" dirty="0" smtClean="0">
                <a:solidFill>
                  <a:srgbClr val="000000"/>
                </a:solidFill>
                <a:latin typeface="Arial" charset="0"/>
                <a:ea typeface="ＭＳ Ｐゴシック" charset="0"/>
                <a:cs typeface="ＭＳ Ｐゴシック" charset="0"/>
              </a:rPr>
              <a:t>Early successes are already being seen – government commitments and collaboration/partner involvement to prioritize FP &amp; LAPMs</a:t>
            </a:r>
          </a:p>
          <a:p>
            <a:pPr lvl="0">
              <a:spcBef>
                <a:spcPct val="0"/>
              </a:spcBef>
            </a:pPr>
            <a:endParaRPr lang="en-US" dirty="0" smtClean="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CB8FFA3-2A49-8C47-980A-ABEECDB49318}" type="slidenum">
              <a:rPr lang="en-US">
                <a:latin typeface="Calibri" charset="0"/>
              </a:rPr>
              <a:pPr fontAlgn="base">
                <a:spcBef>
                  <a:spcPct val="0"/>
                </a:spcBef>
                <a:spcAft>
                  <a:spcPct val="0"/>
                </a:spcAft>
              </a:pPr>
              <a:t>26</a:t>
            </a:fld>
            <a:endParaRPr lang="en-US">
              <a:latin typeface="Calibri" charset="0"/>
            </a:endParaRPr>
          </a:p>
        </p:txBody>
      </p:sp>
    </p:spTree>
    <p:extLst>
      <p:ext uri="{BB962C8B-B14F-4D97-AF65-F5344CB8AC3E}">
        <p14:creationId xmlns:p14="http://schemas.microsoft.com/office/powerpoint/2010/main" val="4019271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C78CC42F-C450-0A47-8A85-0C4B3BA6DCBC}" type="slidenum">
              <a:rPr lang="en-US">
                <a:latin typeface="Calibri" charset="0"/>
              </a:rPr>
              <a:pPr fontAlgn="base">
                <a:spcBef>
                  <a:spcPct val="0"/>
                </a:spcBef>
                <a:spcAft>
                  <a:spcPct val="0"/>
                </a:spcAft>
              </a:pPr>
              <a:t>27</a:t>
            </a:fld>
            <a:endParaRPr lang="en-US">
              <a:latin typeface="Calibri" charset="0"/>
            </a:endParaRPr>
          </a:p>
        </p:txBody>
      </p:sp>
    </p:spTree>
    <p:extLst>
      <p:ext uri="{BB962C8B-B14F-4D97-AF65-F5344CB8AC3E}">
        <p14:creationId xmlns:p14="http://schemas.microsoft.com/office/powerpoint/2010/main" val="2050505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C78CC42F-C450-0A47-8A85-0C4B3BA6DCBC}" type="slidenum">
              <a:rPr lang="en-US">
                <a:latin typeface="Calibri" charset="0"/>
              </a:rPr>
              <a:pPr fontAlgn="base">
                <a:spcBef>
                  <a:spcPct val="0"/>
                </a:spcBef>
                <a:spcAft>
                  <a:spcPct val="0"/>
                </a:spcAft>
              </a:pPr>
              <a:t>28</a:t>
            </a:fld>
            <a:endParaRPr lang="en-US">
              <a:latin typeface="Calibri" charset="0"/>
            </a:endParaRPr>
          </a:p>
        </p:txBody>
      </p:sp>
    </p:spTree>
    <p:extLst>
      <p:ext uri="{BB962C8B-B14F-4D97-AF65-F5344CB8AC3E}">
        <p14:creationId xmlns:p14="http://schemas.microsoft.com/office/powerpoint/2010/main" val="3780890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C78CC42F-C450-0A47-8A85-0C4B3BA6DCBC}" type="slidenum">
              <a:rPr lang="en-US">
                <a:latin typeface="Calibri" charset="0"/>
              </a:rPr>
              <a:pPr fontAlgn="base">
                <a:spcBef>
                  <a:spcPct val="0"/>
                </a:spcBef>
                <a:spcAft>
                  <a:spcPct val="0"/>
                </a:spcAft>
              </a:pPr>
              <a:t>29</a:t>
            </a:fld>
            <a:endParaRPr lang="en-US">
              <a:latin typeface="Calibri" charset="0"/>
            </a:endParaRPr>
          </a:p>
        </p:txBody>
      </p:sp>
    </p:spTree>
    <p:extLst>
      <p:ext uri="{BB962C8B-B14F-4D97-AF65-F5344CB8AC3E}">
        <p14:creationId xmlns:p14="http://schemas.microsoft.com/office/powerpoint/2010/main" val="1749737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400" kern="1200" smtClean="0">
                <a:solidFill>
                  <a:schemeClr val="tx1"/>
                </a:solidFill>
                <a:latin typeface="+mn-lt"/>
                <a:ea typeface="ＭＳ Ｐゴシック" charset="0"/>
                <a:cs typeface="ＭＳ Ｐゴシック" charset="0"/>
              </a:rPr>
              <a:t>This </a:t>
            </a:r>
            <a:r>
              <a:rPr lang="en-US" sz="2400" kern="1200" dirty="0" smtClean="0">
                <a:solidFill>
                  <a:schemeClr val="tx1"/>
                </a:solidFill>
                <a:latin typeface="+mn-lt"/>
                <a:ea typeface="ＭＳ Ｐゴシック" charset="0"/>
                <a:cs typeface="ＭＳ Ｐゴシック" charset="0"/>
              </a:rPr>
              <a:t>sharing meeting encouraged learning and collaboration by:</a:t>
            </a:r>
          </a:p>
          <a:p>
            <a:pPr lvl="1"/>
            <a:r>
              <a:rPr lang="en-US" sz="2300" kern="1200" dirty="0" smtClean="0">
                <a:solidFill>
                  <a:schemeClr val="tx1"/>
                </a:solidFill>
                <a:latin typeface="+mn-lt"/>
                <a:ea typeface="ＭＳ Ｐゴシック" charset="0"/>
                <a:cs typeface="ＭＳ Ｐゴシック" charset="0"/>
              </a:rPr>
              <a:t>Bringing together two projects with similar challenges </a:t>
            </a:r>
          </a:p>
          <a:p>
            <a:pPr lvl="1"/>
            <a:r>
              <a:rPr lang="en-US" sz="2300" kern="1200" dirty="0" smtClean="0">
                <a:solidFill>
                  <a:schemeClr val="tx1"/>
                </a:solidFill>
                <a:latin typeface="+mn-lt"/>
                <a:ea typeface="ＭＳ Ｐゴシック" charset="0"/>
                <a:cs typeface="ＭＳ Ｐゴシック" charset="0"/>
              </a:rPr>
              <a:t>Planning fun activities (for example, songs, stories, and posters) </a:t>
            </a:r>
          </a:p>
          <a:p>
            <a:r>
              <a:rPr lang="en-US" sz="2400" kern="1200" dirty="0" smtClean="0">
                <a:solidFill>
                  <a:schemeClr val="tx1"/>
                </a:solidFill>
                <a:latin typeface="+mn-lt"/>
                <a:ea typeface="ＭＳ Ｐゴシック" charset="0"/>
                <a:cs typeface="ＭＳ Ｐゴシック" charset="0"/>
              </a:rPr>
              <a:t>Next time, we will improve the agenda via:</a:t>
            </a:r>
          </a:p>
          <a:p>
            <a:pPr lvl="1"/>
            <a:r>
              <a:rPr lang="en-US" sz="2300" kern="1200" dirty="0" smtClean="0">
                <a:solidFill>
                  <a:schemeClr val="tx1"/>
                </a:solidFill>
                <a:latin typeface="+mn-lt"/>
                <a:ea typeface="ＭＳ Ｐゴシック" charset="0"/>
                <a:cs typeface="ＭＳ Ｐゴシック" charset="0"/>
              </a:rPr>
              <a:t>Inviting more “mentors” from the national level</a:t>
            </a:r>
          </a:p>
          <a:p>
            <a:pPr lvl="1"/>
            <a:r>
              <a:rPr lang="en-US" sz="2300" kern="1200" dirty="0" smtClean="0">
                <a:solidFill>
                  <a:schemeClr val="tx1"/>
                </a:solidFill>
                <a:latin typeface="+mn-lt"/>
                <a:ea typeface="ＭＳ Ｐゴシック" charset="0"/>
                <a:cs typeface="ＭＳ Ｐゴシック" charset="0"/>
              </a:rPr>
              <a:t>Making working sessions longer</a:t>
            </a:r>
          </a:p>
          <a:p>
            <a:pPr lvl="1"/>
            <a:r>
              <a:rPr lang="en-US" sz="2300" kern="1200" dirty="0" smtClean="0">
                <a:solidFill>
                  <a:schemeClr val="tx1"/>
                </a:solidFill>
                <a:latin typeface="+mn-lt"/>
                <a:ea typeface="ＭＳ Ｐゴシック" charset="0"/>
                <a:cs typeface="ＭＳ Ｐゴシック" charset="0"/>
              </a:rPr>
              <a:t>Offering more time for informal networking &amp; sharing</a:t>
            </a:r>
          </a:p>
          <a:p>
            <a:pPr>
              <a:spcBef>
                <a:spcPct val="0"/>
              </a:spcBef>
            </a:pPr>
            <a:endParaRPr lang="en-US" dirty="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C78CC42F-C450-0A47-8A85-0C4B3BA6DCBC}" type="slidenum">
              <a:rPr lang="en-US">
                <a:latin typeface="Calibri" charset="0"/>
              </a:rPr>
              <a:pPr fontAlgn="base">
                <a:spcBef>
                  <a:spcPct val="0"/>
                </a:spcBef>
                <a:spcAft>
                  <a:spcPct val="0"/>
                </a:spcAft>
              </a:pPr>
              <a:t>30</a:t>
            </a:fld>
            <a:endParaRPr lang="en-US">
              <a:latin typeface="Calibri" charset="0"/>
            </a:endParaRPr>
          </a:p>
        </p:txBody>
      </p:sp>
    </p:spTree>
    <p:extLst>
      <p:ext uri="{BB962C8B-B14F-4D97-AF65-F5344CB8AC3E}">
        <p14:creationId xmlns:p14="http://schemas.microsoft.com/office/powerpoint/2010/main" val="7506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latin typeface="Calibri" charset="0"/>
              </a:rPr>
              <a:t>Terima</a:t>
            </a:r>
            <a:r>
              <a:rPr lang="en-US" baseline="0" dirty="0" smtClean="0">
                <a:latin typeface="Calibri" charset="0"/>
              </a:rPr>
              <a:t> </a:t>
            </a:r>
            <a:r>
              <a:rPr lang="en-US" baseline="0" dirty="0" err="1" smtClean="0">
                <a:latin typeface="Calibri" charset="0"/>
              </a:rPr>
              <a:t>Kasih</a:t>
            </a:r>
            <a:r>
              <a:rPr lang="en-US" baseline="0" dirty="0" smtClean="0">
                <a:latin typeface="Calibri" charset="0"/>
              </a:rPr>
              <a:t>! Thank you!</a:t>
            </a:r>
            <a:endParaRPr lang="en-US" dirty="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1E2C749-ED8D-EB48-B54F-B74CD8837457}" type="slidenum">
              <a:rPr lang="en-US">
                <a:latin typeface="Calibri" charset="0"/>
              </a:rPr>
              <a:pPr fontAlgn="base">
                <a:spcBef>
                  <a:spcPct val="0"/>
                </a:spcBef>
                <a:spcAft>
                  <a:spcPct val="0"/>
                </a:spcAft>
              </a:pPr>
              <a:t>31</a:t>
            </a:fld>
            <a:endParaRPr lang="en-US">
              <a:latin typeface="Calibri" charset="0"/>
            </a:endParaRPr>
          </a:p>
        </p:txBody>
      </p:sp>
    </p:spTree>
    <p:extLst>
      <p:ext uri="{BB962C8B-B14F-4D97-AF65-F5344CB8AC3E}">
        <p14:creationId xmlns:p14="http://schemas.microsoft.com/office/powerpoint/2010/main" val="790978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 we have reports and blogs</a:t>
            </a:r>
            <a:r>
              <a:rPr lang="en-US" baseline="0" dirty="0" smtClean="0"/>
              <a:t> about share fairs that I can point you to:</a:t>
            </a:r>
          </a:p>
          <a:p>
            <a:endParaRPr lang="en-US" baseline="0" dirty="0" smtClean="0"/>
          </a:p>
          <a:p>
            <a:r>
              <a:rPr lang="en-US" baseline="0" dirty="0" smtClean="0"/>
              <a:t>Report of the East Africa Share Fair (and some blogs)</a:t>
            </a:r>
          </a:p>
          <a:p>
            <a:r>
              <a:rPr lang="en-US" baseline="0" dirty="0" smtClean="0"/>
              <a:t>Blogs from the Indonesia share fair</a:t>
            </a:r>
          </a:p>
          <a:p>
            <a:r>
              <a:rPr lang="en-US" baseline="0" dirty="0" smtClean="0"/>
              <a:t>Report and blogs and lots of photos from the GHKC share fair</a:t>
            </a: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32</a:t>
            </a:fld>
            <a:endParaRPr lang="en-US"/>
          </a:p>
        </p:txBody>
      </p:sp>
    </p:spTree>
    <p:extLst>
      <p:ext uri="{BB962C8B-B14F-4D97-AF65-F5344CB8AC3E}">
        <p14:creationId xmlns:p14="http://schemas.microsoft.com/office/powerpoint/2010/main" val="759317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3</a:t>
            </a:fld>
            <a:endParaRPr lang="en-US"/>
          </a:p>
        </p:txBody>
      </p:sp>
    </p:spTree>
    <p:extLst>
      <p:ext uri="{BB962C8B-B14F-4D97-AF65-F5344CB8AC3E}">
        <p14:creationId xmlns:p14="http://schemas.microsoft.com/office/powerpoint/2010/main" val="417767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basic</a:t>
            </a:r>
            <a:r>
              <a:rPr lang="en-US" baseline="0" dirty="0" smtClean="0"/>
              <a:t> definitions of a Share Fair, but the term is used often very loosely and really applies to event that is about the idea of sharing and centered around a specific topic or idea. These can be as flashy as structured and large as a 200 person Washington, DC meeting to a small luncheon with people from your organization. The real idea is about knowledge exchange and sharing. </a:t>
            </a: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4</a:t>
            </a:fld>
            <a:endParaRPr lang="en-US"/>
          </a:p>
        </p:txBody>
      </p:sp>
    </p:spTree>
    <p:extLst>
      <p:ext uri="{BB962C8B-B14F-4D97-AF65-F5344CB8AC3E}">
        <p14:creationId xmlns:p14="http://schemas.microsoft.com/office/powerpoint/2010/main" val="2844101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Share</a:t>
            </a:r>
            <a:r>
              <a:rPr lang="en-US" sz="1200" b="0" i="0" u="none" strike="noStrike" kern="1200" baseline="0" dirty="0" smtClean="0">
                <a:solidFill>
                  <a:schemeClr val="tx1"/>
                </a:solidFill>
                <a:effectLst/>
                <a:latin typeface="+mn-lt"/>
                <a:ea typeface="+mn-ea"/>
                <a:cs typeface="+mn-cs"/>
              </a:rPr>
              <a:t> Fairs allow people in the same field (or project) to exchange information)  and share lessons learned – they give people a structured but informal way to share how they do what they do, ask questions, share successes and challenges and even look for solutions. It can help prevent “reinventing the wheel.”</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In the world of global health we are often sharing written documents and reports but they do not capture all the knowledge that is in people’s heads. They capture the explicit knowledge that’s on the surface – but that is just the tip of the iceberg and m</a:t>
            </a:r>
            <a:r>
              <a:rPr lang="en-US" sz="1200" b="0" i="0" u="none" strike="noStrike" kern="1200" dirty="0" smtClean="0">
                <a:solidFill>
                  <a:schemeClr val="tx1"/>
                </a:solidFill>
                <a:effectLst/>
                <a:latin typeface="+mn-lt"/>
                <a:ea typeface="+mn-ea"/>
                <a:cs typeface="+mn-cs"/>
              </a:rPr>
              <a:t>ost knowledge is tacit knowledge-- intangible, invisible, first-person experience that’s under the surface. it’s hard to articulate this knowledge</a:t>
            </a:r>
            <a:r>
              <a:rPr lang="en-US" sz="1200" b="0" i="0" u="none" strike="noStrike" kern="1200" baseline="0" dirty="0" smtClean="0">
                <a:solidFill>
                  <a:schemeClr val="tx1"/>
                </a:solidFill>
                <a:effectLst/>
                <a:latin typeface="+mn-lt"/>
                <a:ea typeface="+mn-ea"/>
                <a:cs typeface="+mn-cs"/>
              </a:rPr>
              <a:t> because i</a:t>
            </a:r>
            <a:r>
              <a:rPr lang="en-US" sz="1200" b="0" i="0" u="none" strike="noStrike" kern="1200" dirty="0" smtClean="0">
                <a:solidFill>
                  <a:schemeClr val="tx1"/>
                </a:solidFill>
                <a:effectLst/>
                <a:latin typeface="+mn-lt"/>
                <a:ea typeface="+mn-ea"/>
                <a:cs typeface="+mn-cs"/>
              </a:rPr>
              <a:t>ncludes skills and</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insights. But Share Fairs</a:t>
            </a:r>
            <a:r>
              <a:rPr lang="en-US" sz="1200" b="0" i="0" u="none" strike="noStrike" kern="1200" baseline="0" dirty="0" smtClean="0">
                <a:solidFill>
                  <a:schemeClr val="tx1"/>
                </a:solidFill>
                <a:effectLst/>
                <a:latin typeface="+mn-lt"/>
                <a:ea typeface="+mn-ea"/>
                <a:cs typeface="+mn-cs"/>
              </a:rPr>
              <a:t> are great at getting to this knowledge.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5</a:t>
            </a:fld>
            <a:endParaRPr lang="en-US"/>
          </a:p>
        </p:txBody>
      </p:sp>
    </p:spTree>
    <p:extLst>
      <p:ext uri="{BB962C8B-B14F-4D97-AF65-F5344CB8AC3E}">
        <p14:creationId xmlns:p14="http://schemas.microsoft.com/office/powerpoint/2010/main" val="393078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people wonder the difference</a:t>
            </a:r>
            <a:r>
              <a:rPr lang="en-US" baseline="0" dirty="0" smtClean="0"/>
              <a:t> between a share fair and a regular conference. Much of the planning looks same, but the ideas around the purpose are very different. Here you can see a brief comparison of the two to help get a better feel for what a share fair is.</a:t>
            </a:r>
          </a:p>
          <a:p>
            <a:endParaRPr lang="en-US" baseline="0" dirty="0" smtClean="0"/>
          </a:p>
          <a:p>
            <a:r>
              <a:rPr lang="en-US" baseline="0" dirty="0" smtClean="0"/>
              <a:t>A conference is often broad and brings together a population on a topic such as HIV/AIDS. Within this topic there might be sub-topics and the people who attend would be from all different walks of life -- Policy makers, program managers, people living with HIV, funders, etc. The structure of the conference would be very pretty formal. There would be a lot of objectives for the conference. But in comparison, a share fair is very specific. It’s a moment in time look at a specific topic (or project) and tends to be pretty informal. People share successes AND failures – they use creative methods of sharing, and communication is two-way – rather than sitting and listening to a slew of presentations. Innovation and creativity are at all levels and connecting and networking is very important whereas a conference has networking events, but doesn’t have that main purpose. </a:t>
            </a: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6</a:t>
            </a:fld>
            <a:endParaRPr lang="en-US"/>
          </a:p>
        </p:txBody>
      </p:sp>
    </p:spTree>
    <p:extLst>
      <p:ext uri="{BB962C8B-B14F-4D97-AF65-F5344CB8AC3E}">
        <p14:creationId xmlns:p14="http://schemas.microsoft.com/office/powerpoint/2010/main" val="146408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can be different scopes and types of </a:t>
            </a:r>
            <a:r>
              <a:rPr lang="en-US" baseline="0" dirty="0" smtClean="0"/>
              <a:t>share fairs. We can get into specifics later, but basically, when you are planning, you will want to decide who your audience is, what your budget is and the purpose of the event. Here are three tiers that we defined – related to cost, involvement, location, and purpose. And I’ll give examples for each of these later.</a:t>
            </a:r>
            <a:endParaRPr lang="en-US" dirty="0"/>
          </a:p>
        </p:txBody>
      </p:sp>
      <p:sp>
        <p:nvSpPr>
          <p:cNvPr id="4" name="Slide Number Placeholder 3"/>
          <p:cNvSpPr>
            <a:spLocks noGrp="1"/>
          </p:cNvSpPr>
          <p:nvPr>
            <p:ph type="sldNum" sz="quarter" idx="10"/>
          </p:nvPr>
        </p:nvSpPr>
        <p:spPr/>
        <p:txBody>
          <a:bodyPr/>
          <a:lstStyle/>
          <a:p>
            <a:fld id="{54E9CD76-2020-45FC-9050-C802023A65C4}" type="slidenum">
              <a:rPr lang="en-US" smtClean="0"/>
              <a:t>7</a:t>
            </a:fld>
            <a:endParaRPr lang="en-US"/>
          </a:p>
        </p:txBody>
      </p:sp>
    </p:spTree>
    <p:extLst>
      <p:ext uri="{BB962C8B-B14F-4D97-AF65-F5344CB8AC3E}">
        <p14:creationId xmlns:p14="http://schemas.microsoft.com/office/powerpoint/2010/main" val="47930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planning a share fair,</a:t>
            </a:r>
            <a:r>
              <a:rPr lang="en-US" baseline="0" dirty="0" smtClean="0"/>
              <a:t> you’ll want to start this process 6 – 9 months before the event begins if possible. You will need to think about budget, concept, dates, location, etc. All of these logistics should be decided at the very beginning. The objectives of the event – conceptualizing the event – is extremely important and can help determine the event’s success. And in K4Health’s experience, we have really looked at our audience first – and then determined what they might need out of such an event – and you’ll see some examples later.</a:t>
            </a:r>
          </a:p>
          <a:p>
            <a:endParaRPr lang="en-US" baseline="0" dirty="0" smtClean="0"/>
          </a:p>
          <a:p>
            <a:r>
              <a:rPr lang="en-US" baseline="0" dirty="0" smtClean="0"/>
              <a:t>Once you’ve decided what you’d like to do, getting co-sponsors or collaborators can be the difference between having a small event and a medium event. Dates and location are really important. You don’t want to overlap important holidays or elections and you want to pick a location that is convenient for your main audience. </a:t>
            </a:r>
          </a:p>
          <a:p>
            <a:endParaRPr lang="en-US" baseline="0" dirty="0" smtClean="0"/>
          </a:p>
          <a:p>
            <a:r>
              <a:rPr lang="en-US" baseline="0" dirty="0" smtClean="0"/>
              <a:t>In these first steps, coming up with an action plan on what needs to be done will save you from forgetting basic things that need to be accomplished in the first few weeks and months of planning.</a:t>
            </a:r>
          </a:p>
        </p:txBody>
      </p:sp>
      <p:sp>
        <p:nvSpPr>
          <p:cNvPr id="4" name="Slide Number Placeholder 3"/>
          <p:cNvSpPr>
            <a:spLocks noGrp="1"/>
          </p:cNvSpPr>
          <p:nvPr>
            <p:ph type="sldNum" sz="quarter" idx="10"/>
          </p:nvPr>
        </p:nvSpPr>
        <p:spPr/>
        <p:txBody>
          <a:bodyPr/>
          <a:lstStyle/>
          <a:p>
            <a:fld id="{54E9CD76-2020-45FC-9050-C802023A65C4}" type="slidenum">
              <a:rPr lang="en-US" smtClean="0"/>
              <a:t>8</a:t>
            </a:fld>
            <a:endParaRPr lang="en-US"/>
          </a:p>
        </p:txBody>
      </p:sp>
    </p:spTree>
    <p:extLst>
      <p:ext uri="{BB962C8B-B14F-4D97-AF65-F5344CB8AC3E}">
        <p14:creationId xmlns:p14="http://schemas.microsoft.com/office/powerpoint/2010/main" val="2255777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Developing an agenda is</a:t>
            </a:r>
            <a:r>
              <a:rPr lang="en-US" baseline="0" dirty="0" smtClean="0"/>
              <a:t> extremely important part of the Share Fair planning process. Throughout the agenda process, continuing to go back to the objectives to ensure you are meeting the goals you set for the meeting is extremely important. Adding sessions or presentations just to fill time is not ideal. Also, keep in mind that less is more, so less presentations and more interactive portions of your meeting is ideal.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4E9CD76-2020-45FC-9050-C802023A65C4}" type="slidenum">
              <a:rPr lang="en-US" smtClean="0"/>
              <a:t>9</a:t>
            </a:fld>
            <a:endParaRPr lang="en-US"/>
          </a:p>
        </p:txBody>
      </p:sp>
    </p:spTree>
    <p:extLst>
      <p:ext uri="{BB962C8B-B14F-4D97-AF65-F5344CB8AC3E}">
        <p14:creationId xmlns:p14="http://schemas.microsoft.com/office/powerpoint/2010/main" val="153467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88301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A429B-CC27-464B-A32A-9204060332D9}" type="datetimeFigureOut">
              <a:rPr lang="en-US" smtClean="0"/>
              <a:pPr/>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392929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A429B-CC27-464B-A32A-9204060332D9}" type="datetimeFigureOut">
              <a:rPr lang="en-US" smtClean="0"/>
              <a:pPr/>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1080240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A429B-CC27-464B-A32A-9204060332D9}" type="datetimeFigureOut">
              <a:rPr lang="en-US" smtClean="0"/>
              <a:pPr/>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717771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1A429B-CC27-464B-A32A-9204060332D9}" type="datetimeFigureOut">
              <a:rPr lang="en-US" smtClean="0"/>
              <a:pPr/>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51338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1A429B-CC27-464B-A32A-9204060332D9}" type="datetimeFigureOut">
              <a:rPr lang="en-US" smtClean="0"/>
              <a:pPr/>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111110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1A429B-CC27-464B-A32A-9204060332D9}" type="datetimeFigureOut">
              <a:rPr lang="en-US" smtClean="0"/>
              <a:pPr/>
              <a:t>5/20/2015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1703097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1A429B-CC27-464B-A32A-9204060332D9}" type="datetimeFigureOut">
              <a:rPr lang="en-US" smtClean="0"/>
              <a:pPr/>
              <a:t>5/20/2015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394101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A429B-CC27-464B-A32A-9204060332D9}" type="datetimeFigureOut">
              <a:rPr lang="en-US" smtClean="0"/>
              <a:pPr/>
              <a:t>5/20/2015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258306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1A429B-CC27-464B-A32A-9204060332D9}" type="datetimeFigureOut">
              <a:rPr lang="en-US" smtClean="0"/>
              <a:pPr/>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357639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1A429B-CC27-464B-A32A-9204060332D9}" type="datetimeFigureOut">
              <a:rPr lang="en-US" smtClean="0"/>
              <a:pPr/>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EF2D-70C6-9441-A5AC-83D5C5765C33}" type="slidenum">
              <a:rPr lang="en-US" smtClean="0"/>
              <a:pPr/>
              <a:t>‹#›</a:t>
            </a:fld>
            <a:endParaRPr lang="en-US"/>
          </a:p>
        </p:txBody>
      </p:sp>
    </p:spTree>
    <p:extLst>
      <p:ext uri="{BB962C8B-B14F-4D97-AF65-F5344CB8AC3E}">
        <p14:creationId xmlns:p14="http://schemas.microsoft.com/office/powerpoint/2010/main" val="354967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A429B-CC27-464B-A32A-9204060332D9}" type="datetimeFigureOut">
              <a:rPr lang="en-US" smtClean="0"/>
              <a:pPr/>
              <a:t>5/20/2015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1EF2D-70C6-9441-A5AC-83D5C5765C33}"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1838670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k4health.org/resources/how-hold-successful-share-fai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hyperlink" Target="mailto:sarah.harlan@jhu.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ictkm.cgiar.org/what-we-do/share-fai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2697"/>
            <a:ext cx="7772400" cy="1807753"/>
          </a:xfrm>
        </p:spPr>
        <p:txBody>
          <a:bodyPr>
            <a:normAutofit/>
          </a:bodyPr>
          <a:lstStyle/>
          <a:p>
            <a:r>
              <a:rPr lang="en-US" b="1" dirty="0" smtClean="0"/>
              <a:t>Share Fairs: </a:t>
            </a:r>
            <a:br>
              <a:rPr lang="en-US" b="1" dirty="0" smtClean="0"/>
            </a:br>
            <a:r>
              <a:rPr lang="en-US" b="1" dirty="0" smtClean="0"/>
              <a:t>Guidance and Lessons Learned</a:t>
            </a:r>
            <a:endParaRPr lang="en-US" b="1" dirty="0"/>
          </a:p>
        </p:txBody>
      </p:sp>
      <p:sp>
        <p:nvSpPr>
          <p:cNvPr id="3" name="Subtitle 2"/>
          <p:cNvSpPr>
            <a:spLocks noGrp="1"/>
          </p:cNvSpPr>
          <p:nvPr>
            <p:ph type="subTitle" idx="1"/>
          </p:nvPr>
        </p:nvSpPr>
        <p:spPr>
          <a:xfrm>
            <a:off x="623751" y="4095206"/>
            <a:ext cx="7896497" cy="1752600"/>
          </a:xfrm>
        </p:spPr>
        <p:txBody>
          <a:bodyPr>
            <a:normAutofit/>
          </a:bodyPr>
          <a:lstStyle/>
          <a:p>
            <a:r>
              <a:rPr lang="en-US" dirty="0" smtClean="0"/>
              <a:t>Sarah V. Harlan, Learning Director</a:t>
            </a:r>
          </a:p>
          <a:p>
            <a:r>
              <a:rPr lang="en-US" dirty="0" smtClean="0"/>
              <a:t>Knowledge for Health (K4Health) Project</a:t>
            </a:r>
          </a:p>
        </p:txBody>
      </p:sp>
    </p:spTree>
    <p:extLst>
      <p:ext uri="{BB962C8B-B14F-4D97-AF65-F5344CB8AC3E}">
        <p14:creationId xmlns:p14="http://schemas.microsoft.com/office/powerpoint/2010/main" val="97776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Logistics</a:t>
            </a:r>
            <a:endParaRPr lang="en-US" b="1" dirty="0"/>
          </a:p>
        </p:txBody>
      </p:sp>
      <p:sp>
        <p:nvSpPr>
          <p:cNvPr id="3" name="Content Placeholder 2"/>
          <p:cNvSpPr>
            <a:spLocks noGrp="1"/>
          </p:cNvSpPr>
          <p:nvPr>
            <p:ph idx="1"/>
          </p:nvPr>
        </p:nvSpPr>
        <p:spPr/>
        <p:txBody>
          <a:bodyPr>
            <a:normAutofit/>
          </a:bodyPr>
          <a:lstStyle/>
          <a:p>
            <a:r>
              <a:rPr lang="en-US" dirty="0" smtClean="0"/>
              <a:t>Save the dates </a:t>
            </a:r>
          </a:p>
          <a:p>
            <a:r>
              <a:rPr lang="en-US" dirty="0" smtClean="0"/>
              <a:t>Invitations </a:t>
            </a:r>
          </a:p>
          <a:p>
            <a:r>
              <a:rPr lang="en-US" dirty="0"/>
              <a:t>Travel </a:t>
            </a:r>
            <a:r>
              <a:rPr lang="en-US" dirty="0" smtClean="0"/>
              <a:t>considerations</a:t>
            </a:r>
            <a:endParaRPr lang="en-US" dirty="0"/>
          </a:p>
          <a:p>
            <a:r>
              <a:rPr lang="en-US" dirty="0" smtClean="0"/>
              <a:t>Shipping</a:t>
            </a:r>
          </a:p>
          <a:p>
            <a:r>
              <a:rPr lang="en-US" dirty="0" smtClean="0"/>
              <a:t>Pre-evaluation</a:t>
            </a:r>
            <a:endParaRPr lang="en-US" dirty="0"/>
          </a:p>
          <a:p>
            <a:r>
              <a:rPr lang="en-US" dirty="0" smtClean="0"/>
              <a:t>Plan for future correspondence with participants (</a:t>
            </a:r>
            <a:r>
              <a:rPr lang="en-US" dirty="0" err="1" smtClean="0"/>
              <a:t>CoP</a:t>
            </a:r>
            <a:r>
              <a:rPr lang="en-US" dirty="0" smtClean="0"/>
              <a:t>, Facebook Group, email) </a:t>
            </a:r>
          </a:p>
          <a:p>
            <a:endParaRPr lang="en-US" dirty="0" smtClean="0"/>
          </a:p>
        </p:txBody>
      </p:sp>
      <p:pic>
        <p:nvPicPr>
          <p:cNvPr id="5" name="Picture 4" descr="http://static.squarespace.com/static/52b7be58e4b0229a0af3cb72/t/52b8b888e4b0d918c0335341/1387837586407/eventbritelogo.jpg"/>
          <p:cNvPicPr/>
          <p:nvPr/>
        </p:nvPicPr>
        <p:blipFill rotWithShape="1">
          <a:blip r:embed="rId3">
            <a:extLst>
              <a:ext uri="{28A0092B-C50C-407E-A947-70E740481C1C}">
                <a14:useLocalDpi xmlns:a14="http://schemas.microsoft.com/office/drawing/2010/main" val="0"/>
              </a:ext>
            </a:extLst>
          </a:blip>
          <a:srcRect l="15890" t="11005" r="18480" b="22967"/>
          <a:stretch/>
        </p:blipFill>
        <p:spPr bwMode="auto">
          <a:xfrm>
            <a:off x="4058511" y="1387514"/>
            <a:ext cx="2877866" cy="1312817"/>
          </a:xfrm>
          <a:prstGeom prst="rect">
            <a:avLst/>
          </a:prstGeom>
          <a:noFill/>
          <a:ln>
            <a:noFill/>
          </a:ln>
          <a:extLst>
            <a:ext uri="{53640926-AAD7-44D8-BBD7-CCE9431645EC}">
              <a14:shadowObscured xmlns:a14="http://schemas.microsoft.com/office/drawing/2010/main"/>
            </a:ext>
          </a:extLst>
        </p:spPr>
      </p:pic>
      <p:pic>
        <p:nvPicPr>
          <p:cNvPr id="6" name="Picture 5" descr="My Event Guru"/>
          <p:cNvPicPr/>
          <p:nvPr/>
        </p:nvPicPr>
        <p:blipFill>
          <a:blip r:embed="rId4">
            <a:extLst>
              <a:ext uri="{28A0092B-C50C-407E-A947-70E740481C1C}">
                <a14:useLocalDpi xmlns:a14="http://schemas.microsoft.com/office/drawing/2010/main" val="0"/>
              </a:ext>
            </a:extLst>
          </a:blip>
          <a:srcRect/>
          <a:stretch>
            <a:fillRect/>
          </a:stretch>
        </p:blipFill>
        <p:spPr bwMode="auto">
          <a:xfrm>
            <a:off x="5443118" y="2523936"/>
            <a:ext cx="2986518" cy="717913"/>
          </a:xfrm>
          <a:prstGeom prst="rect">
            <a:avLst/>
          </a:prstGeom>
          <a:ln>
            <a:noFill/>
          </a:ln>
          <a:effectLst>
            <a:outerShdw blurRad="190500" algn="tl" rotWithShape="0">
              <a:srgbClr val="000000">
                <a:alpha val="70000"/>
              </a:srgbClr>
            </a:outerShdw>
          </a:effectLst>
        </p:spPr>
      </p:pic>
      <p:pic>
        <p:nvPicPr>
          <p:cNvPr id="7" name="Picture 6" descr="http://img2.wikia.nocookie.net/__cb20130703215611/moshimonsters/images/4/44/Facebook_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0651" y="3153209"/>
            <a:ext cx="2805269" cy="1054463"/>
          </a:xfrm>
          <a:prstGeom prst="rect">
            <a:avLst/>
          </a:prstGeom>
          <a:noFill/>
          <a:ln>
            <a:noFill/>
          </a:ln>
        </p:spPr>
      </p:pic>
    </p:spTree>
    <p:extLst>
      <p:ext uri="{BB962C8B-B14F-4D97-AF65-F5344CB8AC3E}">
        <p14:creationId xmlns:p14="http://schemas.microsoft.com/office/powerpoint/2010/main" val="210022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822960"/>
            <a:ext cx="8229600" cy="1143000"/>
          </a:xfrm>
        </p:spPr>
        <p:txBody>
          <a:bodyPr/>
          <a:lstStyle/>
          <a:p>
            <a:pPr algn="r"/>
            <a:r>
              <a:rPr lang="en-US" b="1" dirty="0" smtClean="0"/>
              <a:t>Coordinating Presentations</a:t>
            </a:r>
            <a:endParaRPr lang="en-US" b="1" dirty="0"/>
          </a:p>
        </p:txBody>
      </p:sp>
      <p:sp>
        <p:nvSpPr>
          <p:cNvPr id="3" name="Content Placeholder 2"/>
          <p:cNvSpPr>
            <a:spLocks noGrp="1"/>
          </p:cNvSpPr>
          <p:nvPr>
            <p:ph sz="half" idx="1"/>
          </p:nvPr>
        </p:nvSpPr>
        <p:spPr>
          <a:xfrm>
            <a:off x="457200" y="1965960"/>
            <a:ext cx="4038600" cy="4525963"/>
          </a:xfrm>
        </p:spPr>
        <p:txBody>
          <a:bodyPr/>
          <a:lstStyle/>
          <a:p>
            <a:r>
              <a:rPr lang="en-US" dirty="0" smtClean="0"/>
              <a:t>Assist with presentation development </a:t>
            </a:r>
          </a:p>
          <a:p>
            <a:r>
              <a:rPr lang="en-US" dirty="0" smtClean="0"/>
              <a:t>Get final presentations in advance </a:t>
            </a:r>
          </a:p>
          <a:p>
            <a:r>
              <a:rPr lang="en-US" dirty="0" smtClean="0"/>
              <a:t>Review everything </a:t>
            </a:r>
          </a:p>
          <a:p>
            <a:r>
              <a:rPr lang="en-US" dirty="0" smtClean="0"/>
              <a:t>Keep presentations easily accessible</a:t>
            </a:r>
            <a:endParaRPr lang="en-US" dirty="0"/>
          </a:p>
        </p:txBody>
      </p:sp>
      <p:pic>
        <p:nvPicPr>
          <p:cNvPr id="1028" name="Picture 4" descr="Mark, Marker, Hand, Leave, Production Planning, Contro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2100571"/>
            <a:ext cx="4038600" cy="284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10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Event Logistics</a:t>
            </a:r>
            <a:endParaRPr lang="en-US" b="1" dirty="0"/>
          </a:p>
        </p:txBody>
      </p:sp>
      <p:sp>
        <p:nvSpPr>
          <p:cNvPr id="3" name="Content Placeholder 2"/>
          <p:cNvSpPr>
            <a:spLocks noGrp="1"/>
          </p:cNvSpPr>
          <p:nvPr>
            <p:ph idx="1"/>
          </p:nvPr>
        </p:nvSpPr>
        <p:spPr/>
        <p:txBody>
          <a:bodyPr/>
          <a:lstStyle/>
          <a:p>
            <a:r>
              <a:rPr lang="en-US" dirty="0" smtClean="0"/>
              <a:t>Set-up </a:t>
            </a:r>
          </a:p>
          <a:p>
            <a:r>
              <a:rPr lang="en-US" dirty="0" smtClean="0"/>
              <a:t>Breaks and meals </a:t>
            </a:r>
          </a:p>
          <a:p>
            <a:r>
              <a:rPr lang="en-US" dirty="0" smtClean="0"/>
              <a:t>Keeping to time </a:t>
            </a:r>
          </a:p>
          <a:p>
            <a:r>
              <a:rPr lang="en-US" dirty="0" smtClean="0"/>
              <a:t>Note taking </a:t>
            </a:r>
          </a:p>
          <a:p>
            <a:r>
              <a:rPr lang="en-US" dirty="0" smtClean="0"/>
              <a:t>Social Media – </a:t>
            </a:r>
            <a:br>
              <a:rPr lang="en-US" dirty="0" smtClean="0"/>
            </a:br>
            <a:r>
              <a:rPr lang="en-US" dirty="0" smtClean="0"/>
              <a:t>Twitter, Live blogging</a:t>
            </a:r>
          </a:p>
          <a:p>
            <a:endParaRPr lang="en-US" dirty="0" smtClean="0"/>
          </a:p>
          <a:p>
            <a:endParaRPr lang="en-US" dirty="0" smtClean="0"/>
          </a:p>
          <a:p>
            <a:endParaRPr lang="en-US" dirty="0" smtClean="0"/>
          </a:p>
        </p:txBody>
      </p:sp>
      <p:pic>
        <p:nvPicPr>
          <p:cNvPr id="1028" name="Picture 4" descr="Clock, Time, At, Time Indicating, Time Of, Po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228" y="1377679"/>
            <a:ext cx="4072856" cy="2710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tepad, Memo, Pencil, Writing, Note, Author, Publ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181" y="3148149"/>
            <a:ext cx="2378619" cy="25329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ffee, Cup, Beverage, Black, Caffeine, China, Cookw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9228" y="3651521"/>
            <a:ext cx="2925736" cy="269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55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After the Event</a:t>
            </a:r>
            <a:endParaRPr lang="en-US" b="1" dirty="0"/>
          </a:p>
        </p:txBody>
      </p:sp>
      <p:sp>
        <p:nvSpPr>
          <p:cNvPr id="3" name="Content Placeholder 2"/>
          <p:cNvSpPr>
            <a:spLocks noGrp="1"/>
          </p:cNvSpPr>
          <p:nvPr>
            <p:ph idx="1"/>
          </p:nvPr>
        </p:nvSpPr>
        <p:spPr/>
        <p:txBody>
          <a:bodyPr/>
          <a:lstStyle/>
          <a:p>
            <a:r>
              <a:rPr lang="en-US" dirty="0" smtClean="0"/>
              <a:t>Post-event evaluation</a:t>
            </a:r>
          </a:p>
          <a:p>
            <a:r>
              <a:rPr lang="en-US" dirty="0" smtClean="0"/>
              <a:t>After-action review </a:t>
            </a:r>
          </a:p>
          <a:p>
            <a:r>
              <a:rPr lang="en-US" dirty="0" smtClean="0"/>
              <a:t>Follow-up with participants </a:t>
            </a:r>
          </a:p>
          <a:p>
            <a:r>
              <a:rPr lang="en-US" dirty="0" smtClean="0"/>
              <a:t>Thank you notes </a:t>
            </a:r>
          </a:p>
          <a:p>
            <a:r>
              <a:rPr lang="en-US" dirty="0" smtClean="0"/>
              <a:t>Blogging</a:t>
            </a:r>
          </a:p>
          <a:p>
            <a:r>
              <a:rPr lang="en-US" dirty="0" smtClean="0"/>
              <a:t>Event report </a:t>
            </a:r>
          </a:p>
          <a:p>
            <a:endParaRPr lang="en-US" dirty="0" smtClean="0"/>
          </a:p>
        </p:txBody>
      </p:sp>
      <p:pic>
        <p:nvPicPr>
          <p:cNvPr id="2050" name="Picture 2" descr="Home Office, Workstation, Office, Business, Not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661" y="1600200"/>
            <a:ext cx="2992574" cy="19919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ank You, Thanks, Card, Message, Note, Apprec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544" y="3866453"/>
            <a:ext cx="2472161" cy="22597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ecklist, Evaluation, Selection, Ticks, Check, Sel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350" y="2914846"/>
            <a:ext cx="1487663" cy="297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294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9859" y="1704326"/>
            <a:ext cx="7183797" cy="1846659"/>
          </a:xfrm>
          <a:prstGeom prst="rect">
            <a:avLst/>
          </a:prstGeom>
          <a:noFill/>
        </p:spPr>
        <p:txBody>
          <a:bodyPr wrap="square" rtlCol="0">
            <a:spAutoFit/>
          </a:bodyPr>
          <a:lstStyle/>
          <a:p>
            <a:pPr algn="ctr"/>
            <a:r>
              <a:rPr lang="en-US" sz="3800" b="1" dirty="0" smtClean="0"/>
              <a:t>Global Health Knowledge Collaborative (GHKC) Knowledge Management Share Fair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3598035"/>
            <a:ext cx="8166445" cy="2170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981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859" y="681280"/>
            <a:ext cx="5787570" cy="707886"/>
          </a:xfrm>
          <a:prstGeom prst="rect">
            <a:avLst/>
          </a:prstGeom>
          <a:noFill/>
        </p:spPr>
        <p:txBody>
          <a:bodyPr wrap="square" rtlCol="0">
            <a:spAutoFit/>
          </a:bodyPr>
          <a:lstStyle/>
          <a:p>
            <a:r>
              <a:rPr lang="en-US" sz="4000" b="1" dirty="0" smtClean="0"/>
              <a:t>Overall Objectives</a:t>
            </a:r>
            <a:endParaRPr lang="en-US" sz="4000" b="1" dirty="0"/>
          </a:p>
        </p:txBody>
      </p:sp>
      <p:sp>
        <p:nvSpPr>
          <p:cNvPr id="3" name="TextBox 2"/>
          <p:cNvSpPr txBox="1"/>
          <p:nvPr/>
        </p:nvSpPr>
        <p:spPr>
          <a:xfrm>
            <a:off x="562426" y="2559598"/>
            <a:ext cx="8043689" cy="2677656"/>
          </a:xfrm>
          <a:prstGeom prst="rect">
            <a:avLst/>
          </a:prstGeom>
          <a:noFill/>
        </p:spPr>
        <p:txBody>
          <a:bodyPr wrap="square" rtlCol="0">
            <a:spAutoFit/>
          </a:bodyPr>
          <a:lstStyle/>
          <a:p>
            <a:r>
              <a:rPr lang="en-US" sz="2800" dirty="0" smtClean="0"/>
              <a:t>1. Connect and communicate to collectively address things we care about</a:t>
            </a:r>
          </a:p>
          <a:p>
            <a:endParaRPr lang="en-US" sz="2800" dirty="0" smtClean="0"/>
          </a:p>
          <a:p>
            <a:r>
              <a:rPr lang="en-US" sz="2800" dirty="0" smtClean="0"/>
              <a:t>2. Share examples of what works and doesn’t work</a:t>
            </a:r>
          </a:p>
          <a:p>
            <a:endParaRPr lang="en-US" sz="2800" dirty="0" smtClean="0"/>
          </a:p>
          <a:p>
            <a:r>
              <a:rPr lang="en-US" sz="2800" dirty="0" smtClean="0"/>
              <a:t>3. Build capacity and agency of knowledge workers</a:t>
            </a:r>
          </a:p>
        </p:txBody>
      </p:sp>
      <p:sp>
        <p:nvSpPr>
          <p:cNvPr id="4" name="Rectangle 3"/>
          <p:cNvSpPr/>
          <p:nvPr/>
        </p:nvSpPr>
        <p:spPr>
          <a:xfrm>
            <a:off x="755904" y="1532096"/>
            <a:ext cx="7607808" cy="646331"/>
          </a:xfrm>
          <a:prstGeom prst="rect">
            <a:avLst/>
          </a:prstGeom>
        </p:spPr>
        <p:txBody>
          <a:bodyPr wrap="square">
            <a:spAutoFit/>
          </a:bodyPr>
          <a:lstStyle/>
          <a:p>
            <a:r>
              <a:rPr lang="en-US" i="1" dirty="0"/>
              <a:t>O</a:t>
            </a:r>
            <a:r>
              <a:rPr lang="en-US" i="1" dirty="0" smtClean="0"/>
              <a:t>ne-day </a:t>
            </a:r>
            <a:r>
              <a:rPr lang="en-US" i="1" dirty="0"/>
              <a:t>symposium </a:t>
            </a:r>
            <a:r>
              <a:rPr lang="en-US" i="1" dirty="0" smtClean="0"/>
              <a:t>of health and development KM practitioners to </a:t>
            </a:r>
            <a:r>
              <a:rPr lang="en-US" i="1" dirty="0"/>
              <a:t>advance the science and practice of KM and address </a:t>
            </a:r>
            <a:r>
              <a:rPr lang="en-US" i="1" dirty="0" smtClean="0"/>
              <a:t>issues </a:t>
            </a:r>
            <a:r>
              <a:rPr lang="en-US" i="1" dirty="0"/>
              <a:t>of </a:t>
            </a:r>
            <a:r>
              <a:rPr lang="en-US" b="1" i="1" dirty="0">
                <a:solidFill>
                  <a:schemeClr val="accent6"/>
                </a:solidFill>
              </a:rPr>
              <a:t>coherence and execution</a:t>
            </a:r>
          </a:p>
        </p:txBody>
      </p:sp>
    </p:spTree>
    <p:extLst>
      <p:ext uri="{BB962C8B-B14F-4D97-AF65-F5344CB8AC3E}">
        <p14:creationId xmlns:p14="http://schemas.microsoft.com/office/powerpoint/2010/main" val="2376228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859" y="870858"/>
            <a:ext cx="5787570" cy="707886"/>
          </a:xfrm>
          <a:prstGeom prst="rect">
            <a:avLst/>
          </a:prstGeom>
          <a:noFill/>
        </p:spPr>
        <p:txBody>
          <a:bodyPr wrap="square" rtlCol="0">
            <a:spAutoFit/>
          </a:bodyPr>
          <a:lstStyle/>
          <a:p>
            <a:r>
              <a:rPr lang="en-US" sz="4000" b="1" dirty="0" smtClean="0"/>
              <a:t>Share Fair Overview</a:t>
            </a:r>
            <a:endParaRPr lang="en-US" sz="4000" b="1" dirty="0"/>
          </a:p>
        </p:txBody>
      </p:sp>
      <p:sp>
        <p:nvSpPr>
          <p:cNvPr id="3" name="TextBox 2"/>
          <p:cNvSpPr txBox="1"/>
          <p:nvPr/>
        </p:nvSpPr>
        <p:spPr>
          <a:xfrm>
            <a:off x="411368" y="2330882"/>
            <a:ext cx="4450317" cy="3108544"/>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200 participants </a:t>
            </a:r>
          </a:p>
          <a:p>
            <a:pPr marL="457200" indent="-457200">
              <a:buFont typeface="Arial" panose="020B0604020202020204" pitchFamily="34" charset="0"/>
              <a:buChar char="•"/>
            </a:pPr>
            <a:r>
              <a:rPr lang="en-US" sz="2800" dirty="0" smtClean="0"/>
              <a:t>40 small groups, each with a host</a:t>
            </a:r>
            <a:endParaRPr lang="en-US" sz="2800" dirty="0"/>
          </a:p>
          <a:p>
            <a:pPr marL="457200" indent="-457200">
              <a:buFont typeface="Arial" panose="020B0604020202020204" pitchFamily="34" charset="0"/>
              <a:buChar char="•"/>
            </a:pPr>
            <a:r>
              <a:rPr lang="en-US" sz="2800" dirty="0" smtClean="0"/>
              <a:t>Full-day event at FHI360 in Washington, DC</a:t>
            </a:r>
          </a:p>
          <a:p>
            <a:pPr marL="457200" indent="-457200">
              <a:buFont typeface="Arial" panose="020B0604020202020204" pitchFamily="34" charset="0"/>
              <a:buChar char="•"/>
            </a:pPr>
            <a:r>
              <a:rPr lang="en-US" sz="2800" dirty="0" smtClean="0"/>
              <a:t>Expert facilitator</a:t>
            </a:r>
          </a:p>
          <a:p>
            <a:pPr marL="457200" indent="-457200">
              <a:buFont typeface="Arial" panose="020B0604020202020204" pitchFamily="34" charset="0"/>
              <a:buChar char="•"/>
            </a:pPr>
            <a:endParaRPr lang="en-US" sz="2800" dirty="0" smtClean="0"/>
          </a:p>
        </p:txBody>
      </p:sp>
      <p:pic>
        <p:nvPicPr>
          <p:cNvPr id="4" name="Picture 3" descr="8692358797_965ae8d681_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685" y="2325502"/>
            <a:ext cx="4282315" cy="2858445"/>
          </a:xfrm>
          <a:prstGeom prst="rect">
            <a:avLst/>
          </a:prstGeom>
        </p:spPr>
      </p:pic>
    </p:spTree>
    <p:extLst>
      <p:ext uri="{BB962C8B-B14F-4D97-AF65-F5344CB8AC3E}">
        <p14:creationId xmlns:p14="http://schemas.microsoft.com/office/powerpoint/2010/main" val="1208402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1781" y="842700"/>
            <a:ext cx="4208278" cy="707886"/>
          </a:xfrm>
          <a:prstGeom prst="rect">
            <a:avLst/>
          </a:prstGeom>
          <a:noFill/>
        </p:spPr>
        <p:txBody>
          <a:bodyPr wrap="square" rtlCol="0">
            <a:spAutoFit/>
          </a:bodyPr>
          <a:lstStyle/>
          <a:p>
            <a:r>
              <a:rPr lang="en-US" sz="4000" b="1" dirty="0" smtClean="0"/>
              <a:t>Highlights</a:t>
            </a:r>
            <a:endParaRPr lang="en-US" sz="4000" b="1" dirty="0"/>
          </a:p>
        </p:txBody>
      </p:sp>
      <p:sp>
        <p:nvSpPr>
          <p:cNvPr id="3" name="TextBox 2"/>
          <p:cNvSpPr txBox="1"/>
          <p:nvPr/>
        </p:nvSpPr>
        <p:spPr>
          <a:xfrm>
            <a:off x="3775911" y="1834559"/>
            <a:ext cx="5368088" cy="4770536"/>
          </a:xfrm>
          <a:prstGeom prst="rect">
            <a:avLst/>
          </a:prstGeom>
          <a:noFill/>
        </p:spPr>
        <p:txBody>
          <a:bodyPr wrap="square" rtlCol="0">
            <a:spAutoFit/>
          </a:bodyPr>
          <a:lstStyle/>
          <a:p>
            <a:pPr marL="457200" indent="-457200">
              <a:buFont typeface="Arial"/>
              <a:buChar char="•"/>
            </a:pPr>
            <a:r>
              <a:rPr lang="en-US" sz="3200" dirty="0" smtClean="0"/>
              <a:t>Graphic facilitation </a:t>
            </a:r>
            <a:r>
              <a:rPr lang="en-US" sz="1600" dirty="0"/>
              <a:t>(24X8 by http://www.thevalueweb.org/)</a:t>
            </a:r>
            <a:endParaRPr lang="en-US" sz="1600" dirty="0" smtClean="0"/>
          </a:p>
          <a:p>
            <a:pPr marL="457200" indent="-457200">
              <a:buFont typeface="Arial"/>
              <a:buChar char="•"/>
            </a:pPr>
            <a:r>
              <a:rPr lang="en-US" sz="3200" dirty="0" smtClean="0"/>
              <a:t>Knowledge Café</a:t>
            </a:r>
          </a:p>
          <a:p>
            <a:pPr marL="457200" indent="-457200">
              <a:buFont typeface="Arial"/>
              <a:buChar char="•"/>
            </a:pPr>
            <a:r>
              <a:rPr lang="en-US" sz="3200" dirty="0" smtClean="0"/>
              <a:t>Marketplace </a:t>
            </a:r>
            <a:r>
              <a:rPr lang="en-US" sz="1600" dirty="0" smtClean="0"/>
              <a:t>(16 tools)</a:t>
            </a:r>
          </a:p>
          <a:p>
            <a:pPr marL="457200" indent="-457200">
              <a:buFont typeface="Arial"/>
              <a:buChar char="•"/>
            </a:pPr>
            <a:r>
              <a:rPr lang="en-US" sz="3200" dirty="0" smtClean="0"/>
              <a:t>Breakout sessions </a:t>
            </a:r>
            <a:r>
              <a:rPr lang="en-US" sz="1600" dirty="0" smtClean="0"/>
              <a:t>(8 topics)</a:t>
            </a:r>
          </a:p>
          <a:p>
            <a:pPr marL="457200" indent="-457200">
              <a:buFont typeface="Arial"/>
              <a:buChar char="•"/>
            </a:pPr>
            <a:r>
              <a:rPr lang="en-US" sz="3200" dirty="0" smtClean="0"/>
              <a:t>Mobile polls for </a:t>
            </a:r>
            <a:r>
              <a:rPr lang="en-US" sz="3200" dirty="0"/>
              <a:t>instant feedback </a:t>
            </a:r>
            <a:r>
              <a:rPr lang="en-US" sz="1600" dirty="0"/>
              <a:t>(http://www.polleverywhere.com</a:t>
            </a:r>
            <a:r>
              <a:rPr lang="en-US" sz="1600" dirty="0" smtClean="0"/>
              <a:t>/)</a:t>
            </a:r>
          </a:p>
          <a:p>
            <a:pPr marL="457200" indent="-457200">
              <a:buFont typeface="Arial"/>
              <a:buChar char="•"/>
            </a:pPr>
            <a:r>
              <a:rPr lang="en-US" sz="3200" dirty="0" smtClean="0"/>
              <a:t>Right environment</a:t>
            </a:r>
            <a:endParaRPr lang="en-US" sz="3200" dirty="0"/>
          </a:p>
          <a:p>
            <a:pPr marL="457200" indent="-457200">
              <a:buFont typeface="Arial"/>
              <a:buChar char="•"/>
            </a:pPr>
            <a:endParaRPr lang="en-US" sz="3200" dirty="0" smtClean="0"/>
          </a:p>
          <a:p>
            <a:endParaRPr lang="en-US" sz="3200" dirty="0"/>
          </a:p>
        </p:txBody>
      </p:sp>
      <p:pic>
        <p:nvPicPr>
          <p:cNvPr id="4" name="Picture 3" descr="8693490200_d47387c2b6_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99407"/>
            <a:ext cx="3775910" cy="2520420"/>
          </a:xfrm>
          <a:prstGeom prst="rect">
            <a:avLst/>
          </a:prstGeom>
        </p:spPr>
      </p:pic>
      <p:pic>
        <p:nvPicPr>
          <p:cNvPr id="5" name="Picture 4" descr="8693488968_cae45b524f_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98" y="4219827"/>
            <a:ext cx="3373921" cy="2252092"/>
          </a:xfrm>
          <a:prstGeom prst="rect">
            <a:avLst/>
          </a:prstGeom>
        </p:spPr>
      </p:pic>
    </p:spTree>
    <p:extLst>
      <p:ext uri="{BB962C8B-B14F-4D97-AF65-F5344CB8AC3E}">
        <p14:creationId xmlns:p14="http://schemas.microsoft.com/office/powerpoint/2010/main" val="1242414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5723" y="941172"/>
            <a:ext cx="7183797" cy="4924425"/>
          </a:xfrm>
          <a:prstGeom prst="rect">
            <a:avLst/>
          </a:prstGeom>
          <a:noFill/>
        </p:spPr>
        <p:txBody>
          <a:bodyPr wrap="square" rtlCol="0">
            <a:spAutoFit/>
          </a:bodyPr>
          <a:lstStyle/>
          <a:p>
            <a:pPr algn="ctr"/>
            <a:r>
              <a:rPr lang="en-US" sz="3800" b="1" dirty="0" smtClean="0"/>
              <a:t>K4Health East Africa Share Fair: Knowledge Exchange to Accelerate Progress Toward FP2020’s Goal</a:t>
            </a:r>
          </a:p>
          <a:p>
            <a:endParaRPr lang="en-US" sz="4000" b="1" dirty="0"/>
          </a:p>
          <a:p>
            <a:endParaRPr lang="en-US" sz="4000" b="1" dirty="0" smtClean="0"/>
          </a:p>
          <a:p>
            <a:endParaRPr lang="en-US" sz="4000" b="1" dirty="0" smtClean="0"/>
          </a:p>
          <a:p>
            <a:pPr algn="ctr"/>
            <a:endParaRPr lang="en-US" sz="4000" b="1" dirty="0"/>
          </a:p>
          <a:p>
            <a:pPr algn="ctr"/>
            <a:endParaRPr lang="en-US" sz="4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390" y="2854366"/>
            <a:ext cx="3572462" cy="2775726"/>
          </a:xfrm>
          <a:prstGeom prst="rect">
            <a:avLst/>
          </a:prstGeom>
        </p:spPr>
      </p:pic>
    </p:spTree>
    <p:extLst>
      <p:ext uri="{BB962C8B-B14F-4D97-AF65-F5344CB8AC3E}">
        <p14:creationId xmlns:p14="http://schemas.microsoft.com/office/powerpoint/2010/main" val="776385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859" y="681280"/>
            <a:ext cx="5787570" cy="707886"/>
          </a:xfrm>
          <a:prstGeom prst="rect">
            <a:avLst/>
          </a:prstGeom>
          <a:noFill/>
        </p:spPr>
        <p:txBody>
          <a:bodyPr wrap="square" rtlCol="0">
            <a:spAutoFit/>
          </a:bodyPr>
          <a:lstStyle/>
          <a:p>
            <a:r>
              <a:rPr lang="en-US" sz="4000" b="1" dirty="0" smtClean="0"/>
              <a:t>Share Fair Objectives</a:t>
            </a:r>
            <a:endParaRPr lang="en-US" sz="4000" b="1" dirty="0"/>
          </a:p>
        </p:txBody>
      </p:sp>
      <p:sp>
        <p:nvSpPr>
          <p:cNvPr id="3" name="TextBox 2"/>
          <p:cNvSpPr txBox="1"/>
          <p:nvPr/>
        </p:nvSpPr>
        <p:spPr>
          <a:xfrm>
            <a:off x="666931" y="1702675"/>
            <a:ext cx="8043689" cy="4893647"/>
          </a:xfrm>
          <a:prstGeom prst="rect">
            <a:avLst/>
          </a:prstGeom>
          <a:noFill/>
        </p:spPr>
        <p:txBody>
          <a:bodyPr wrap="square" rtlCol="0">
            <a:spAutoFit/>
          </a:bodyPr>
          <a:lstStyle/>
          <a:p>
            <a:pPr marL="514350" indent="-514350">
              <a:buAutoNum type="arabicPeriod"/>
            </a:pPr>
            <a:r>
              <a:rPr lang="en-US" sz="2800" dirty="0" smtClean="0"/>
              <a:t>Demonstrate how knowledge management can enhance FP programs, and further FP2020 goal</a:t>
            </a:r>
          </a:p>
          <a:p>
            <a:pPr marL="514350" indent="-514350">
              <a:buAutoNum type="arabicPeriod"/>
            </a:pPr>
            <a:r>
              <a:rPr lang="en-US" sz="2800" dirty="0" smtClean="0"/>
              <a:t> Share examples of successful and effective FP programming in EA that have used KM</a:t>
            </a:r>
          </a:p>
          <a:p>
            <a:pPr marL="514350" indent="-514350">
              <a:buAutoNum type="arabicPeriod"/>
            </a:pPr>
            <a:r>
              <a:rPr lang="en-US" sz="2800" dirty="0" smtClean="0"/>
              <a:t>Build the capacity of FP program managers in the design, implementation and evaluation of KM for FP</a:t>
            </a:r>
          </a:p>
          <a:p>
            <a:pPr marL="514350" indent="-514350">
              <a:buAutoNum type="arabicPeriod"/>
            </a:pPr>
            <a:r>
              <a:rPr lang="en-US" sz="2800" dirty="0" smtClean="0"/>
              <a:t>Make connections with those working at the intersection of FP and KM to foster a community in the EA region</a:t>
            </a:r>
          </a:p>
          <a:p>
            <a:endParaRPr lang="en-US" sz="3200" dirty="0"/>
          </a:p>
        </p:txBody>
      </p:sp>
    </p:spTree>
    <p:extLst>
      <p:ext uri="{BB962C8B-B14F-4D97-AF65-F5344CB8AC3E}">
        <p14:creationId xmlns:p14="http://schemas.microsoft.com/office/powerpoint/2010/main" val="3775601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333" y="274638"/>
            <a:ext cx="7488466" cy="1143000"/>
          </a:xfrm>
        </p:spPr>
        <p:txBody>
          <a:bodyPr/>
          <a:lstStyle/>
          <a:p>
            <a:r>
              <a:rPr lang="en-US" b="1" dirty="0" smtClean="0"/>
              <a:t>Outline of Presentation</a:t>
            </a:r>
            <a:endParaRPr lang="en-US" b="1" dirty="0"/>
          </a:p>
        </p:txBody>
      </p:sp>
      <p:sp>
        <p:nvSpPr>
          <p:cNvPr id="3" name="Content Placeholder 2"/>
          <p:cNvSpPr>
            <a:spLocks noGrp="1"/>
          </p:cNvSpPr>
          <p:nvPr>
            <p:ph idx="1"/>
          </p:nvPr>
        </p:nvSpPr>
        <p:spPr/>
        <p:txBody>
          <a:bodyPr/>
          <a:lstStyle/>
          <a:p>
            <a:r>
              <a:rPr lang="en-US" dirty="0" smtClean="0"/>
              <a:t>Share Fair Guide – overview</a:t>
            </a:r>
          </a:p>
          <a:p>
            <a:r>
              <a:rPr lang="en-US" dirty="0" smtClean="0"/>
              <a:t>What is a Share Fair?</a:t>
            </a:r>
          </a:p>
          <a:p>
            <a:r>
              <a:rPr lang="en-US" dirty="0" smtClean="0"/>
              <a:t>Planning your own Share Fair</a:t>
            </a:r>
          </a:p>
          <a:p>
            <a:pPr lvl="1"/>
            <a:r>
              <a:rPr lang="en-US" dirty="0" smtClean="0"/>
              <a:t>Agenda, Logistics, Presentations, Post event </a:t>
            </a:r>
          </a:p>
          <a:p>
            <a:r>
              <a:rPr lang="en-US" dirty="0" smtClean="0"/>
              <a:t>Examples of Share Fairs</a:t>
            </a:r>
          </a:p>
          <a:p>
            <a:pPr lvl="1"/>
            <a:r>
              <a:rPr lang="en-US" dirty="0" smtClean="0"/>
              <a:t>GHKC KM Share Fair</a:t>
            </a:r>
          </a:p>
          <a:p>
            <a:pPr lvl="1"/>
            <a:r>
              <a:rPr lang="en-US" dirty="0" smtClean="0"/>
              <a:t>East Africa Share Fair</a:t>
            </a:r>
          </a:p>
          <a:p>
            <a:pPr lvl="1"/>
            <a:r>
              <a:rPr lang="en-US" dirty="0" smtClean="0"/>
              <a:t>ICMM Share Fair</a:t>
            </a:r>
          </a:p>
          <a:p>
            <a:endParaRPr lang="en-US" dirty="0" smtClean="0"/>
          </a:p>
        </p:txBody>
      </p:sp>
    </p:spTree>
    <p:extLst>
      <p:ext uri="{BB962C8B-B14F-4D97-AF65-F5344CB8AC3E}">
        <p14:creationId xmlns:p14="http://schemas.microsoft.com/office/powerpoint/2010/main" val="2152330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6419" y="1092926"/>
            <a:ext cx="5787570" cy="707886"/>
          </a:xfrm>
          <a:prstGeom prst="rect">
            <a:avLst/>
          </a:prstGeom>
          <a:noFill/>
        </p:spPr>
        <p:txBody>
          <a:bodyPr wrap="square" rtlCol="0">
            <a:spAutoFit/>
          </a:bodyPr>
          <a:lstStyle/>
          <a:p>
            <a:r>
              <a:rPr lang="en-US" sz="4000" b="1" dirty="0" smtClean="0"/>
              <a:t>Share Fair Overview</a:t>
            </a:r>
            <a:endParaRPr lang="en-US" sz="4000" b="1" dirty="0"/>
          </a:p>
        </p:txBody>
      </p:sp>
      <p:sp>
        <p:nvSpPr>
          <p:cNvPr id="3" name="TextBox 2"/>
          <p:cNvSpPr txBox="1"/>
          <p:nvPr/>
        </p:nvSpPr>
        <p:spPr>
          <a:xfrm>
            <a:off x="1040675" y="2123607"/>
            <a:ext cx="7311572"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49 </a:t>
            </a:r>
            <a:r>
              <a:rPr lang="en-US" sz="2800" dirty="0"/>
              <a:t>participants from 5 </a:t>
            </a:r>
            <a:r>
              <a:rPr lang="en-US" sz="2800" dirty="0" smtClean="0"/>
              <a:t>countries: Zambia, Uganda, Kenya, Tanzania, US</a:t>
            </a:r>
            <a:endParaRPr lang="en-US" sz="2800" dirty="0"/>
          </a:p>
          <a:p>
            <a:pPr marL="457200" indent="-457200">
              <a:buFont typeface="Arial" panose="020B0604020202020204" pitchFamily="34" charset="0"/>
              <a:buChar char="•"/>
            </a:pPr>
            <a:r>
              <a:rPr lang="en-US" sz="2800" dirty="0" smtClean="0"/>
              <a:t>2-day event at the </a:t>
            </a:r>
            <a:r>
              <a:rPr lang="en-US" sz="2800" dirty="0" err="1" smtClean="0"/>
              <a:t>Kibo</a:t>
            </a:r>
            <a:r>
              <a:rPr lang="en-US" sz="2800" dirty="0" smtClean="0"/>
              <a:t> Palace Hotel in Arusha, Tanzania</a:t>
            </a:r>
          </a:p>
          <a:p>
            <a:pPr marL="457200" indent="-457200">
              <a:buFont typeface="Arial" panose="020B0604020202020204" pitchFamily="34" charset="0"/>
              <a:buChar char="•"/>
            </a:pPr>
            <a:r>
              <a:rPr lang="en-US" sz="2800" dirty="0" smtClean="0"/>
              <a:t>Audience was mainly program planners and implementers working on FP/RH activities in </a:t>
            </a:r>
            <a:r>
              <a:rPr lang="en-US" sz="2800" smtClean="0"/>
              <a:t>the region</a:t>
            </a:r>
            <a:endParaRPr lang="en-US" sz="2800" dirty="0" smtClean="0"/>
          </a:p>
          <a:p>
            <a:endParaRPr lang="en-US" sz="2800" dirty="0"/>
          </a:p>
        </p:txBody>
      </p:sp>
    </p:spTree>
    <p:extLst>
      <p:ext uri="{BB962C8B-B14F-4D97-AF65-F5344CB8AC3E}">
        <p14:creationId xmlns:p14="http://schemas.microsoft.com/office/powerpoint/2010/main" val="1293653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1591" y="816517"/>
            <a:ext cx="4208278" cy="707886"/>
          </a:xfrm>
          <a:prstGeom prst="rect">
            <a:avLst/>
          </a:prstGeom>
          <a:noFill/>
        </p:spPr>
        <p:txBody>
          <a:bodyPr wrap="square" rtlCol="0">
            <a:spAutoFit/>
          </a:bodyPr>
          <a:lstStyle/>
          <a:p>
            <a:pPr algn="ctr"/>
            <a:r>
              <a:rPr lang="en-US" sz="4000" b="1" dirty="0" smtClean="0"/>
              <a:t>Highlights</a:t>
            </a:r>
            <a:endParaRPr lang="en-US" sz="4000" b="1" dirty="0"/>
          </a:p>
        </p:txBody>
      </p:sp>
      <p:sp>
        <p:nvSpPr>
          <p:cNvPr id="3" name="TextBox 2"/>
          <p:cNvSpPr txBox="1"/>
          <p:nvPr/>
        </p:nvSpPr>
        <p:spPr>
          <a:xfrm>
            <a:off x="796161" y="1731610"/>
            <a:ext cx="7544570" cy="4524315"/>
          </a:xfrm>
          <a:prstGeom prst="rect">
            <a:avLst/>
          </a:prstGeom>
          <a:noFill/>
        </p:spPr>
        <p:txBody>
          <a:bodyPr wrap="square" rtlCol="0">
            <a:spAutoFit/>
          </a:bodyPr>
          <a:lstStyle/>
          <a:p>
            <a:pPr marL="457200" indent="-457200">
              <a:buFont typeface="Arial"/>
              <a:buChar char="•"/>
            </a:pPr>
            <a:r>
              <a:rPr lang="en-US" sz="3200" dirty="0" smtClean="0"/>
              <a:t>Firecracker speeches</a:t>
            </a:r>
          </a:p>
          <a:p>
            <a:pPr marL="457200" indent="-457200">
              <a:buFont typeface="Arial"/>
              <a:buChar char="•"/>
            </a:pPr>
            <a:r>
              <a:rPr lang="en-US" sz="3200" dirty="0" smtClean="0"/>
              <a:t>Visual storytelling and report outs</a:t>
            </a:r>
          </a:p>
          <a:p>
            <a:pPr marL="457200" indent="-457200">
              <a:buFont typeface="Arial"/>
              <a:buChar char="•"/>
            </a:pPr>
            <a:r>
              <a:rPr lang="en-US" sz="3200" dirty="0" smtClean="0"/>
              <a:t>Knowledge Café</a:t>
            </a:r>
          </a:p>
          <a:p>
            <a:pPr marL="457200" indent="-457200">
              <a:buFont typeface="Arial"/>
              <a:buChar char="•"/>
            </a:pPr>
            <a:r>
              <a:rPr lang="en-US" sz="3200" dirty="0" smtClean="0"/>
              <a:t>Whiteboard video</a:t>
            </a:r>
          </a:p>
          <a:p>
            <a:pPr marL="457200" indent="-457200">
              <a:buFont typeface="Arial"/>
              <a:buChar char="•"/>
            </a:pPr>
            <a:r>
              <a:rPr lang="en-US" sz="3200" dirty="0" smtClean="0"/>
              <a:t>Learning </a:t>
            </a:r>
            <a:r>
              <a:rPr lang="en-US" sz="3200" dirty="0"/>
              <a:t>from non-FP programs </a:t>
            </a:r>
            <a:endParaRPr lang="en-US" sz="3200" dirty="0" smtClean="0"/>
          </a:p>
          <a:p>
            <a:pPr marL="457200" indent="-457200">
              <a:buFont typeface="Arial"/>
              <a:buChar char="•"/>
            </a:pPr>
            <a:r>
              <a:rPr lang="en-US" sz="3200" dirty="0" smtClean="0"/>
              <a:t>Hearing </a:t>
            </a:r>
            <a:r>
              <a:rPr lang="en-US" sz="3200" dirty="0"/>
              <a:t>about regional </a:t>
            </a:r>
            <a:r>
              <a:rPr lang="en-US" sz="3200" dirty="0" smtClean="0"/>
              <a:t>initiatives</a:t>
            </a:r>
          </a:p>
          <a:p>
            <a:pPr marL="457200" indent="-457200">
              <a:buFont typeface="Arial"/>
              <a:buChar char="•"/>
            </a:pPr>
            <a:r>
              <a:rPr lang="en-US" sz="3200" dirty="0" smtClean="0"/>
              <a:t>Buzz session</a:t>
            </a:r>
            <a:endParaRPr lang="en-US" sz="3200" dirty="0"/>
          </a:p>
          <a:p>
            <a:pPr marL="457200" indent="-457200">
              <a:buFont typeface="Arial"/>
              <a:buChar char="•"/>
            </a:pPr>
            <a:endParaRPr lang="en-US" sz="3200" dirty="0" smtClean="0"/>
          </a:p>
          <a:p>
            <a:endParaRPr lang="en-US" sz="3200" dirty="0"/>
          </a:p>
        </p:txBody>
      </p:sp>
    </p:spTree>
    <p:extLst>
      <p:ext uri="{BB962C8B-B14F-4D97-AF65-F5344CB8AC3E}">
        <p14:creationId xmlns:p14="http://schemas.microsoft.com/office/powerpoint/2010/main" val="2230928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1781" y="752543"/>
            <a:ext cx="4208278" cy="707886"/>
          </a:xfrm>
          <a:prstGeom prst="rect">
            <a:avLst/>
          </a:prstGeom>
          <a:noFill/>
        </p:spPr>
        <p:txBody>
          <a:bodyPr wrap="square" rtlCol="0">
            <a:spAutoFit/>
          </a:bodyPr>
          <a:lstStyle/>
          <a:p>
            <a:r>
              <a:rPr lang="en-US" sz="4000" b="1" dirty="0" smtClean="0"/>
              <a:t>Take </a:t>
            </a:r>
            <a:r>
              <a:rPr lang="en-US" sz="4000" b="1" dirty="0" err="1" smtClean="0"/>
              <a:t>Aways</a:t>
            </a:r>
            <a:endParaRPr lang="en-US" sz="4000" b="1" dirty="0"/>
          </a:p>
        </p:txBody>
      </p:sp>
      <p:sp>
        <p:nvSpPr>
          <p:cNvPr id="3" name="TextBox 2"/>
          <p:cNvSpPr txBox="1"/>
          <p:nvPr/>
        </p:nvSpPr>
        <p:spPr>
          <a:xfrm>
            <a:off x="696423" y="1548769"/>
            <a:ext cx="7216048" cy="4739759"/>
          </a:xfrm>
          <a:prstGeom prst="rect">
            <a:avLst/>
          </a:prstGeom>
          <a:noFill/>
        </p:spPr>
        <p:txBody>
          <a:bodyPr wrap="square" rtlCol="0">
            <a:spAutoFit/>
          </a:bodyPr>
          <a:lstStyle/>
          <a:p>
            <a:r>
              <a:rPr lang="en-US" sz="3200" dirty="0" smtClean="0"/>
              <a:t>Based on the evaluation, participants said:</a:t>
            </a:r>
          </a:p>
          <a:p>
            <a:pPr marL="285750" indent="-285750">
              <a:buFont typeface="Arial" panose="020B0604020202020204" pitchFamily="34" charset="0"/>
              <a:buChar char="•"/>
            </a:pPr>
            <a:r>
              <a:rPr lang="en-US" sz="2800" dirty="0"/>
              <a:t>T</a:t>
            </a:r>
            <a:r>
              <a:rPr lang="en-US" sz="2800" dirty="0" smtClean="0"/>
              <a:t>heir KM expertise greatly improved</a:t>
            </a:r>
          </a:p>
          <a:p>
            <a:pPr marL="285750" indent="-285750">
              <a:buFont typeface="Arial" panose="020B0604020202020204" pitchFamily="34" charset="0"/>
              <a:buChar char="•"/>
            </a:pPr>
            <a:r>
              <a:rPr lang="en-US" sz="2800" dirty="0" smtClean="0"/>
              <a:t>Their knowledge of programs in the region improved</a:t>
            </a:r>
          </a:p>
          <a:p>
            <a:pPr marL="285750" indent="-285750">
              <a:buFont typeface="Arial" panose="020B0604020202020204" pitchFamily="34" charset="0"/>
              <a:buChar char="•"/>
            </a:pPr>
            <a:r>
              <a:rPr lang="en-US" sz="2800" dirty="0" smtClean="0"/>
              <a:t>They learned new tools and approaches that can help them in their work</a:t>
            </a:r>
          </a:p>
          <a:p>
            <a:pPr marL="285750" indent="-285750">
              <a:buFont typeface="Arial" panose="020B0604020202020204" pitchFamily="34" charset="0"/>
              <a:buChar char="•"/>
            </a:pPr>
            <a:r>
              <a:rPr lang="en-US" sz="2800" dirty="0" smtClean="0"/>
              <a:t>They enjoyed the innovative and interactive design of the event</a:t>
            </a:r>
          </a:p>
          <a:p>
            <a:pPr marL="285750" indent="-285750">
              <a:buFont typeface="Arial" panose="020B0604020202020204" pitchFamily="34" charset="0"/>
              <a:buChar char="•"/>
            </a:pPr>
            <a:r>
              <a:rPr lang="en-US" sz="2800" dirty="0" smtClean="0"/>
              <a:t>It was a good networking opportunity</a:t>
            </a:r>
          </a:p>
          <a:p>
            <a:pPr marL="285750" indent="-285750">
              <a:buFont typeface="Arial" panose="020B0604020202020204" pitchFamily="34" charset="0"/>
              <a:buChar char="•"/>
            </a:pPr>
            <a:r>
              <a:rPr lang="en-US" sz="2800" dirty="0" smtClean="0"/>
              <a:t>They had fun</a:t>
            </a:r>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271516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71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3326"/>
            <a:ext cx="9144000" cy="6275046"/>
          </a:xfrm>
          <a:prstGeom prst="rect">
            <a:avLst/>
          </a:prstGeom>
        </p:spPr>
      </p:pic>
    </p:spTree>
    <p:extLst>
      <p:ext uri="{BB962C8B-B14F-4D97-AF65-F5344CB8AC3E}">
        <p14:creationId xmlns:p14="http://schemas.microsoft.com/office/powerpoint/2010/main" val="1470475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497907" y="1521949"/>
            <a:ext cx="8229600" cy="1914054"/>
          </a:xfrm>
        </p:spPr>
        <p:txBody>
          <a:bodyPr anchor="t">
            <a:normAutofit/>
          </a:bodyPr>
          <a:lstStyle/>
          <a:p>
            <a:pPr algn="ctr"/>
            <a:r>
              <a:rPr lang="en-US" sz="3400" b="1" dirty="0" smtClean="0">
                <a:latin typeface="+mn-lt"/>
                <a:ea typeface="ＭＳ Ｐゴシック" charset="0"/>
                <a:cs typeface="ＭＳ Ｐゴシック" charset="0"/>
              </a:rPr>
              <a:t>How the “Share Fair” Method Promoted Learning Among District-Level Family Planning Stakeholders in Indonesia</a:t>
            </a:r>
            <a:endParaRPr lang="en-US" sz="2600" b="1" dirty="0">
              <a:latin typeface="Arial" charset="0"/>
              <a:ea typeface="ＭＳ Ｐゴシック" charset="0"/>
              <a:cs typeface="Arial" charset="0"/>
            </a:endParaRPr>
          </a:p>
        </p:txBody>
      </p:sp>
      <p:pic>
        <p:nvPicPr>
          <p:cNvPr id="12292" name="Picture 2" descr="http://digitakarya.com/ccp/wp-content/uploads/2014/03/LOGO-YCCP-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07" y="4728968"/>
            <a:ext cx="1625149" cy="65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7" descr="C:\Users\sharlan\Dropbox\Indonesia ICMM\Logos\Indonesia_MOH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863" y="4668595"/>
            <a:ext cx="871274" cy="8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descr="C:\Users\sharlan\Dropbox\Indonesia ICMM\Logos\BKKBN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493" y="4658701"/>
            <a:ext cx="8699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789" y="4701573"/>
            <a:ext cx="22748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0" descr="C:\Users\sharlan\Dropbox\Indonesia ICMM\Logos\AFP_FP white-blu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3445" y="4715316"/>
            <a:ext cx="1063062" cy="72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10861" y="5570169"/>
            <a:ext cx="2139002" cy="99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a:stretch>
            <a:fillRect/>
          </a:stretch>
        </p:blipFill>
        <p:spPr>
          <a:xfrm>
            <a:off x="3113579" y="3899027"/>
            <a:ext cx="2729210" cy="771298"/>
          </a:xfrm>
          <a:prstGeom prst="rect">
            <a:avLst/>
          </a:prstGeom>
        </p:spPr>
      </p:pic>
    </p:spTree>
    <p:extLst>
      <p:ext uri="{BB962C8B-B14F-4D97-AF65-F5344CB8AC3E}">
        <p14:creationId xmlns:p14="http://schemas.microsoft.com/office/powerpoint/2010/main" val="2605006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054100" y="641773"/>
            <a:ext cx="7797800" cy="901701"/>
          </a:xfrm>
        </p:spPr>
        <p:txBody>
          <a:bodyPr>
            <a:normAutofit fontScale="90000"/>
          </a:bodyPr>
          <a:lstStyle/>
          <a:p>
            <a:pPr algn="ctr"/>
            <a:r>
              <a:rPr lang="en-US" b="1" dirty="0" smtClean="0">
                <a:latin typeface="+mn-lt"/>
                <a:ea typeface="ＭＳ Ｐゴシック" charset="0"/>
                <a:cs typeface="ＭＳ Ｐゴシック" charset="0"/>
              </a:rPr>
              <a:t>Background – Improving Contraceptive Method Mix (ICMM) Project</a:t>
            </a:r>
            <a:endParaRPr lang="en-US" b="1" dirty="0">
              <a:latin typeface="+mn-lt"/>
              <a:ea typeface="ＭＳ Ｐゴシック" charset="0"/>
              <a:cs typeface="ＭＳ Ｐゴシック" charset="0"/>
            </a:endParaRPr>
          </a:p>
        </p:txBody>
      </p:sp>
      <p:sp>
        <p:nvSpPr>
          <p:cNvPr id="13314" name="Content Placeholder 2"/>
          <p:cNvSpPr>
            <a:spLocks noGrp="1"/>
          </p:cNvSpPr>
          <p:nvPr>
            <p:ph sz="half" idx="1"/>
          </p:nvPr>
        </p:nvSpPr>
        <p:spPr>
          <a:xfrm>
            <a:off x="2882540" y="1757587"/>
            <a:ext cx="5785236" cy="4268136"/>
          </a:xfrm>
        </p:spPr>
        <p:txBody>
          <a:bodyPr>
            <a:normAutofit fontScale="92500" lnSpcReduction="10000"/>
          </a:bodyPr>
          <a:lstStyle/>
          <a:p>
            <a:endParaRPr lang="en-US" sz="2400" b="1" dirty="0" smtClean="0">
              <a:ea typeface="ＭＳ Ｐゴシック" charset="0"/>
              <a:cs typeface="Arial" charset="0"/>
            </a:endParaRPr>
          </a:p>
          <a:p>
            <a:r>
              <a:rPr lang="en-US" sz="2400" b="1" dirty="0">
                <a:ea typeface="ＭＳ Ｐゴシック" charset="0"/>
                <a:cs typeface="ＭＳ Ｐゴシック" charset="0"/>
              </a:rPr>
              <a:t>GOAL: </a:t>
            </a:r>
            <a:r>
              <a:rPr lang="en-US" sz="2400" dirty="0">
                <a:ea typeface="ＭＳ Ｐゴシック" charset="0"/>
                <a:cs typeface="ＭＳ Ｐゴシック" charset="0"/>
              </a:rPr>
              <a:t>To improve maternal health by improving the use of long-acting and permanent methods at the district level</a:t>
            </a:r>
          </a:p>
          <a:p>
            <a:endParaRPr lang="en-US" sz="2400" b="1" dirty="0">
              <a:ea typeface="ＭＳ Ｐゴシック" charset="0"/>
              <a:cs typeface="Arial" charset="0"/>
            </a:endParaRPr>
          </a:p>
          <a:p>
            <a:r>
              <a:rPr lang="en-US" sz="2400" b="1" dirty="0" smtClean="0">
                <a:ea typeface="ＭＳ Ｐゴシック" charset="0"/>
                <a:cs typeface="Arial" charset="0"/>
              </a:rPr>
              <a:t>Design: </a:t>
            </a:r>
            <a:r>
              <a:rPr lang="en-US" sz="2400" dirty="0" smtClean="0">
                <a:ea typeface="ＭＳ Ｐゴシック" charset="0"/>
                <a:cs typeface="Arial" charset="0"/>
              </a:rPr>
              <a:t>Operations research and advocacy project with a knowledge management component</a:t>
            </a:r>
          </a:p>
          <a:p>
            <a:r>
              <a:rPr lang="en-US" sz="2400" b="1" dirty="0" smtClean="0">
                <a:ea typeface="ＭＳ Ｐゴシック" charset="0"/>
                <a:cs typeface="ＭＳ Ｐゴシック" charset="0"/>
              </a:rPr>
              <a:t>Funding source: </a:t>
            </a:r>
            <a:r>
              <a:rPr lang="en-US" sz="2400" dirty="0" smtClean="0">
                <a:ea typeface="ＭＳ Ｐゴシック" charset="0"/>
                <a:cs typeface="Arial" charset="0"/>
              </a:rPr>
              <a:t>USAID and DFAT</a:t>
            </a:r>
          </a:p>
          <a:p>
            <a:r>
              <a:rPr lang="en-US" sz="2400" b="1" dirty="0" smtClean="0">
                <a:ea typeface="ＭＳ Ｐゴシック" charset="0"/>
                <a:cs typeface="Arial" charset="0"/>
              </a:rPr>
              <a:t>Project duration: </a:t>
            </a:r>
            <a:r>
              <a:rPr lang="en-US" sz="2400" dirty="0" smtClean="0">
                <a:ea typeface="ＭＳ Ｐゴシック" charset="0"/>
                <a:cs typeface="Arial" charset="0"/>
              </a:rPr>
              <a:t>2012 – 2016 </a:t>
            </a:r>
          </a:p>
          <a:p>
            <a:pPr fontAlgn="t"/>
            <a:r>
              <a:rPr lang="en-US" sz="2400" b="1" dirty="0" smtClean="0">
                <a:ea typeface="ＭＳ Ｐゴシック" charset="0"/>
                <a:cs typeface="Arial" charset="0"/>
              </a:rPr>
              <a:t>Location: </a:t>
            </a:r>
            <a:r>
              <a:rPr lang="en-US" sz="2400" dirty="0" smtClean="0">
                <a:ea typeface="ＭＳ Ｐゴシック" charset="0"/>
                <a:cs typeface="Arial" charset="0"/>
              </a:rPr>
              <a:t>East Java (3 districts); West Nusa Tenggara (3 districts)</a:t>
            </a:r>
          </a:p>
          <a:p>
            <a:endParaRPr lang="en-US" dirty="0">
              <a:ea typeface="ＭＳ Ｐゴシック"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940" y="1916583"/>
            <a:ext cx="2387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88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128305" y="497364"/>
            <a:ext cx="7797800" cy="1143000"/>
          </a:xfrm>
        </p:spPr>
        <p:txBody>
          <a:bodyPr/>
          <a:lstStyle/>
          <a:p>
            <a:pPr algn="ctr"/>
            <a:r>
              <a:rPr lang="en-US" b="1" dirty="0">
                <a:latin typeface="+mn-lt"/>
                <a:ea typeface="ＭＳ Ｐゴシック" charset="0"/>
                <a:cs typeface="ＭＳ Ｐゴシック" charset="0"/>
              </a:rPr>
              <a:t>Knowledge </a:t>
            </a:r>
            <a:r>
              <a:rPr lang="en-US" b="1" dirty="0" smtClean="0">
                <a:latin typeface="+mn-lt"/>
                <a:ea typeface="ＭＳ Ｐゴシック" charset="0"/>
                <a:cs typeface="ＭＳ Ｐゴシック" charset="0"/>
              </a:rPr>
              <a:t>Sharing in ICMM</a:t>
            </a:r>
            <a:endParaRPr lang="en-US" b="1" dirty="0">
              <a:latin typeface="+mn-lt"/>
              <a:ea typeface="ＭＳ Ｐゴシック" charset="0"/>
              <a:cs typeface="ＭＳ Ｐゴシック" charset="0"/>
            </a:endParaRPr>
          </a:p>
        </p:txBody>
      </p:sp>
      <p:sp>
        <p:nvSpPr>
          <p:cNvPr id="20482" name="Content Placeholder 2"/>
          <p:cNvSpPr>
            <a:spLocks noGrp="1"/>
          </p:cNvSpPr>
          <p:nvPr>
            <p:ph sz="half" idx="1"/>
          </p:nvPr>
        </p:nvSpPr>
        <p:spPr>
          <a:xfrm>
            <a:off x="3637457" y="1587624"/>
            <a:ext cx="5088532" cy="4538855"/>
          </a:xfrm>
        </p:spPr>
        <p:txBody>
          <a:bodyPr>
            <a:normAutofit/>
          </a:bodyPr>
          <a:lstStyle/>
          <a:p>
            <a:r>
              <a:rPr lang="en-US" dirty="0">
                <a:ea typeface="ＭＳ Ｐゴシック" charset="0"/>
                <a:cs typeface="ＭＳ Ｐゴシック" charset="0"/>
              </a:rPr>
              <a:t>Sharing is a key part of ICMM:</a:t>
            </a:r>
          </a:p>
          <a:p>
            <a:pPr lvl="1"/>
            <a:r>
              <a:rPr lang="en-US" dirty="0">
                <a:ea typeface="ＭＳ Ｐゴシック" charset="0"/>
              </a:rPr>
              <a:t>To translate research results into advocacy </a:t>
            </a:r>
            <a:r>
              <a:rPr lang="en-US" dirty="0" smtClean="0">
                <a:ea typeface="ＭＳ Ｐゴシック" charset="0"/>
              </a:rPr>
              <a:t>activities</a:t>
            </a:r>
            <a:endParaRPr lang="en-US" dirty="0">
              <a:ea typeface="ＭＳ Ｐゴシック" charset="0"/>
            </a:endParaRPr>
          </a:p>
          <a:p>
            <a:pPr lvl="1"/>
            <a:r>
              <a:rPr lang="en-US" dirty="0">
                <a:ea typeface="ＭＳ Ｐゴシック" charset="0"/>
              </a:rPr>
              <a:t>To use lessons learned from the </a:t>
            </a:r>
            <a:r>
              <a:rPr lang="en-US" dirty="0" smtClean="0">
                <a:ea typeface="ＭＳ Ｐゴシック" charset="0"/>
              </a:rPr>
              <a:t>District Working Groups (DWGs) </a:t>
            </a:r>
            <a:r>
              <a:rPr lang="en-US" dirty="0">
                <a:ea typeface="ＭＳ Ｐゴシック" charset="0"/>
              </a:rPr>
              <a:t>to support other </a:t>
            </a:r>
            <a:r>
              <a:rPr lang="en-US" dirty="0" smtClean="0">
                <a:ea typeface="ＭＳ Ｐゴシック" charset="0"/>
              </a:rPr>
              <a:t>DWGs</a:t>
            </a:r>
            <a:endParaRPr lang="en-US" dirty="0">
              <a:ea typeface="ＭＳ Ｐゴシック" charset="0"/>
            </a:endParaRPr>
          </a:p>
          <a:p>
            <a:r>
              <a:rPr lang="en-US" dirty="0" smtClean="0">
                <a:ea typeface="ＭＳ Ｐゴシック" charset="0"/>
                <a:cs typeface="ＭＳ Ｐゴシック" charset="0"/>
              </a:rPr>
              <a:t>“Sharing meetings” </a:t>
            </a:r>
            <a:r>
              <a:rPr lang="en-US" dirty="0">
                <a:ea typeface="ＭＳ Ｐゴシック" charset="0"/>
                <a:cs typeface="ＭＳ Ｐゴシック" charset="0"/>
              </a:rPr>
              <a:t>help us find out about knowledge that is “in each other’s heads”—and use it to improve our work</a:t>
            </a:r>
          </a:p>
        </p:txBody>
      </p:sp>
      <p:pic>
        <p:nvPicPr>
          <p:cNvPr id="9" name="Picture 2" descr="C:\Users\sharlan\Dropbox (JHUCfC)\Camera Uploads\2014-04-17 01.10.59.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9136" t="8332" r="19136" b="15158"/>
          <a:stretch/>
        </p:blipFill>
        <p:spPr>
          <a:xfrm>
            <a:off x="481185" y="2110139"/>
            <a:ext cx="3156272" cy="2608047"/>
          </a:xfrm>
        </p:spPr>
      </p:pic>
    </p:spTree>
    <p:extLst>
      <p:ext uri="{BB962C8B-B14F-4D97-AF65-F5344CB8AC3E}">
        <p14:creationId xmlns:p14="http://schemas.microsoft.com/office/powerpoint/2010/main" val="4142617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501187" y="332607"/>
            <a:ext cx="7486060" cy="1396586"/>
          </a:xfrm>
        </p:spPr>
        <p:txBody>
          <a:bodyPr>
            <a:normAutofit fontScale="90000"/>
          </a:bodyPr>
          <a:lstStyle/>
          <a:p>
            <a:pPr algn="ctr"/>
            <a:r>
              <a:rPr lang="en-US" b="1" dirty="0" smtClean="0">
                <a:latin typeface="+mn-lt"/>
                <a:ea typeface="ＭＳ Ｐゴシック" charset="0"/>
                <a:cs typeface="ＭＳ Ｐゴシック" charset="0"/>
              </a:rPr>
              <a:t>ICMM/Advance Family Planning (AFP) Sharing Meeting: Overview</a:t>
            </a:r>
            <a:endParaRPr lang="en-US" b="1" dirty="0">
              <a:latin typeface="+mn-lt"/>
              <a:ea typeface="ＭＳ Ｐゴシック" charset="0"/>
              <a:cs typeface="ＭＳ Ｐゴシック" charset="0"/>
            </a:endParaRPr>
          </a:p>
        </p:txBody>
      </p:sp>
      <p:sp>
        <p:nvSpPr>
          <p:cNvPr id="19458" name="Content Placeholder 2"/>
          <p:cNvSpPr>
            <a:spLocks noGrp="1"/>
          </p:cNvSpPr>
          <p:nvPr>
            <p:ph sz="half" idx="1"/>
          </p:nvPr>
        </p:nvSpPr>
        <p:spPr>
          <a:xfrm>
            <a:off x="379986" y="2019026"/>
            <a:ext cx="5207936" cy="4213225"/>
          </a:xfrm>
        </p:spPr>
        <p:txBody>
          <a:bodyPr/>
          <a:lstStyle/>
          <a:p>
            <a:r>
              <a:rPr lang="en-US" dirty="0" smtClean="0">
                <a:solidFill>
                  <a:schemeClr val="tx1"/>
                </a:solidFill>
                <a:ea typeface="ＭＳ Ｐゴシック" charset="0"/>
                <a:cs typeface="ＭＳ Ｐゴシック" charset="0"/>
              </a:rPr>
              <a:t>Two-day meeting in Jakarta</a:t>
            </a:r>
          </a:p>
          <a:p>
            <a:r>
              <a:rPr lang="en-US" dirty="0" smtClean="0">
                <a:solidFill>
                  <a:schemeClr val="tx1"/>
                </a:solidFill>
                <a:ea typeface="ＭＳ Ｐゴシック" charset="0"/>
                <a:cs typeface="ＭＳ Ｐゴシック" charset="0"/>
              </a:rPr>
              <a:t>Co-hosted by AFP and ICMM</a:t>
            </a:r>
          </a:p>
          <a:p>
            <a:r>
              <a:rPr lang="en-US" dirty="0" smtClean="0">
                <a:solidFill>
                  <a:schemeClr val="tx1"/>
                </a:solidFill>
                <a:ea typeface="ＭＳ Ｐゴシック" charset="0"/>
                <a:cs typeface="ＭＳ Ｐゴシック" charset="0"/>
              </a:rPr>
              <a:t>Included DWGs from 11 districts (6 ICMM; 5 AFP)</a:t>
            </a:r>
          </a:p>
          <a:p>
            <a:r>
              <a:rPr lang="en-US" dirty="0" smtClean="0">
                <a:solidFill>
                  <a:schemeClr val="tx1"/>
                </a:solidFill>
                <a:ea typeface="ＭＳ Ｐゴシック" charset="0"/>
                <a:cs typeface="ＭＳ Ｐゴシック" charset="0"/>
              </a:rPr>
              <a:t>70 participants– from district, national, and provincial levels</a:t>
            </a:r>
          </a:p>
          <a:p>
            <a:r>
              <a:rPr lang="en-US" dirty="0" smtClean="0">
                <a:solidFill>
                  <a:schemeClr val="tx1"/>
                </a:solidFill>
                <a:ea typeface="ＭＳ Ｐゴシック" charset="0"/>
                <a:cs typeface="ＭＳ Ｐゴシック" charset="0"/>
              </a:rPr>
              <a:t>Theme: “Partnering to Win”</a:t>
            </a:r>
            <a:endParaRPr lang="en-US" dirty="0">
              <a:solidFill>
                <a:schemeClr val="tx1"/>
              </a:solidFill>
              <a:ea typeface="ＭＳ Ｐゴシック" charset="0"/>
              <a:cs typeface="ＭＳ Ｐゴシック" charset="0"/>
            </a:endParaRPr>
          </a:p>
        </p:txBody>
      </p:sp>
      <p:pic>
        <p:nvPicPr>
          <p:cNvPr id="11" name="Picture 10" descr="2014-10-22 03.07.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922" y="3942758"/>
            <a:ext cx="3116209" cy="2077473"/>
          </a:xfrm>
          <a:prstGeom prst="rect">
            <a:avLst/>
          </a:prstGeom>
        </p:spPr>
      </p:pic>
      <p:pic>
        <p:nvPicPr>
          <p:cNvPr id="2" name="Picture 1" descr="2014-10-21 23.16.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922" y="1729193"/>
            <a:ext cx="3288231" cy="2192154"/>
          </a:xfrm>
          <a:prstGeom prst="rect">
            <a:avLst/>
          </a:prstGeom>
        </p:spPr>
      </p:pic>
    </p:spTree>
    <p:extLst>
      <p:ext uri="{BB962C8B-B14F-4D97-AF65-F5344CB8AC3E}">
        <p14:creationId xmlns:p14="http://schemas.microsoft.com/office/powerpoint/2010/main" val="2815306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138381" y="477285"/>
            <a:ext cx="8555037" cy="1143000"/>
          </a:xfrm>
        </p:spPr>
        <p:txBody>
          <a:bodyPr>
            <a:normAutofit fontScale="90000"/>
          </a:bodyPr>
          <a:lstStyle/>
          <a:p>
            <a:pPr algn="ctr"/>
            <a:r>
              <a:rPr lang="en-US" b="1" dirty="0" smtClean="0">
                <a:latin typeface="+mn-lt"/>
                <a:ea typeface="ＭＳ Ｐゴシック" charset="0"/>
                <a:cs typeface="ＭＳ Ｐゴシック" charset="0"/>
              </a:rPr>
              <a:t>ICMM/AFP Sharing Meeting: </a:t>
            </a:r>
            <a:br>
              <a:rPr lang="en-US" b="1" dirty="0" smtClean="0">
                <a:latin typeface="+mn-lt"/>
                <a:ea typeface="ＭＳ Ｐゴシック" charset="0"/>
                <a:cs typeface="ＭＳ Ｐゴシック" charset="0"/>
              </a:rPr>
            </a:br>
            <a:r>
              <a:rPr lang="en-US" b="1" dirty="0" smtClean="0">
                <a:latin typeface="+mn-lt"/>
                <a:ea typeface="ＭＳ Ｐゴシック" charset="0"/>
                <a:cs typeface="ＭＳ Ｐゴシック" charset="0"/>
              </a:rPr>
              <a:t>Key agenda items</a:t>
            </a:r>
            <a:endParaRPr lang="en-US" b="1" dirty="0">
              <a:latin typeface="+mn-lt"/>
              <a:ea typeface="ＭＳ Ｐゴシック" charset="0"/>
              <a:cs typeface="ＭＳ Ｐゴシック" charset="0"/>
            </a:endParaRPr>
          </a:p>
        </p:txBody>
      </p:sp>
      <p:sp>
        <p:nvSpPr>
          <p:cNvPr id="19458" name="Content Placeholder 2"/>
          <p:cNvSpPr>
            <a:spLocks noGrp="1"/>
          </p:cNvSpPr>
          <p:nvPr>
            <p:ph sz="half" idx="1"/>
          </p:nvPr>
        </p:nvSpPr>
        <p:spPr>
          <a:xfrm>
            <a:off x="451848" y="1835150"/>
            <a:ext cx="5415900" cy="4513399"/>
          </a:xfrm>
        </p:spPr>
        <p:txBody>
          <a:bodyPr/>
          <a:lstStyle/>
          <a:p>
            <a:r>
              <a:rPr lang="en-US" b="1" dirty="0" smtClean="0">
                <a:solidFill>
                  <a:schemeClr val="tx1"/>
                </a:solidFill>
                <a:ea typeface="ＭＳ Ｐゴシック" charset="0"/>
                <a:cs typeface="ＭＳ Ｐゴシック" charset="0"/>
              </a:rPr>
              <a:t>Poster presentations </a:t>
            </a:r>
            <a:r>
              <a:rPr lang="en-US" dirty="0" smtClean="0">
                <a:solidFill>
                  <a:schemeClr val="tx1"/>
                </a:solidFill>
                <a:ea typeface="ＭＳ Ｐゴシック" charset="0"/>
                <a:cs typeface="ＭＳ Ｐゴシック" charset="0"/>
              </a:rPr>
              <a:t>from DWGs (Day 1)</a:t>
            </a:r>
          </a:p>
          <a:p>
            <a:r>
              <a:rPr lang="en-US" b="1" dirty="0" smtClean="0">
                <a:solidFill>
                  <a:schemeClr val="tx1"/>
                </a:solidFill>
                <a:ea typeface="ＭＳ Ｐゴシック" charset="0"/>
                <a:cs typeface="ＭＳ Ｐゴシック" charset="0"/>
              </a:rPr>
              <a:t>Overview presentations </a:t>
            </a:r>
            <a:r>
              <a:rPr lang="en-US" dirty="0" smtClean="0">
                <a:solidFill>
                  <a:schemeClr val="tx1"/>
                </a:solidFill>
                <a:ea typeface="ＭＳ Ｐゴシック" charset="0"/>
                <a:cs typeface="ＭＳ Ｐゴシック" charset="0"/>
              </a:rPr>
              <a:t>on key topics from </a:t>
            </a:r>
            <a:r>
              <a:rPr lang="en-US" dirty="0" err="1" smtClean="0">
                <a:solidFill>
                  <a:schemeClr val="tx1"/>
                </a:solidFill>
                <a:ea typeface="ＭＳ Ｐゴシック" charset="0"/>
                <a:cs typeface="ＭＳ Ｐゴシック" charset="0"/>
              </a:rPr>
              <a:t>natl</a:t>
            </a:r>
            <a:r>
              <a:rPr lang="en-US" dirty="0" smtClean="0">
                <a:solidFill>
                  <a:schemeClr val="tx1"/>
                </a:solidFill>
                <a:ea typeface="ＭＳ Ｐゴシック" charset="0"/>
                <a:cs typeface="ＭＳ Ｐゴシック" charset="0"/>
              </a:rPr>
              <a:t> stakeholders (Days 1 &amp; 2)</a:t>
            </a:r>
          </a:p>
          <a:p>
            <a:r>
              <a:rPr lang="en-US" b="1" dirty="0" smtClean="0">
                <a:solidFill>
                  <a:schemeClr val="tx1"/>
                </a:solidFill>
                <a:ea typeface="ＭＳ Ｐゴシック" charset="0"/>
                <a:cs typeface="ＭＳ Ｐゴシック" charset="0"/>
              </a:rPr>
              <a:t>Refresher of advocacy tools/guided small group sessions </a:t>
            </a:r>
            <a:r>
              <a:rPr lang="en-US" dirty="0" smtClean="0">
                <a:solidFill>
                  <a:schemeClr val="tx1"/>
                </a:solidFill>
                <a:ea typeface="ＭＳ Ｐゴシック" charset="0"/>
                <a:cs typeface="ＭＳ Ｐゴシック" charset="0"/>
              </a:rPr>
              <a:t>to work on advocacy </a:t>
            </a:r>
            <a:r>
              <a:rPr lang="en-US" dirty="0" err="1" smtClean="0">
                <a:solidFill>
                  <a:schemeClr val="tx1"/>
                </a:solidFill>
                <a:ea typeface="ＭＳ Ｐゴシック" charset="0"/>
                <a:cs typeface="ＭＳ Ｐゴシック" charset="0"/>
              </a:rPr>
              <a:t>workplans</a:t>
            </a:r>
            <a:r>
              <a:rPr lang="en-US" dirty="0" smtClean="0">
                <a:solidFill>
                  <a:schemeClr val="tx1"/>
                </a:solidFill>
                <a:ea typeface="ＭＳ Ｐゴシック" charset="0"/>
                <a:cs typeface="ＭＳ Ｐゴシック" charset="0"/>
              </a:rPr>
              <a:t> (Day 2)</a:t>
            </a:r>
          </a:p>
          <a:p>
            <a:endParaRPr lang="en-US" dirty="0" smtClean="0">
              <a:solidFill>
                <a:schemeClr val="tx1"/>
              </a:solidFill>
              <a:latin typeface="Arial" charset="0"/>
              <a:ea typeface="ＭＳ Ｐゴシック" charset="0"/>
              <a:cs typeface="ＭＳ Ｐゴシック" charset="0"/>
            </a:endParaRPr>
          </a:p>
          <a:p>
            <a:endParaRPr lang="en-US" dirty="0">
              <a:solidFill>
                <a:schemeClr val="tx1"/>
              </a:solidFill>
              <a:latin typeface="Arial" charset="0"/>
              <a:ea typeface="ＭＳ Ｐゴシック" charset="0"/>
              <a:cs typeface="ＭＳ Ｐゴシック" charset="0"/>
            </a:endParaRPr>
          </a:p>
        </p:txBody>
      </p:sp>
      <p:pic>
        <p:nvPicPr>
          <p:cNvPr id="3" name="Picture 2" descr="2014-10-21 21.43.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245" y="2048703"/>
            <a:ext cx="2999755" cy="1999836"/>
          </a:xfrm>
          <a:prstGeom prst="rect">
            <a:avLst/>
          </a:prstGeom>
        </p:spPr>
      </p:pic>
      <p:pic>
        <p:nvPicPr>
          <p:cNvPr id="6" name="Picture 5" descr="2014-10-23 04.00.5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45" y="4048539"/>
            <a:ext cx="2999755" cy="1999836"/>
          </a:xfrm>
          <a:prstGeom prst="rect">
            <a:avLst/>
          </a:prstGeom>
        </p:spPr>
      </p:pic>
    </p:spTree>
    <p:extLst>
      <p:ext uri="{BB962C8B-B14F-4D97-AF65-F5344CB8AC3E}">
        <p14:creationId xmlns:p14="http://schemas.microsoft.com/office/powerpoint/2010/main" val="2437703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123406" y="510369"/>
            <a:ext cx="8229600" cy="1143000"/>
          </a:xfrm>
        </p:spPr>
        <p:txBody>
          <a:bodyPr>
            <a:normAutofit fontScale="90000"/>
          </a:bodyPr>
          <a:lstStyle/>
          <a:p>
            <a:pPr algn="ctr"/>
            <a:r>
              <a:rPr lang="en-US" b="1" dirty="0" smtClean="0">
                <a:latin typeface="+mn-lt"/>
                <a:ea typeface="ＭＳ Ｐゴシック" charset="0"/>
                <a:cs typeface="ＭＳ Ｐゴシック" charset="0"/>
              </a:rPr>
              <a:t>ICMM/AFP Sharing Meeting: </a:t>
            </a:r>
            <a:br>
              <a:rPr lang="en-US" b="1" dirty="0" smtClean="0">
                <a:latin typeface="+mn-lt"/>
                <a:ea typeface="ＭＳ Ｐゴシック" charset="0"/>
                <a:cs typeface="ＭＳ Ｐゴシック" charset="0"/>
              </a:rPr>
            </a:br>
            <a:r>
              <a:rPr lang="en-US" b="1" dirty="0" smtClean="0">
                <a:latin typeface="+mn-lt"/>
                <a:ea typeface="ＭＳ Ｐゴシック" charset="0"/>
                <a:cs typeface="ＭＳ Ｐゴシック" charset="0"/>
              </a:rPr>
              <a:t>Feedback from participants</a:t>
            </a:r>
            <a:endParaRPr lang="en-US" b="1" dirty="0">
              <a:latin typeface="+mn-lt"/>
              <a:ea typeface="ＭＳ Ｐゴシック" charset="0"/>
              <a:cs typeface="ＭＳ Ｐゴシック" charset="0"/>
            </a:endParaRPr>
          </a:p>
        </p:txBody>
      </p:sp>
      <p:sp>
        <p:nvSpPr>
          <p:cNvPr id="7" name="Text Placeholder 6"/>
          <p:cNvSpPr>
            <a:spLocks noGrp="1"/>
          </p:cNvSpPr>
          <p:nvPr>
            <p:ph type="body" idx="1"/>
          </p:nvPr>
        </p:nvSpPr>
        <p:spPr>
          <a:xfrm>
            <a:off x="518088" y="1816430"/>
            <a:ext cx="4040188" cy="432768"/>
          </a:xfrm>
        </p:spPr>
        <p:txBody>
          <a:bodyPr>
            <a:normAutofit lnSpcReduction="10000"/>
          </a:bodyPr>
          <a:lstStyle/>
          <a:p>
            <a:r>
              <a:rPr lang="en-US" dirty="0" smtClean="0"/>
              <a:t>Keep</a:t>
            </a:r>
            <a:endParaRPr lang="en-US" dirty="0"/>
          </a:p>
        </p:txBody>
      </p:sp>
      <p:sp>
        <p:nvSpPr>
          <p:cNvPr id="19458" name="Content Placeholder 2"/>
          <p:cNvSpPr>
            <a:spLocks noGrp="1"/>
          </p:cNvSpPr>
          <p:nvPr>
            <p:ph sz="half" idx="2"/>
          </p:nvPr>
        </p:nvSpPr>
        <p:spPr>
          <a:xfrm>
            <a:off x="518088" y="2244900"/>
            <a:ext cx="4040188" cy="4132515"/>
          </a:xfrm>
        </p:spPr>
        <p:txBody>
          <a:bodyPr/>
          <a:lstStyle/>
          <a:p>
            <a:r>
              <a:rPr lang="en-US" dirty="0" smtClean="0">
                <a:solidFill>
                  <a:schemeClr val="tx1"/>
                </a:solidFill>
                <a:ea typeface="ＭＳ Ｐゴシック" charset="0"/>
                <a:cs typeface="ＭＳ Ｐゴシック" charset="0"/>
              </a:rPr>
              <a:t>Opportunity for DWGs to work with national/provincial stakeholders</a:t>
            </a:r>
          </a:p>
          <a:p>
            <a:r>
              <a:rPr lang="en-US" dirty="0" smtClean="0">
                <a:solidFill>
                  <a:schemeClr val="tx1"/>
                </a:solidFill>
                <a:ea typeface="ＭＳ Ｐゴシック" charset="0"/>
                <a:cs typeface="ＭＳ Ｐゴシック" charset="0"/>
              </a:rPr>
              <a:t>Guided annual work plan sessions</a:t>
            </a:r>
          </a:p>
          <a:p>
            <a:r>
              <a:rPr lang="en-US" dirty="0" smtClean="0">
                <a:solidFill>
                  <a:schemeClr val="tx1"/>
                </a:solidFill>
                <a:ea typeface="ＭＳ Ｐゴシック" charset="0"/>
                <a:cs typeface="ＭＳ Ｐゴシック" charset="0"/>
              </a:rPr>
              <a:t>Fun activities &amp; posters</a:t>
            </a:r>
          </a:p>
          <a:p>
            <a:r>
              <a:rPr lang="en-US" dirty="0" smtClean="0">
                <a:solidFill>
                  <a:schemeClr val="tx1"/>
                </a:solidFill>
                <a:ea typeface="ＭＳ Ｐゴシック" charset="0"/>
                <a:cs typeface="ＭＳ Ｐゴシック" charset="0"/>
              </a:rPr>
              <a:t>Collaboration between AFP &amp; ICMM Projects</a:t>
            </a:r>
          </a:p>
          <a:p>
            <a:endParaRPr lang="en-US" dirty="0" smtClean="0">
              <a:solidFill>
                <a:schemeClr val="tx1"/>
              </a:solidFill>
              <a:latin typeface="Arial" charset="0"/>
              <a:ea typeface="ＭＳ Ｐゴシック" charset="0"/>
              <a:cs typeface="ＭＳ Ｐゴシック" charset="0"/>
            </a:endParaRPr>
          </a:p>
        </p:txBody>
      </p:sp>
      <p:sp>
        <p:nvSpPr>
          <p:cNvPr id="8" name="Text Placeholder 7"/>
          <p:cNvSpPr>
            <a:spLocks noGrp="1"/>
          </p:cNvSpPr>
          <p:nvPr>
            <p:ph type="body" sz="quarter" idx="3"/>
          </p:nvPr>
        </p:nvSpPr>
        <p:spPr>
          <a:xfrm>
            <a:off x="4660637" y="1812132"/>
            <a:ext cx="4041775" cy="432768"/>
          </a:xfrm>
        </p:spPr>
        <p:txBody>
          <a:bodyPr>
            <a:normAutofit lnSpcReduction="10000"/>
          </a:bodyPr>
          <a:lstStyle/>
          <a:p>
            <a:r>
              <a:rPr lang="en-US" dirty="0" smtClean="0"/>
              <a:t>Change</a:t>
            </a:r>
            <a:endParaRPr lang="en-US" dirty="0"/>
          </a:p>
        </p:txBody>
      </p:sp>
      <p:sp>
        <p:nvSpPr>
          <p:cNvPr id="9" name="Content Placeholder 8"/>
          <p:cNvSpPr>
            <a:spLocks noGrp="1"/>
          </p:cNvSpPr>
          <p:nvPr>
            <p:ph sz="quarter" idx="4"/>
          </p:nvPr>
        </p:nvSpPr>
        <p:spPr>
          <a:xfrm>
            <a:off x="4497388" y="2249198"/>
            <a:ext cx="4498974" cy="4132515"/>
          </a:xfrm>
        </p:spPr>
        <p:txBody>
          <a:bodyPr/>
          <a:lstStyle/>
          <a:p>
            <a:r>
              <a:rPr lang="en-US" dirty="0" smtClean="0"/>
              <a:t>More time for questions</a:t>
            </a:r>
          </a:p>
          <a:p>
            <a:r>
              <a:rPr lang="en-US" dirty="0" smtClean="0"/>
              <a:t>More time for small groups</a:t>
            </a:r>
          </a:p>
          <a:p>
            <a:r>
              <a:rPr lang="en-US" dirty="0" smtClean="0"/>
              <a:t>More time for informal sharing</a:t>
            </a:r>
          </a:p>
          <a:p>
            <a:r>
              <a:rPr lang="en-US" dirty="0" smtClean="0"/>
              <a:t>Have </a:t>
            </a:r>
            <a:r>
              <a:rPr lang="en-US" dirty="0"/>
              <a:t>sharing meetings more often</a:t>
            </a:r>
            <a:r>
              <a:rPr lang="en-US" dirty="0" smtClean="0"/>
              <a:t>!</a:t>
            </a:r>
            <a:endParaRPr lang="en-US" dirty="0"/>
          </a:p>
        </p:txBody>
      </p:sp>
    </p:spTree>
    <p:extLst>
      <p:ext uri="{BB962C8B-B14F-4D97-AF65-F5344CB8AC3E}">
        <p14:creationId xmlns:p14="http://schemas.microsoft.com/office/powerpoint/2010/main" val="1416296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666" y="274638"/>
            <a:ext cx="6290133" cy="1143000"/>
          </a:xfrm>
        </p:spPr>
        <p:txBody>
          <a:bodyPr>
            <a:normAutofit fontScale="90000"/>
          </a:bodyPr>
          <a:lstStyle/>
          <a:p>
            <a:r>
              <a:rPr lang="en-US" b="1" dirty="0" smtClean="0"/>
              <a:t>New K4Health Share Fair Guide</a:t>
            </a:r>
            <a:endParaRPr lang="en-US" b="1" dirty="0"/>
          </a:p>
        </p:txBody>
      </p:sp>
      <p:sp>
        <p:nvSpPr>
          <p:cNvPr id="3" name="Content Placeholder 2"/>
          <p:cNvSpPr>
            <a:spLocks noGrp="1"/>
          </p:cNvSpPr>
          <p:nvPr>
            <p:ph idx="1"/>
          </p:nvPr>
        </p:nvSpPr>
        <p:spPr>
          <a:xfrm>
            <a:off x="429538" y="1714016"/>
            <a:ext cx="5546628" cy="4525963"/>
          </a:xfrm>
        </p:spPr>
        <p:txBody>
          <a:bodyPr>
            <a:normAutofit fontScale="92500" lnSpcReduction="10000"/>
          </a:bodyPr>
          <a:lstStyle/>
          <a:p>
            <a:r>
              <a:rPr lang="en-US" dirty="0">
                <a:hlinkClick r:id="rId3"/>
              </a:rPr>
              <a:t>https://www.k4health.org/resources/how-hold-successful-share-</a:t>
            </a:r>
            <a:r>
              <a:rPr lang="en-US" dirty="0" smtClean="0">
                <a:hlinkClick r:id="rId3"/>
              </a:rPr>
              <a:t>fair</a:t>
            </a:r>
            <a:endParaRPr lang="en-US" dirty="0" smtClean="0"/>
          </a:p>
          <a:p>
            <a:r>
              <a:rPr lang="en-US" dirty="0" smtClean="0"/>
              <a:t>Step-by-step </a:t>
            </a:r>
            <a:r>
              <a:rPr lang="en-US" dirty="0"/>
              <a:t>guide for planning and hosting your own share fair</a:t>
            </a:r>
          </a:p>
          <a:p>
            <a:r>
              <a:rPr lang="en-US" dirty="0"/>
              <a:t>Tools and templates to use in planning, implementing, and evaluating a share fair</a:t>
            </a:r>
          </a:p>
          <a:p>
            <a:r>
              <a:rPr lang="en-US" dirty="0"/>
              <a:t>Examples from K4Health’s experience hosting share fairs</a:t>
            </a:r>
          </a:p>
          <a:p>
            <a:endParaRPr lang="en-US" dirty="0" smtClean="0"/>
          </a:p>
          <a:p>
            <a:endParaRPr lang="en-US" dirty="0"/>
          </a:p>
          <a:p>
            <a:endParaRPr lang="en-US" dirty="0"/>
          </a:p>
        </p:txBody>
      </p:sp>
      <p:pic>
        <p:nvPicPr>
          <p:cNvPr id="4" name="Picture 3"/>
          <p:cNvPicPr>
            <a:picLocks noChangeAspect="1"/>
          </p:cNvPicPr>
          <p:nvPr/>
        </p:nvPicPr>
        <p:blipFill>
          <a:blip r:embed="rId4"/>
          <a:stretch>
            <a:fillRect/>
          </a:stretch>
        </p:blipFill>
        <p:spPr>
          <a:xfrm>
            <a:off x="5994572" y="2228559"/>
            <a:ext cx="2692227" cy="3104829"/>
          </a:xfrm>
          <a:prstGeom prst="rect">
            <a:avLst/>
          </a:prstGeom>
        </p:spPr>
      </p:pic>
    </p:spTree>
    <p:extLst>
      <p:ext uri="{BB962C8B-B14F-4D97-AF65-F5344CB8AC3E}">
        <p14:creationId xmlns:p14="http://schemas.microsoft.com/office/powerpoint/2010/main" val="622430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569718" y="548537"/>
            <a:ext cx="5408982" cy="1143000"/>
          </a:xfrm>
        </p:spPr>
        <p:txBody>
          <a:bodyPr/>
          <a:lstStyle/>
          <a:p>
            <a:pPr algn="ctr"/>
            <a:r>
              <a:rPr lang="en-US" b="1" dirty="0" smtClean="0">
                <a:latin typeface="+mn-lt"/>
                <a:ea typeface="ＭＳ Ｐゴシック" charset="0"/>
                <a:cs typeface="ＭＳ Ｐゴシック" charset="0"/>
              </a:rPr>
              <a:t>Conclusions</a:t>
            </a:r>
            <a:endParaRPr lang="en-US" b="1" dirty="0">
              <a:latin typeface="+mn-lt"/>
              <a:ea typeface="ＭＳ Ｐゴシック" charset="0"/>
              <a:cs typeface="ＭＳ Ｐゴシック" charset="0"/>
            </a:endParaRPr>
          </a:p>
        </p:txBody>
      </p:sp>
      <p:sp>
        <p:nvSpPr>
          <p:cNvPr id="19458" name="Content Placeholder 2"/>
          <p:cNvSpPr>
            <a:spLocks noGrp="1"/>
          </p:cNvSpPr>
          <p:nvPr>
            <p:ph sz="half" idx="1"/>
          </p:nvPr>
        </p:nvSpPr>
        <p:spPr>
          <a:xfrm>
            <a:off x="569718" y="1691537"/>
            <a:ext cx="5616946" cy="5042521"/>
          </a:xfrm>
        </p:spPr>
        <p:txBody>
          <a:bodyPr>
            <a:normAutofit/>
          </a:bodyPr>
          <a:lstStyle/>
          <a:p>
            <a:r>
              <a:rPr lang="en-US" sz="2400" dirty="0">
                <a:latin typeface="+mj-lt"/>
                <a:ea typeface="ＭＳ Ｐゴシック" charset="0"/>
                <a:cs typeface="ＭＳ Ｐゴシック" charset="0"/>
              </a:rPr>
              <a:t>M</a:t>
            </a:r>
            <a:r>
              <a:rPr lang="en-US" sz="2400" dirty="0" smtClean="0">
                <a:solidFill>
                  <a:schemeClr val="tx1"/>
                </a:solidFill>
                <a:latin typeface="+mj-lt"/>
                <a:ea typeface="ＭＳ Ｐゴシック" charset="0"/>
                <a:cs typeface="ＭＳ Ｐゴシック" charset="0"/>
              </a:rPr>
              <a:t>eeting encouraged learning and collaboration by:</a:t>
            </a:r>
          </a:p>
          <a:p>
            <a:pPr lvl="1"/>
            <a:r>
              <a:rPr lang="en-US" sz="2300" dirty="0" smtClean="0">
                <a:solidFill>
                  <a:schemeClr val="tx1"/>
                </a:solidFill>
                <a:latin typeface="+mj-lt"/>
                <a:ea typeface="ＭＳ Ｐゴシック" charset="0"/>
                <a:cs typeface="ＭＳ Ｐゴシック" charset="0"/>
              </a:rPr>
              <a:t>Bringing together two projects with similar challenges </a:t>
            </a:r>
          </a:p>
          <a:p>
            <a:pPr lvl="1"/>
            <a:r>
              <a:rPr lang="en-US" sz="2300" dirty="0" smtClean="0">
                <a:solidFill>
                  <a:schemeClr val="tx1"/>
                </a:solidFill>
                <a:latin typeface="+mj-lt"/>
                <a:ea typeface="ＭＳ Ｐゴシック" charset="0"/>
                <a:cs typeface="ＭＳ Ｐゴシック" charset="0"/>
              </a:rPr>
              <a:t>Planning fun activities </a:t>
            </a:r>
          </a:p>
          <a:p>
            <a:r>
              <a:rPr lang="en-US" sz="2800" dirty="0" smtClean="0">
                <a:solidFill>
                  <a:schemeClr val="tx1"/>
                </a:solidFill>
                <a:latin typeface="+mj-lt"/>
                <a:ea typeface="ＭＳ Ｐゴシック" charset="0"/>
                <a:cs typeface="ＭＳ Ｐゴシック" charset="0"/>
              </a:rPr>
              <a:t>Next time, we will:</a:t>
            </a:r>
          </a:p>
          <a:p>
            <a:pPr lvl="1"/>
            <a:r>
              <a:rPr lang="en-US" sz="2300" dirty="0" smtClean="0">
                <a:solidFill>
                  <a:schemeClr val="tx1"/>
                </a:solidFill>
                <a:latin typeface="+mj-lt"/>
                <a:ea typeface="ＭＳ Ｐゴシック" charset="0"/>
                <a:cs typeface="ＭＳ Ｐゴシック" charset="0"/>
              </a:rPr>
              <a:t>Invite more “mentors” from the national level</a:t>
            </a:r>
          </a:p>
          <a:p>
            <a:pPr lvl="1"/>
            <a:r>
              <a:rPr lang="en-US" sz="2300" dirty="0" smtClean="0">
                <a:solidFill>
                  <a:schemeClr val="tx1"/>
                </a:solidFill>
                <a:latin typeface="+mj-lt"/>
                <a:ea typeface="ＭＳ Ｐゴシック" charset="0"/>
                <a:cs typeface="ＭＳ Ｐゴシック" charset="0"/>
              </a:rPr>
              <a:t>Make working sessions longer</a:t>
            </a:r>
          </a:p>
          <a:p>
            <a:pPr lvl="1"/>
            <a:r>
              <a:rPr lang="en-US" sz="2300" dirty="0" smtClean="0">
                <a:solidFill>
                  <a:schemeClr val="tx1"/>
                </a:solidFill>
                <a:latin typeface="+mj-lt"/>
                <a:ea typeface="ＭＳ Ｐゴシック" charset="0"/>
                <a:cs typeface="ＭＳ Ｐゴシック" charset="0"/>
              </a:rPr>
              <a:t>Offer more time for informal sharing</a:t>
            </a:r>
            <a:endParaRPr lang="en-US" sz="2300" dirty="0">
              <a:solidFill>
                <a:schemeClr val="tx1"/>
              </a:solidFill>
              <a:latin typeface="+mj-lt"/>
              <a:ea typeface="ＭＳ Ｐゴシック" charset="0"/>
              <a:cs typeface="ＭＳ Ｐゴシック" charset="0"/>
            </a:endParaRPr>
          </a:p>
        </p:txBody>
      </p:sp>
      <p:pic>
        <p:nvPicPr>
          <p:cNvPr id="14" name="Picture 13" descr="2014-10-23 04.01.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910" y="315852"/>
            <a:ext cx="2916064" cy="1944043"/>
          </a:xfrm>
          <a:prstGeom prst="rect">
            <a:avLst/>
          </a:prstGeom>
        </p:spPr>
      </p:pic>
      <p:pic>
        <p:nvPicPr>
          <p:cNvPr id="15" name="Picture 14" descr="2014-10-22 02.39.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819" y="4203939"/>
            <a:ext cx="2916064" cy="1944042"/>
          </a:xfrm>
          <a:prstGeom prst="rect">
            <a:avLst/>
          </a:prstGeom>
        </p:spPr>
      </p:pic>
      <p:pic>
        <p:nvPicPr>
          <p:cNvPr id="16" name="Picture 15" descr="2014-10-22 02.34.3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910" y="2259895"/>
            <a:ext cx="2916064" cy="1944043"/>
          </a:xfrm>
          <a:prstGeom prst="rect">
            <a:avLst/>
          </a:prstGeom>
        </p:spPr>
      </p:pic>
    </p:spTree>
    <p:extLst>
      <p:ext uri="{BB962C8B-B14F-4D97-AF65-F5344CB8AC3E}">
        <p14:creationId xmlns:p14="http://schemas.microsoft.com/office/powerpoint/2010/main" val="2257239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238" y="900113"/>
            <a:ext cx="4633912" cy="4849812"/>
          </a:xfrm>
        </p:spPr>
        <p:txBody>
          <a:bodyPr/>
          <a:lstStyle/>
          <a:p>
            <a:pPr marL="0" indent="0">
              <a:spcBef>
                <a:spcPct val="0"/>
              </a:spcBef>
              <a:buFontTx/>
              <a:buNone/>
              <a:defRPr/>
            </a:pPr>
            <a:endParaRPr lang="en-US" b="1" dirty="0" smtClean="0">
              <a:solidFill>
                <a:srgbClr val="00529B"/>
              </a:solidFill>
              <a:latin typeface="+mj-lt"/>
            </a:endParaRPr>
          </a:p>
          <a:p>
            <a:pPr marL="0" indent="0">
              <a:spcBef>
                <a:spcPct val="0"/>
              </a:spcBef>
              <a:buFontTx/>
              <a:buNone/>
              <a:defRPr/>
            </a:pPr>
            <a:endParaRPr lang="en-US" b="1" dirty="0">
              <a:solidFill>
                <a:srgbClr val="00529B"/>
              </a:solidFill>
              <a:latin typeface="+mj-lt"/>
            </a:endParaRPr>
          </a:p>
          <a:p>
            <a:pPr>
              <a:defRPr/>
            </a:pPr>
            <a:endParaRPr lang="en-US" dirty="0"/>
          </a:p>
        </p:txBody>
      </p:sp>
      <p:pic>
        <p:nvPicPr>
          <p:cNvPr id="21507" name="Picture 10" descr="http://techchange.org/wp-content/uploads/2012/08/usaid-log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6035675"/>
            <a:ext cx="24415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3363" y="5665788"/>
            <a:ext cx="2560637"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3836036" y="6095999"/>
            <a:ext cx="1921093" cy="542917"/>
          </a:xfrm>
          <a:prstGeom prst="rect">
            <a:avLst/>
          </a:prstGeom>
        </p:spPr>
      </p:pic>
      <p:pic>
        <p:nvPicPr>
          <p:cNvPr id="11" name="Picture 10" descr="2014-10-22 06.07.1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909" y="3081197"/>
            <a:ext cx="4003091" cy="2668727"/>
          </a:xfrm>
          <a:prstGeom prst="rect">
            <a:avLst/>
          </a:prstGeom>
        </p:spPr>
      </p:pic>
      <p:pic>
        <p:nvPicPr>
          <p:cNvPr id="10" name="Picture 9"/>
          <p:cNvPicPr/>
          <p:nvPr/>
        </p:nvPicPr>
        <p:blipFill>
          <a:blip r:embed="rId7">
            <a:extLst>
              <a:ext uri="{28A0092B-C50C-407E-A947-70E740481C1C}">
                <a14:useLocalDpi xmlns:a14="http://schemas.microsoft.com/office/drawing/2010/main" val="0"/>
              </a:ext>
            </a:extLst>
          </a:blip>
          <a:stretch>
            <a:fillRect/>
          </a:stretch>
        </p:blipFill>
        <p:spPr>
          <a:xfrm>
            <a:off x="0" y="1274442"/>
            <a:ext cx="6007060" cy="3613509"/>
          </a:xfrm>
          <a:prstGeom prst="rect">
            <a:avLst/>
          </a:prstGeom>
        </p:spPr>
      </p:pic>
    </p:spTree>
    <p:extLst>
      <p:ext uri="{BB962C8B-B14F-4D97-AF65-F5344CB8AC3E}">
        <p14:creationId xmlns:p14="http://schemas.microsoft.com/office/powerpoint/2010/main" val="1069062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sp>
        <p:nvSpPr>
          <p:cNvPr id="3" name="Content Placeholder 2"/>
          <p:cNvSpPr>
            <a:spLocks noGrp="1"/>
          </p:cNvSpPr>
          <p:nvPr>
            <p:ph idx="1"/>
          </p:nvPr>
        </p:nvSpPr>
        <p:spPr/>
        <p:txBody>
          <a:bodyPr/>
          <a:lstStyle/>
          <a:p>
            <a:pPr marL="0" indent="0">
              <a:buNone/>
            </a:pPr>
            <a:r>
              <a:rPr lang="en-US" b="1" dirty="0" smtClean="0"/>
              <a:t>Questions??</a:t>
            </a:r>
          </a:p>
          <a:p>
            <a:endParaRPr lang="en-US" dirty="0"/>
          </a:p>
          <a:p>
            <a:pPr marL="0" indent="0">
              <a:buNone/>
            </a:pPr>
            <a:r>
              <a:rPr lang="en-US" b="1" dirty="0" smtClean="0"/>
              <a:t>Contact: </a:t>
            </a:r>
          </a:p>
          <a:p>
            <a:pPr marL="457200" lvl="1" indent="0">
              <a:buNone/>
            </a:pPr>
            <a:r>
              <a:rPr lang="en-US" dirty="0" smtClean="0"/>
              <a:t>Sarah V. Harlan, Learning Director, K4Health</a:t>
            </a:r>
          </a:p>
          <a:p>
            <a:pPr marL="457200" lvl="1" indent="0">
              <a:buNone/>
            </a:pPr>
            <a:r>
              <a:rPr lang="en-US" dirty="0" smtClean="0"/>
              <a:t>Johns Hopkins Center for Communication Programs</a:t>
            </a:r>
          </a:p>
          <a:p>
            <a:pPr marL="457200" lvl="1" indent="0">
              <a:buNone/>
            </a:pPr>
            <a:r>
              <a:rPr lang="en-US" dirty="0">
                <a:hlinkClick r:id="rId3"/>
              </a:rPr>
              <a:t>s</a:t>
            </a:r>
            <a:r>
              <a:rPr lang="en-US" dirty="0" smtClean="0">
                <a:hlinkClick r:id="rId3"/>
              </a:rPr>
              <a:t>arah.harlan@jhu.edu</a:t>
            </a:r>
            <a:endParaRPr lang="en-US" dirty="0" smtClean="0"/>
          </a:p>
          <a:p>
            <a:pPr marL="457200" lvl="1" indent="0">
              <a:buNone/>
            </a:pPr>
            <a:endParaRPr lang="en-US" dirty="0"/>
          </a:p>
        </p:txBody>
      </p:sp>
    </p:spTree>
    <p:extLst>
      <p:ext uri="{BB962C8B-B14F-4D97-AF65-F5344CB8AC3E}">
        <p14:creationId xmlns:p14="http://schemas.microsoft.com/office/powerpoint/2010/main" val="782047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What is a Share Fair? </a:t>
            </a:r>
            <a:endParaRPr lang="en-US" sz="4000" b="1" dirty="0"/>
          </a:p>
        </p:txBody>
      </p:sp>
      <p:sp>
        <p:nvSpPr>
          <p:cNvPr id="3" name="Content Placeholder 2"/>
          <p:cNvSpPr>
            <a:spLocks noGrp="1"/>
          </p:cNvSpPr>
          <p:nvPr>
            <p:ph idx="1"/>
          </p:nvPr>
        </p:nvSpPr>
        <p:spPr>
          <a:xfrm>
            <a:off x="640080" y="1675180"/>
            <a:ext cx="8229600" cy="4525963"/>
          </a:xfrm>
        </p:spPr>
        <p:txBody>
          <a:bodyPr/>
          <a:lstStyle/>
          <a:p>
            <a:r>
              <a:rPr lang="en-US" dirty="0" smtClean="0"/>
              <a:t>Participatory events focused on a single topic that involve discussion and sharing</a:t>
            </a:r>
            <a:r>
              <a:rPr lang="en-US" baseline="30000" dirty="0" smtClean="0"/>
              <a:t>1</a:t>
            </a:r>
            <a:r>
              <a:rPr lang="en-US" dirty="0" smtClean="0"/>
              <a:t> </a:t>
            </a:r>
          </a:p>
          <a:p>
            <a:r>
              <a:rPr lang="en-US" dirty="0" smtClean="0"/>
              <a:t>The aim of these events is to provide participants with opportunities to share experiences and learn new skills</a:t>
            </a:r>
            <a:endParaRPr lang="en-US" dirty="0"/>
          </a:p>
        </p:txBody>
      </p:sp>
      <p:sp>
        <p:nvSpPr>
          <p:cNvPr id="4" name="TextBox 3"/>
          <p:cNvSpPr txBox="1"/>
          <p:nvPr/>
        </p:nvSpPr>
        <p:spPr>
          <a:xfrm>
            <a:off x="914401" y="6194612"/>
            <a:ext cx="5029200" cy="369332"/>
          </a:xfrm>
          <a:prstGeom prst="rect">
            <a:avLst/>
          </a:prstGeom>
          <a:noFill/>
        </p:spPr>
        <p:txBody>
          <a:bodyPr wrap="square" rtlCol="0">
            <a:spAutoFit/>
          </a:bodyPr>
          <a:lstStyle/>
          <a:p>
            <a:r>
              <a:rPr lang="en-US" baseline="30000" dirty="0" smtClean="0"/>
              <a:t>1</a:t>
            </a:r>
            <a:r>
              <a:rPr lang="en-US" u="sng" dirty="0" smtClean="0">
                <a:hlinkClick r:id="rId3"/>
              </a:rPr>
              <a:t>http</a:t>
            </a:r>
            <a:r>
              <a:rPr lang="en-US" u="sng" dirty="0">
                <a:hlinkClick r:id="rId3"/>
              </a:rPr>
              <a:t>://ictkm.cgiar.org/what-we-do/share-fair/</a:t>
            </a:r>
            <a:r>
              <a:rPr lang="en-US" dirty="0"/>
              <a:t> </a:t>
            </a:r>
          </a:p>
        </p:txBody>
      </p:sp>
    </p:spTree>
    <p:extLst>
      <p:ext uri="{BB962C8B-B14F-4D97-AF65-F5344CB8AC3E}">
        <p14:creationId xmlns:p14="http://schemas.microsoft.com/office/powerpoint/2010/main" val="333663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35281"/>
            <a:ext cx="7524206" cy="967921"/>
          </a:xfrm>
        </p:spPr>
        <p:txBody>
          <a:bodyPr>
            <a:normAutofit/>
          </a:bodyPr>
          <a:lstStyle/>
          <a:p>
            <a:r>
              <a:rPr lang="en-US" sz="4000" dirty="0" smtClean="0"/>
              <a:t>Why Hold a Share Fair?</a:t>
            </a:r>
            <a:endParaRPr lang="en-US" sz="4000" dirty="0"/>
          </a:p>
        </p:txBody>
      </p:sp>
      <p:sp>
        <p:nvSpPr>
          <p:cNvPr id="9" name="Text Placeholder 8"/>
          <p:cNvSpPr>
            <a:spLocks noGrp="1"/>
          </p:cNvSpPr>
          <p:nvPr>
            <p:ph type="body" sz="half" idx="2"/>
          </p:nvPr>
        </p:nvSpPr>
        <p:spPr>
          <a:xfrm>
            <a:off x="679269" y="1455784"/>
            <a:ext cx="4114800" cy="4691063"/>
          </a:xfrm>
        </p:spPr>
        <p:txBody>
          <a:bodyPr>
            <a:normAutofit fontScale="92500" lnSpcReduction="20000"/>
          </a:bodyPr>
          <a:lstStyle/>
          <a:p>
            <a:pPr marL="342900" lvl="0" indent="-342900">
              <a:buFont typeface="Arial"/>
              <a:buChar char="•"/>
            </a:pPr>
            <a:r>
              <a:rPr lang="en-US" sz="3000" dirty="0">
                <a:solidFill>
                  <a:prstClr val="black"/>
                </a:solidFill>
              </a:rPr>
              <a:t>G</a:t>
            </a:r>
            <a:r>
              <a:rPr lang="en-US" sz="3000" dirty="0" smtClean="0">
                <a:solidFill>
                  <a:prstClr val="black"/>
                </a:solidFill>
              </a:rPr>
              <a:t>reat </a:t>
            </a:r>
            <a:r>
              <a:rPr lang="en-US" sz="3000" dirty="0">
                <a:solidFill>
                  <a:prstClr val="black"/>
                </a:solidFill>
              </a:rPr>
              <a:t>opportunity for people working in the same </a:t>
            </a:r>
            <a:r>
              <a:rPr lang="en-US" sz="3000" dirty="0" smtClean="0">
                <a:solidFill>
                  <a:prstClr val="black"/>
                </a:solidFill>
              </a:rPr>
              <a:t>field</a:t>
            </a:r>
            <a:r>
              <a:rPr lang="en-US" sz="3000" dirty="0">
                <a:solidFill>
                  <a:prstClr val="black"/>
                </a:solidFill>
              </a:rPr>
              <a:t> </a:t>
            </a:r>
            <a:r>
              <a:rPr lang="en-US" sz="3000" dirty="0" smtClean="0">
                <a:solidFill>
                  <a:prstClr val="black"/>
                </a:solidFill>
              </a:rPr>
              <a:t>(or on </a:t>
            </a:r>
            <a:r>
              <a:rPr lang="en-US" sz="3000" dirty="0">
                <a:solidFill>
                  <a:prstClr val="black"/>
                </a:solidFill>
              </a:rPr>
              <a:t>the same </a:t>
            </a:r>
            <a:r>
              <a:rPr lang="en-US" sz="3000" dirty="0" smtClean="0">
                <a:solidFill>
                  <a:prstClr val="black"/>
                </a:solidFill>
              </a:rPr>
              <a:t>project/topic) </a:t>
            </a:r>
            <a:r>
              <a:rPr lang="en-US" sz="3000" dirty="0">
                <a:solidFill>
                  <a:prstClr val="black"/>
                </a:solidFill>
              </a:rPr>
              <a:t>to </a:t>
            </a:r>
            <a:r>
              <a:rPr lang="en-US" sz="3000" dirty="0" smtClean="0">
                <a:solidFill>
                  <a:prstClr val="black"/>
                </a:solidFill>
              </a:rPr>
              <a:t>exchange knowledge</a:t>
            </a:r>
            <a:endParaRPr lang="en-US" sz="3000" dirty="0">
              <a:solidFill>
                <a:prstClr val="black"/>
              </a:solidFill>
            </a:endParaRPr>
          </a:p>
          <a:p>
            <a:pPr marL="342900" lvl="0" indent="-342900">
              <a:buFont typeface="Arial"/>
              <a:buChar char="•"/>
            </a:pPr>
            <a:r>
              <a:rPr lang="en-US" sz="3000" dirty="0">
                <a:solidFill>
                  <a:prstClr val="black"/>
                </a:solidFill>
              </a:rPr>
              <a:t>Sharing </a:t>
            </a:r>
            <a:r>
              <a:rPr lang="en-US" sz="3000" dirty="0" smtClean="0">
                <a:solidFill>
                  <a:prstClr val="black"/>
                </a:solidFill>
              </a:rPr>
              <a:t>information (lessons </a:t>
            </a:r>
            <a:r>
              <a:rPr lang="en-US" sz="3000" dirty="0">
                <a:solidFill>
                  <a:prstClr val="black"/>
                </a:solidFill>
              </a:rPr>
              <a:t>learned, best practices, </a:t>
            </a:r>
            <a:r>
              <a:rPr lang="en-US" sz="3000" dirty="0" smtClean="0">
                <a:solidFill>
                  <a:prstClr val="black"/>
                </a:solidFill>
              </a:rPr>
              <a:t>challenges) </a:t>
            </a:r>
            <a:r>
              <a:rPr lang="en-US" sz="3000" dirty="0">
                <a:solidFill>
                  <a:prstClr val="black"/>
                </a:solidFill>
              </a:rPr>
              <a:t>avoids duplication and “reinventing the wheel”</a:t>
            </a:r>
          </a:p>
          <a:p>
            <a:pPr marL="342900" lvl="0" indent="-342900">
              <a:buFont typeface="Arial"/>
              <a:buChar char="•"/>
            </a:pPr>
            <a:r>
              <a:rPr lang="en-US" sz="3000" dirty="0" smtClean="0">
                <a:solidFill>
                  <a:prstClr val="black"/>
                </a:solidFill>
              </a:rPr>
              <a:t>Focus on sharing </a:t>
            </a:r>
            <a:r>
              <a:rPr lang="en-US" sz="3000" i="1" dirty="0">
                <a:solidFill>
                  <a:prstClr val="black"/>
                </a:solidFill>
              </a:rPr>
              <a:t>tacit </a:t>
            </a:r>
            <a:r>
              <a:rPr lang="en-US" sz="3000" dirty="0">
                <a:solidFill>
                  <a:prstClr val="black"/>
                </a:solidFill>
              </a:rPr>
              <a:t>knowledge</a:t>
            </a:r>
          </a:p>
        </p:txBody>
      </p:sp>
      <p:pic>
        <p:nvPicPr>
          <p:cNvPr id="5" name="Picture 4"/>
          <p:cNvPicPr>
            <a:picLocks noChangeAspect="1"/>
          </p:cNvPicPr>
          <p:nvPr/>
        </p:nvPicPr>
        <p:blipFill>
          <a:blip r:embed="rId3"/>
          <a:stretch>
            <a:fillRect/>
          </a:stretch>
        </p:blipFill>
        <p:spPr>
          <a:xfrm>
            <a:off x="4794069" y="2390503"/>
            <a:ext cx="4010775" cy="2744875"/>
          </a:xfrm>
          <a:prstGeom prst="rect">
            <a:avLst/>
          </a:prstGeom>
        </p:spPr>
      </p:pic>
    </p:spTree>
    <p:extLst>
      <p:ext uri="{BB962C8B-B14F-4D97-AF65-F5344CB8AC3E}">
        <p14:creationId xmlns:p14="http://schemas.microsoft.com/office/powerpoint/2010/main" val="294421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42654" y="290945"/>
            <a:ext cx="6608618" cy="1415616"/>
          </a:xfrm>
        </p:spPr>
        <p:txBody>
          <a:bodyPr>
            <a:normAutofit/>
          </a:bodyPr>
          <a:lstStyle/>
          <a:p>
            <a:r>
              <a:rPr lang="en-US" sz="3600" b="1" dirty="0" smtClean="0"/>
              <a:t>Share Fair or Conference: </a:t>
            </a:r>
            <a:br>
              <a:rPr lang="en-US" sz="3600" b="1" dirty="0" smtClean="0"/>
            </a:br>
            <a:r>
              <a:rPr lang="en-US" sz="3600" b="1" dirty="0" smtClean="0"/>
              <a:t>What’s the difference?</a:t>
            </a:r>
            <a:endParaRPr lang="en-US" sz="3600" b="1" dirty="0"/>
          </a:p>
        </p:txBody>
      </p:sp>
      <p:graphicFrame>
        <p:nvGraphicFramePr>
          <p:cNvPr id="8" name="Table 7"/>
          <p:cNvGraphicFramePr>
            <a:graphicFrameLocks noGrp="1"/>
          </p:cNvGraphicFramePr>
          <p:nvPr>
            <p:extLst>
              <p:ext uri="{D42A27DB-BD31-4B8C-83A1-F6EECF244321}">
                <p14:modId xmlns:p14="http://schemas.microsoft.com/office/powerpoint/2010/main" val="595458224"/>
              </p:ext>
            </p:extLst>
          </p:nvPr>
        </p:nvGraphicFramePr>
        <p:xfrm>
          <a:off x="720436" y="1537854"/>
          <a:ext cx="7730836" cy="4613564"/>
        </p:xfrm>
        <a:graphic>
          <a:graphicData uri="http://schemas.openxmlformats.org/drawingml/2006/table">
            <a:tbl>
              <a:tblPr firstRow="1" bandRow="1">
                <a:tableStyleId>{21E4AEA4-8DFA-4A89-87EB-49C32662AFE0}</a:tableStyleId>
              </a:tblPr>
              <a:tblGrid>
                <a:gridCol w="2038117"/>
                <a:gridCol w="3100746"/>
                <a:gridCol w="2591973"/>
              </a:tblGrid>
              <a:tr h="344703">
                <a:tc>
                  <a:txBody>
                    <a:bodyPr/>
                    <a:lstStyle/>
                    <a:p>
                      <a:endParaRPr lang="en-US" dirty="0"/>
                    </a:p>
                  </a:txBody>
                  <a:tcPr/>
                </a:tc>
                <a:tc>
                  <a:txBody>
                    <a:bodyPr/>
                    <a:lstStyle/>
                    <a:p>
                      <a:r>
                        <a:rPr lang="en-US" dirty="0" smtClean="0"/>
                        <a:t>Share Fair </a:t>
                      </a:r>
                      <a:endParaRPr lang="en-US" dirty="0"/>
                    </a:p>
                  </a:txBody>
                  <a:tcPr/>
                </a:tc>
                <a:tc>
                  <a:txBody>
                    <a:bodyPr/>
                    <a:lstStyle/>
                    <a:p>
                      <a:r>
                        <a:rPr lang="en-US" dirty="0" smtClean="0"/>
                        <a:t>Conference </a:t>
                      </a:r>
                      <a:endParaRPr lang="en-US" dirty="0"/>
                    </a:p>
                  </a:txBody>
                  <a:tcPr/>
                </a:tc>
              </a:tr>
              <a:tr h="344703">
                <a:tc>
                  <a:txBody>
                    <a:bodyPr/>
                    <a:lstStyle/>
                    <a:p>
                      <a:r>
                        <a:rPr lang="en-US" dirty="0" smtClean="0"/>
                        <a:t>Population</a:t>
                      </a:r>
                      <a:r>
                        <a:rPr lang="en-US" baseline="0" dirty="0" smtClean="0"/>
                        <a:t> </a:t>
                      </a:r>
                      <a:endParaRPr lang="en-US" dirty="0"/>
                    </a:p>
                  </a:txBody>
                  <a:tcPr/>
                </a:tc>
                <a:tc>
                  <a:txBody>
                    <a:bodyPr/>
                    <a:lstStyle/>
                    <a:p>
                      <a:r>
                        <a:rPr lang="en-US" dirty="0" smtClean="0"/>
                        <a:t>Specific</a:t>
                      </a:r>
                      <a:endParaRPr lang="en-US" dirty="0"/>
                    </a:p>
                  </a:txBody>
                  <a:tcPr/>
                </a:tc>
                <a:tc>
                  <a:txBody>
                    <a:bodyPr/>
                    <a:lstStyle/>
                    <a:p>
                      <a:r>
                        <a:rPr lang="en-US" dirty="0" smtClean="0"/>
                        <a:t>Diverse </a:t>
                      </a:r>
                      <a:endParaRPr lang="en-US" dirty="0"/>
                    </a:p>
                  </a:txBody>
                  <a:tcPr/>
                </a:tc>
              </a:tr>
              <a:tr h="344703">
                <a:tc>
                  <a:txBody>
                    <a:bodyPr/>
                    <a:lstStyle/>
                    <a:p>
                      <a:r>
                        <a:rPr lang="en-US" dirty="0" smtClean="0"/>
                        <a:t>Topics </a:t>
                      </a:r>
                      <a:endParaRPr lang="en-US" dirty="0"/>
                    </a:p>
                  </a:txBody>
                  <a:tcPr/>
                </a:tc>
                <a:tc>
                  <a:txBody>
                    <a:bodyPr/>
                    <a:lstStyle/>
                    <a:p>
                      <a:r>
                        <a:rPr lang="en-US" dirty="0" smtClean="0"/>
                        <a:t>Specific</a:t>
                      </a:r>
                      <a:r>
                        <a:rPr lang="en-US" baseline="0" dirty="0" smtClean="0"/>
                        <a:t> </a:t>
                      </a:r>
                      <a:endParaRPr lang="en-US" dirty="0"/>
                    </a:p>
                  </a:txBody>
                  <a:tcPr/>
                </a:tc>
                <a:tc>
                  <a:txBody>
                    <a:bodyPr/>
                    <a:lstStyle/>
                    <a:p>
                      <a:r>
                        <a:rPr lang="en-US" dirty="0" smtClean="0"/>
                        <a:t>Broad </a:t>
                      </a:r>
                      <a:endParaRPr lang="en-US" dirty="0"/>
                    </a:p>
                  </a:txBody>
                  <a:tcPr/>
                </a:tc>
              </a:tr>
              <a:tr h="603231">
                <a:tc>
                  <a:txBody>
                    <a:bodyPr/>
                    <a:lstStyle/>
                    <a:p>
                      <a:r>
                        <a:rPr lang="en-US" dirty="0" smtClean="0"/>
                        <a:t>Information</a:t>
                      </a:r>
                      <a:r>
                        <a:rPr lang="en-US" baseline="0" dirty="0" smtClean="0"/>
                        <a:t> Delivery Methods</a:t>
                      </a:r>
                      <a:endParaRPr lang="en-US" dirty="0"/>
                    </a:p>
                  </a:txBody>
                  <a:tcPr/>
                </a:tc>
                <a:tc>
                  <a:txBody>
                    <a:bodyPr/>
                    <a:lstStyle/>
                    <a:p>
                      <a:r>
                        <a:rPr lang="en-US" dirty="0" smtClean="0"/>
                        <a:t>Varied and</a:t>
                      </a:r>
                      <a:r>
                        <a:rPr lang="en-US" baseline="0" dirty="0" smtClean="0"/>
                        <a:t> Creative </a:t>
                      </a:r>
                      <a:endParaRPr lang="en-US" dirty="0"/>
                    </a:p>
                  </a:txBody>
                  <a:tcPr/>
                </a:tc>
                <a:tc>
                  <a:txBody>
                    <a:bodyPr/>
                    <a:lstStyle/>
                    <a:p>
                      <a:r>
                        <a:rPr lang="en-US" dirty="0" smtClean="0"/>
                        <a:t>Presentations,</a:t>
                      </a:r>
                      <a:r>
                        <a:rPr lang="en-US" baseline="0" dirty="0" smtClean="0"/>
                        <a:t> Panels</a:t>
                      </a:r>
                      <a:endParaRPr lang="en-US" dirty="0"/>
                    </a:p>
                  </a:txBody>
                  <a:tcPr/>
                </a:tc>
              </a:tr>
              <a:tr h="603231">
                <a:tc>
                  <a:txBody>
                    <a:bodyPr/>
                    <a:lstStyle/>
                    <a:p>
                      <a:r>
                        <a:rPr lang="en-US" dirty="0" smtClean="0"/>
                        <a:t>Content</a:t>
                      </a:r>
                      <a:r>
                        <a:rPr lang="en-US" baseline="0" dirty="0" smtClean="0"/>
                        <a:t> </a:t>
                      </a:r>
                      <a:endParaRPr lang="en-US" dirty="0"/>
                    </a:p>
                  </a:txBody>
                  <a:tcPr/>
                </a:tc>
                <a:tc>
                  <a:txBody>
                    <a:bodyPr/>
                    <a:lstStyle/>
                    <a:p>
                      <a:r>
                        <a:rPr lang="en-US" dirty="0" smtClean="0"/>
                        <a:t>Sharing</a:t>
                      </a:r>
                      <a:r>
                        <a:rPr lang="en-US" baseline="0" dirty="0" smtClean="0"/>
                        <a:t> of successes and failures</a:t>
                      </a:r>
                      <a:endParaRPr lang="en-US" dirty="0"/>
                    </a:p>
                  </a:txBody>
                  <a:tcPr/>
                </a:tc>
                <a:tc>
                  <a:txBody>
                    <a:bodyPr/>
                    <a:lstStyle/>
                    <a:p>
                      <a:r>
                        <a:rPr lang="en-US" dirty="0" smtClean="0"/>
                        <a:t>Highlighting</a:t>
                      </a:r>
                      <a:r>
                        <a:rPr lang="en-US" baseline="0" dirty="0" smtClean="0"/>
                        <a:t> successes </a:t>
                      </a:r>
                      <a:endParaRPr lang="en-US" dirty="0"/>
                    </a:p>
                  </a:txBody>
                  <a:tcPr/>
                </a:tc>
              </a:tr>
              <a:tr h="344703">
                <a:tc>
                  <a:txBody>
                    <a:bodyPr/>
                    <a:lstStyle/>
                    <a:p>
                      <a:r>
                        <a:rPr lang="en-US" dirty="0" smtClean="0"/>
                        <a:t>Agenda </a:t>
                      </a:r>
                      <a:endParaRPr lang="en-US" dirty="0"/>
                    </a:p>
                  </a:txBody>
                  <a:tcPr/>
                </a:tc>
                <a:tc>
                  <a:txBody>
                    <a:bodyPr/>
                    <a:lstStyle/>
                    <a:p>
                      <a:r>
                        <a:rPr lang="en-US" dirty="0" smtClean="0"/>
                        <a:t>Structured but</a:t>
                      </a:r>
                      <a:r>
                        <a:rPr lang="en-US" baseline="0" dirty="0" smtClean="0"/>
                        <a:t> informal </a:t>
                      </a:r>
                      <a:endParaRPr lang="en-US" dirty="0"/>
                    </a:p>
                  </a:txBody>
                  <a:tcPr/>
                </a:tc>
                <a:tc>
                  <a:txBody>
                    <a:bodyPr/>
                    <a:lstStyle/>
                    <a:p>
                      <a:r>
                        <a:rPr lang="en-US" dirty="0" smtClean="0"/>
                        <a:t>Structured</a:t>
                      </a:r>
                      <a:r>
                        <a:rPr lang="en-US" baseline="0" dirty="0" smtClean="0"/>
                        <a:t> and formal </a:t>
                      </a:r>
                      <a:endParaRPr lang="en-US" dirty="0"/>
                    </a:p>
                  </a:txBody>
                  <a:tcPr/>
                </a:tc>
              </a:tr>
              <a:tr h="1120286">
                <a:tc>
                  <a:txBody>
                    <a:bodyPr/>
                    <a:lstStyle/>
                    <a:p>
                      <a:r>
                        <a:rPr lang="en-US" dirty="0" smtClean="0"/>
                        <a:t>Opportunity to connect with colleagues</a:t>
                      </a:r>
                      <a:endParaRPr lang="en-US" dirty="0"/>
                    </a:p>
                  </a:txBody>
                  <a:tcPr/>
                </a:tc>
                <a:tc>
                  <a:txBody>
                    <a:bodyPr/>
                    <a:lstStyle/>
                    <a:p>
                      <a:r>
                        <a:rPr lang="en-US" dirty="0" smtClean="0"/>
                        <a:t>Within the</a:t>
                      </a:r>
                      <a:r>
                        <a:rPr lang="en-US" baseline="0" dirty="0" smtClean="0"/>
                        <a:t> structure and format of the program </a:t>
                      </a:r>
                      <a:endParaRPr lang="en-US" dirty="0"/>
                    </a:p>
                  </a:txBody>
                  <a:tcPr/>
                </a:tc>
                <a:tc>
                  <a:txBody>
                    <a:bodyPr/>
                    <a:lstStyle/>
                    <a:p>
                      <a:r>
                        <a:rPr lang="en-US" dirty="0" smtClean="0"/>
                        <a:t>Specific</a:t>
                      </a:r>
                      <a:r>
                        <a:rPr lang="en-US" baseline="0" dirty="0" smtClean="0"/>
                        <a:t> networking opportunities usually during lunch or at the end of the day.</a:t>
                      </a:r>
                      <a:endParaRPr lang="en-US" dirty="0"/>
                    </a:p>
                  </a:txBody>
                  <a:tcPr/>
                </a:tc>
              </a:tr>
              <a:tr h="681644">
                <a:tc>
                  <a:txBody>
                    <a:bodyPr/>
                    <a:lstStyle/>
                    <a:p>
                      <a:r>
                        <a:rPr lang="en-US" dirty="0" smtClean="0"/>
                        <a:t>Communication </a:t>
                      </a:r>
                      <a:endParaRPr lang="en-US" dirty="0"/>
                    </a:p>
                  </a:txBody>
                  <a:tcPr/>
                </a:tc>
                <a:tc>
                  <a:txBody>
                    <a:bodyPr/>
                    <a:lstStyle/>
                    <a:p>
                      <a:r>
                        <a:rPr lang="en-US" dirty="0" smtClean="0"/>
                        <a:t>Informal</a:t>
                      </a:r>
                      <a:r>
                        <a:rPr lang="en-US" baseline="0" dirty="0" smtClean="0"/>
                        <a:t> and two-way</a:t>
                      </a:r>
                      <a:endParaRPr lang="en-US" dirty="0"/>
                    </a:p>
                  </a:txBody>
                  <a:tcPr/>
                </a:tc>
                <a:tc>
                  <a:txBody>
                    <a:bodyPr/>
                    <a:lstStyle/>
                    <a:p>
                      <a:r>
                        <a:rPr lang="en-US" dirty="0" smtClean="0"/>
                        <a:t>Formal</a:t>
                      </a:r>
                      <a:r>
                        <a:rPr lang="en-US" baseline="0" dirty="0" smtClean="0"/>
                        <a:t> and usually one-way</a:t>
                      </a:r>
                      <a:endParaRPr lang="en-US" dirty="0"/>
                    </a:p>
                  </a:txBody>
                  <a:tcPr/>
                </a:tc>
              </a:tr>
            </a:tbl>
          </a:graphicData>
        </a:graphic>
      </p:graphicFrame>
    </p:spTree>
    <p:extLst>
      <p:ext uri="{BB962C8B-B14F-4D97-AF65-F5344CB8AC3E}">
        <p14:creationId xmlns:p14="http://schemas.microsoft.com/office/powerpoint/2010/main" val="3869698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59" y="669374"/>
            <a:ext cx="8229600" cy="1143000"/>
          </a:xfrm>
        </p:spPr>
        <p:txBody>
          <a:bodyPr/>
          <a:lstStyle/>
          <a:p>
            <a:pPr algn="r"/>
            <a:r>
              <a:rPr lang="en-US" b="1" dirty="0" smtClean="0"/>
              <a:t>Different Types of Share Fairs</a:t>
            </a:r>
            <a:endParaRPr lang="en-US" b="1" dirty="0"/>
          </a:p>
        </p:txBody>
      </p:sp>
      <p:graphicFrame>
        <p:nvGraphicFramePr>
          <p:cNvPr id="6" name="Diagram 5"/>
          <p:cNvGraphicFramePr/>
          <p:nvPr>
            <p:extLst>
              <p:ext uri="{D42A27DB-BD31-4B8C-83A1-F6EECF244321}">
                <p14:modId xmlns:p14="http://schemas.microsoft.com/office/powerpoint/2010/main" val="101454"/>
              </p:ext>
            </p:extLst>
          </p:nvPr>
        </p:nvGraphicFramePr>
        <p:xfrm>
          <a:off x="2206435" y="1689856"/>
          <a:ext cx="5464629" cy="4500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195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532" y="370036"/>
            <a:ext cx="6318068" cy="1249758"/>
          </a:xfrm>
        </p:spPr>
        <p:txBody>
          <a:bodyPr>
            <a:normAutofit fontScale="90000"/>
          </a:bodyPr>
          <a:lstStyle/>
          <a:p>
            <a:r>
              <a:rPr lang="en-US" b="1" dirty="0" smtClean="0"/>
              <a:t>Planning Your Own </a:t>
            </a:r>
            <a:br>
              <a:rPr lang="en-US" b="1" dirty="0" smtClean="0"/>
            </a:br>
            <a:r>
              <a:rPr lang="en-US" b="1" dirty="0" smtClean="0"/>
              <a:t>Share Fair</a:t>
            </a:r>
            <a:endParaRPr lang="en-US" b="1" dirty="0"/>
          </a:p>
        </p:txBody>
      </p:sp>
      <p:sp>
        <p:nvSpPr>
          <p:cNvPr id="3" name="Content Placeholder 2"/>
          <p:cNvSpPr>
            <a:spLocks noGrp="1"/>
          </p:cNvSpPr>
          <p:nvPr>
            <p:ph sz="half" idx="1"/>
          </p:nvPr>
        </p:nvSpPr>
        <p:spPr>
          <a:xfrm>
            <a:off x="789709" y="1619794"/>
            <a:ext cx="4454434" cy="4767943"/>
          </a:xfrm>
        </p:spPr>
        <p:txBody>
          <a:bodyPr>
            <a:normAutofit/>
          </a:bodyPr>
          <a:lstStyle/>
          <a:p>
            <a:r>
              <a:rPr lang="en-US" dirty="0" smtClean="0"/>
              <a:t>Budget</a:t>
            </a:r>
          </a:p>
          <a:p>
            <a:r>
              <a:rPr lang="en-US" dirty="0" smtClean="0"/>
              <a:t>Conceptualize the event and pick a theme </a:t>
            </a:r>
          </a:p>
          <a:p>
            <a:r>
              <a:rPr lang="en-US" dirty="0" smtClean="0"/>
              <a:t>Co-sponsors/</a:t>
            </a:r>
            <a:br>
              <a:rPr lang="en-US" dirty="0" smtClean="0"/>
            </a:br>
            <a:r>
              <a:rPr lang="en-US" dirty="0" smtClean="0"/>
              <a:t>collaborators </a:t>
            </a:r>
          </a:p>
          <a:p>
            <a:r>
              <a:rPr lang="en-US" dirty="0" smtClean="0"/>
              <a:t>Identify dates</a:t>
            </a:r>
          </a:p>
          <a:p>
            <a:r>
              <a:rPr lang="en-US" dirty="0" smtClean="0"/>
              <a:t>Select a location </a:t>
            </a:r>
          </a:p>
          <a:p>
            <a:r>
              <a:rPr lang="en-US" dirty="0" smtClean="0"/>
              <a:t>Pick a venue </a:t>
            </a:r>
          </a:p>
          <a:p>
            <a:r>
              <a:rPr lang="en-US" dirty="0" smtClean="0"/>
              <a:t>Set up an action plan</a:t>
            </a:r>
          </a:p>
        </p:txBody>
      </p:sp>
      <p:pic>
        <p:nvPicPr>
          <p:cNvPr id="7" name="Content Placeholder 6"/>
          <p:cNvPicPr>
            <a:picLocks noGrp="1" noChangeAspect="1"/>
          </p:cNvPicPr>
          <p:nvPr>
            <p:ph sz="half" idx="2"/>
          </p:nvPr>
        </p:nvPicPr>
        <p:blipFill>
          <a:blip r:embed="rId3"/>
          <a:stretch>
            <a:fillRect/>
          </a:stretch>
        </p:blipFill>
        <p:spPr>
          <a:xfrm>
            <a:off x="3934692" y="2416076"/>
            <a:ext cx="4693106" cy="3440983"/>
          </a:xfrm>
          <a:prstGeom prst="rect">
            <a:avLst/>
          </a:prstGeom>
        </p:spPr>
      </p:pic>
    </p:spTree>
    <p:extLst>
      <p:ext uri="{BB962C8B-B14F-4D97-AF65-F5344CB8AC3E}">
        <p14:creationId xmlns:p14="http://schemas.microsoft.com/office/powerpoint/2010/main" val="1868503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4182"/>
            <a:ext cx="8229600" cy="1143000"/>
          </a:xfrm>
        </p:spPr>
        <p:txBody>
          <a:bodyPr/>
          <a:lstStyle/>
          <a:p>
            <a:r>
              <a:rPr lang="en-US" b="1" dirty="0" smtClean="0"/>
              <a:t>Developing an Agenda</a:t>
            </a:r>
            <a:endParaRPr lang="en-US" b="1" dirty="0"/>
          </a:p>
        </p:txBody>
      </p:sp>
      <p:sp>
        <p:nvSpPr>
          <p:cNvPr id="3" name="Content Placeholder 2"/>
          <p:cNvSpPr>
            <a:spLocks noGrp="1"/>
          </p:cNvSpPr>
          <p:nvPr>
            <p:ph sz="half" idx="1"/>
          </p:nvPr>
        </p:nvSpPr>
        <p:spPr>
          <a:xfrm>
            <a:off x="457200" y="1952897"/>
            <a:ext cx="4038600" cy="4525963"/>
          </a:xfrm>
        </p:spPr>
        <p:txBody>
          <a:bodyPr>
            <a:normAutofit/>
          </a:bodyPr>
          <a:lstStyle/>
          <a:p>
            <a:r>
              <a:rPr lang="en-US" sz="3200" dirty="0" smtClean="0"/>
              <a:t>Break down objectives</a:t>
            </a:r>
          </a:p>
          <a:p>
            <a:r>
              <a:rPr lang="en-US" sz="3200" dirty="0" smtClean="0"/>
              <a:t>Draft a shell agenda </a:t>
            </a:r>
          </a:p>
          <a:p>
            <a:r>
              <a:rPr lang="en-US" sz="3200" dirty="0" smtClean="0"/>
              <a:t>Add innovation </a:t>
            </a:r>
          </a:p>
          <a:p>
            <a:r>
              <a:rPr lang="en-US" sz="3200" dirty="0" smtClean="0"/>
              <a:t>Leave a lot of space for connecting</a:t>
            </a:r>
          </a:p>
          <a:p>
            <a:r>
              <a:rPr lang="en-US" sz="3200" dirty="0" smtClean="0"/>
              <a:t>Identify and contact presenters  </a:t>
            </a:r>
          </a:p>
        </p:txBody>
      </p:sp>
      <p:pic>
        <p:nvPicPr>
          <p:cNvPr id="5" name="Content Placeholder 4"/>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4386942" y="1952896"/>
            <a:ext cx="4299858" cy="3193869"/>
          </a:xfrm>
          <a:prstGeom prst="rect">
            <a:avLst/>
          </a:prstGeom>
        </p:spPr>
      </p:pic>
    </p:spTree>
    <p:extLst>
      <p:ext uri="{BB962C8B-B14F-4D97-AF65-F5344CB8AC3E}">
        <p14:creationId xmlns:p14="http://schemas.microsoft.com/office/powerpoint/2010/main" val="35802196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ACE34B5FDC9D4BA2749FDAD638C350" ma:contentTypeVersion="0" ma:contentTypeDescription="Create a new document." ma:contentTypeScope="" ma:versionID="a9504d3eec6f9f02fa376570ad6d960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9D0215-2224-4539-9987-377071813A11}">
  <ds:schemaRefs>
    <ds:schemaRef ds:uri="http://purl.org/dc/elements/1.1/"/>
    <ds:schemaRef ds:uri="http://purl.org/dc/dcmitype/"/>
    <ds:schemaRef ds:uri="http://schemas.openxmlformats.org/package/2006/metadata/core-properties"/>
    <ds:schemaRef ds:uri="http://www.w3.org/XML/1998/namespace"/>
    <ds:schemaRef ds:uri="http://purl.org/dc/terms/"/>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46766F36-EDCF-4DFC-ACBA-347D11C2DFCA}">
  <ds:schemaRefs>
    <ds:schemaRef ds:uri="http://schemas.microsoft.com/sharepoint/v3/contenttype/forms"/>
  </ds:schemaRefs>
</ds:datastoreItem>
</file>

<file path=customXml/itemProps3.xml><?xml version="1.0" encoding="utf-8"?>
<ds:datastoreItem xmlns:ds="http://schemas.openxmlformats.org/officeDocument/2006/customXml" ds:itemID="{DB162E60-4D3C-45C7-8D39-1B320B0D96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3083</TotalTime>
  <Words>3747</Words>
  <Application>Microsoft Office PowerPoint</Application>
  <PresentationFormat>On-screen Show (4:3)</PresentationFormat>
  <Paragraphs>339</Paragraphs>
  <Slides>32</Slides>
  <Notes>29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Share Fairs:  Guidance and Lessons Learned</vt:lpstr>
      <vt:lpstr>Outline of Presentation</vt:lpstr>
      <vt:lpstr>New K4Health Share Fair Guide</vt:lpstr>
      <vt:lpstr>What is a Share Fair? </vt:lpstr>
      <vt:lpstr>Why Hold a Share Fair?</vt:lpstr>
      <vt:lpstr>Share Fair or Conference:  What’s the difference?</vt:lpstr>
      <vt:lpstr>Different Types of Share Fairs</vt:lpstr>
      <vt:lpstr>Planning Your Own  Share Fair</vt:lpstr>
      <vt:lpstr>Developing an Agenda</vt:lpstr>
      <vt:lpstr>Other Logistics</vt:lpstr>
      <vt:lpstr>Coordinating Presentations</vt:lpstr>
      <vt:lpstr>Event Logistics</vt:lpstr>
      <vt:lpstr>After the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the “Share Fair” Method Promoted Learning Among District-Level Family Planning Stakeholders in Indonesia</vt:lpstr>
      <vt:lpstr>Background – Improving Contraceptive Method Mix (ICMM) Project</vt:lpstr>
      <vt:lpstr>Knowledge Sharing in ICMM</vt:lpstr>
      <vt:lpstr>ICMM/Advance Family Planning (AFP) Sharing Meeting: Overview</vt:lpstr>
      <vt:lpstr>ICMM/AFP Sharing Meeting:  Key agenda items</vt:lpstr>
      <vt:lpstr>ICMM/AFP Sharing Meeting:  Feedback from participants</vt:lpstr>
      <vt:lpstr>Conclusions</vt:lpstr>
      <vt:lpstr>PowerPoint Presentation</vt:lpstr>
      <vt:lpstr>Thank you!</vt:lpstr>
    </vt:vector>
  </TitlesOfParts>
  <Company>JHU/CCP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sjackson</cp:lastModifiedBy>
  <cp:revision>62</cp:revision>
  <dcterms:created xsi:type="dcterms:W3CDTF">2014-09-24T14:05:31Z</dcterms:created>
  <dcterms:modified xsi:type="dcterms:W3CDTF">2015-05-20T20:58:44Z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0x010100ADACE34B5FDC9D4BA2749FDAD638C350</vt:lpwstr>
  </property>
  <property fmtid="{D5CDD505-2E9C-101B-9397-08002B2CF9AE}" pid="3" name="ArticulateGUID">
    <vt:lpwstr>4F1B9D3B-51BA-45D7-A750-24E7A56AC726</vt:lpwstr>
  </property>
  <property fmtid="{D5CDD505-2E9C-101B-9397-08002B2CF9AE}" pid="4" name="ArticulatePath">
    <vt:lpwstr>Share Fair Presentation_May_2015_svh</vt:lpwstr>
  </property>
</Properties>
</file>