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2257425"/>
  <p:embeddedFontLst>
    <p:embeddedFont>
      <p:font typeface="Ubuntu"/>
      <p:regular r:id="rId42"/>
      <p:bold r:id="rId43"/>
      <p:italic r:id="rId44"/>
      <p:boldItalic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0" roundtripDataSignature="AMtx7mgHWoxWRyBZJxJrWjNmGThHrP5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8AB189-495B-479F-BDDE-D7DE7E7CA909}">
  <a:tblStyle styleId="{E38AB189-495B-479F-BDDE-D7DE7E7CA909}"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67FBE3F-A968-4DD2-8D8E-F5F10BB24A75}"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F1F7"/>
          </a:solidFill>
        </a:fill>
      </a:tcStyle>
    </a:wholeTbl>
    <a:band1H>
      <a:tcTxStyle/>
      <a:tcStyle>
        <a:fill>
          <a:solidFill>
            <a:srgbClr val="E5E2EF"/>
          </a:solidFill>
        </a:fill>
      </a:tcStyle>
    </a:band1H>
    <a:band2H>
      <a:tcTxStyle/>
    </a:band2H>
    <a:band1V>
      <a:tcTxStyle/>
      <a:tcStyle>
        <a:fill>
          <a:solidFill>
            <a:srgbClr val="E5E2EF"/>
          </a:solidFill>
        </a:fill>
      </a:tcStyle>
    </a:band1V>
    <a:band2V>
      <a:tcTxStyle/>
    </a:band2V>
    <a:lastCol>
      <a:tcTxStyle b="on" i="off">
        <a:font>
          <a:latin typeface="Trebuchet MS"/>
          <a:ea typeface="Trebuchet MS"/>
          <a:cs typeface="Trebuchet MS"/>
        </a:font>
        <a:schemeClr val="lt1"/>
      </a:tcTxStyle>
      <a:tcStyle>
        <a:fill>
          <a:solidFill>
            <a:schemeClr val="accent3"/>
          </a:solidFill>
        </a:fill>
      </a:tcStyle>
    </a:lastCol>
    <a:firstCol>
      <a:tcTxStyle b="on" i="off">
        <a:font>
          <a:latin typeface="Trebuchet MS"/>
          <a:ea typeface="Trebuchet MS"/>
          <a:cs typeface="Trebuchet MS"/>
        </a:font>
        <a:schemeClr val="lt1"/>
      </a:tcTxStyle>
      <a:tcStyle>
        <a:fill>
          <a:solidFill>
            <a:schemeClr val="accent3"/>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8AD26413-B76F-4DDF-88F1-0A05498A89E3}"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Ubuntu-regular.fntdata"/><Relationship Id="rId41" Type="http://schemas.openxmlformats.org/officeDocument/2006/relationships/slide" Target="slides/slide35.xml"/><Relationship Id="rId44" Type="http://schemas.openxmlformats.org/officeDocument/2006/relationships/font" Target="fonts/Ubuntu-italic.fntdata"/><Relationship Id="rId43" Type="http://schemas.openxmlformats.org/officeDocument/2006/relationships/font" Target="fonts/Ubuntu-bold.fntdata"/><Relationship Id="rId46" Type="http://schemas.openxmlformats.org/officeDocument/2006/relationships/font" Target="fonts/Lato-regular.fntdata"/><Relationship Id="rId45" Type="http://schemas.openxmlformats.org/officeDocument/2006/relationships/font" Target="fonts/Ubuntu-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DO NOT TRANSLATE</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Une analyse pertinente du problème fondée sur l’évidence distingue le processus de la TOC des autres processus. Une collecte et une organisation complète des données vous permettent d'identifier les problèmes spécifiques au contexte, plutôt que de simplement vous fier à des analyses génériques des problèmes des pauvres. Elle fournit l’évidence qui soutient les hypothèses sous-jacentes et les liens entre les interventions et les résultats.</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cadres conceptuels sont utiles comme outils d’organisation pour planifier la collecte de données et guider leur analyse.</a:t>
            </a:r>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Ils permettent de garantir que nous collectons les types d’informations correctes qui nous permettront de faire une analyse rigoureuse et complète des liens de causalité. Ils permettent d’identifier les lacunes, ou en d'autres termes, de comprendre ce que nous savons (saturation) et ce que nous ne savons pas encore.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cycles itératifs de collecte et d'organisation des données nous aident à combler les lacunes dans les données afin que nous puissions déterminer plus précisément les liens de causalité entre les problèmes.</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Un élément clé de l'analyse complète de toute conception de projet est un exercice de cartographie des parties prenantes.</a:t>
            </a:r>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Cet exercice devient encore plus important dans le processus de la TOC car les TOCs ne se limitent pas au travail d'une organisation ou d'un consortium. Les analyses de cartographie des parties prenantes doivent être en cours tout au long de la vie de l'activité pour comprendre les changements dans les efforts relatifs et les influences des différentes parties prenantes.</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Ajouter des dates dans le calendrier.</a:t>
            </a:r>
            <a:endParaRPr/>
          </a:p>
        </p:txBody>
      </p:sp>
      <p:sp>
        <p:nvSpPr>
          <p:cNvPr id="174" name="Google Shape;17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 processus de cartographie des différents niveaux de causalité nous permet de dresser l’arbre à problèmes - un diagramme qui montre les corrélations entre les conditions problématiques.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Expliquer les 4 types de problèmes. </a:t>
            </a:r>
            <a:r>
              <a:rPr b="0" i="1" lang="fr-FR" sz="1200">
                <a:solidFill>
                  <a:schemeClr val="dk1"/>
                </a:solidFill>
                <a:latin typeface="Calibri"/>
                <a:ea typeface="Calibri"/>
                <a:cs typeface="Calibri"/>
                <a:sym typeface="Calibri"/>
              </a:rPr>
              <a:t>Vous interrogerez les participants dans la prochaine diapo, il est donc important de les définir clairement. </a:t>
            </a:r>
            <a:endParaRPr b="0"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Problème fondamental:</a:t>
            </a:r>
            <a:r>
              <a:rPr lang="fr-FR" sz="1200">
                <a:solidFill>
                  <a:schemeClr val="dk1"/>
                </a:solidFill>
                <a:latin typeface="Calibri"/>
                <a:ea typeface="Calibri"/>
                <a:cs typeface="Calibri"/>
                <a:sym typeface="Calibri"/>
              </a:rPr>
              <a:t> Le problème le plus important auquel est confrontée une population définie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Problèmes clés:</a:t>
            </a:r>
            <a:r>
              <a:rPr lang="fr-FR" sz="1200">
                <a:solidFill>
                  <a:schemeClr val="dk1"/>
                </a:solidFill>
                <a:latin typeface="Calibri"/>
                <a:ea typeface="Calibri"/>
                <a:cs typeface="Calibri"/>
                <a:sym typeface="Calibri"/>
              </a:rPr>
              <a:t> Conditions générales qui affectent les gens de manière négative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Causes sous-jacentes / profondes:</a:t>
            </a:r>
            <a:r>
              <a:rPr lang="fr-FR" sz="1200">
                <a:solidFill>
                  <a:schemeClr val="dk1"/>
                </a:solidFill>
                <a:latin typeface="Calibri"/>
                <a:ea typeface="Calibri"/>
                <a:cs typeface="Calibri"/>
                <a:sym typeface="Calibri"/>
              </a:rPr>
              <a:t> Principales causes de problèmes clés qui sont souvent les effets d'autres causes et doivent être identifiées lors de la phase de synthèse de la conception. Les causes sous-jacentes se présentent sous une multitude de formes: pratiques et comportements, niveaux de connaissances et de compétences, croyances, attitudes et conditions systémiques. Il est essentiel de penser à chacun d'eux lors de l'analyse causale.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Conditions contextuelles:</a:t>
            </a:r>
            <a:r>
              <a:rPr lang="fr-FR" sz="1200">
                <a:solidFill>
                  <a:schemeClr val="dk1"/>
                </a:solidFill>
                <a:latin typeface="Calibri"/>
                <a:ea typeface="Calibri"/>
                <a:cs typeface="Calibri"/>
                <a:sym typeface="Calibri"/>
              </a:rPr>
              <a:t> Les conditions sociales, politiques, environnementales et climatiques générales qui contribuent aux causes sous-jacentes et, parfois, résultent des problèmes clés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problèmes clés forment la partie supérieure de l’arbre, les causes sous-jacentes/profondes se forment au milieu de l’arbre, et les conditions contextuelles sont généralement introduites à partir du bas. </a:t>
            </a:r>
            <a:endParaRPr sz="1200">
              <a:solidFill>
                <a:schemeClr val="dk1"/>
              </a:solidFill>
              <a:latin typeface="Calibri"/>
              <a:ea typeface="Calibri"/>
              <a:cs typeface="Calibri"/>
              <a:sym typeface="Calibri"/>
            </a:endParaRPr>
          </a:p>
        </p:txBody>
      </p:sp>
      <p:sp>
        <p:nvSpPr>
          <p:cNvPr id="181" name="Google Shape;1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b="0" lang="fr-FR">
                <a:solidFill>
                  <a:srgbClr val="FF0000"/>
                </a:solidFill>
              </a:rPr>
              <a:t>Demander aux participants de définir chaque niveau de problème avant d’exposer chaque définition.</a:t>
            </a:r>
            <a:endParaRPr b="0">
              <a:solidFill>
                <a:srgbClr val="FF0000"/>
              </a:solidFill>
            </a:endParaRPr>
          </a:p>
        </p:txBody>
      </p:sp>
      <p:sp>
        <p:nvSpPr>
          <p:cNvPr id="189" name="Google Shape;1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causes sous-jacentes se présentent sous une multitude de formes: pratiques et comportements, niveaux de connaissances et de compétences, croyances, attitudes et conditions systémiques (capacité, politique, infrastructure, etc.). Il est essentiel de penser à chacun d'eux lors de l'analyse causale.</a:t>
            </a:r>
            <a:endParaRPr sz="1200">
              <a:solidFill>
                <a:schemeClr val="dk1"/>
              </a:solidFill>
              <a:latin typeface="Calibri"/>
              <a:ea typeface="Calibri"/>
              <a:cs typeface="Calibri"/>
              <a:sym typeface="Calibri"/>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détermination des liens de causalité entre les problèmes nous permet d'organiser ces conditions en un arbre à problèmes et de commencer à voir un flux hiérarchique des causes et effets et des liens de causalité transversaux. Un arbre à problèmes est une étape préliminaire cruciale pour développer des voies de la TOC fondées sur des preuves.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INSÉRER le graphique d'un arbre a problèmes précédent développé par votre organisation.</a:t>
            </a:r>
            <a:endParaRPr/>
          </a:p>
        </p:txBody>
      </p:sp>
      <p:sp>
        <p:nvSpPr>
          <p:cNvPr id="204" name="Google Shape;2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Ajouter des dates dans le calendrier.</a:t>
            </a:r>
            <a:endParaRPr/>
          </a:p>
        </p:txBody>
      </p:sp>
      <p:sp>
        <p:nvSpPr>
          <p:cNvPr id="211" name="Google Shape;2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L'étape suivante consiste à reformuler toutes les déclarations de problème en termes de changement souhaité.</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Nous voulons nous assurer de formuler les solutions comme si elles étaient déjà réalisées (par exemple, les populations du district X sont en sécurité alimentaire...), plutôt qu'à l'avenir (par exemple, la sécurité alimentaire des ménages augmentera).</a:t>
            </a:r>
            <a:endParaRPr sz="1200">
              <a:solidFill>
                <a:schemeClr val="dk1"/>
              </a:solidFill>
              <a:latin typeface="Calibri"/>
              <a:ea typeface="Calibri"/>
              <a:cs typeface="Calibri"/>
              <a:sym typeface="Calibri"/>
            </a:endParaRPr>
          </a:p>
        </p:txBody>
      </p:sp>
      <p:sp>
        <p:nvSpPr>
          <p:cNvPr id="218" name="Google Shape;2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Ask participants for their interpretations before exposing the definition.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DO NOT TRANSLATE</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Une erreur courante à ce stade du processus est de ne retourner que les problèmes que notre activité prévoit de résoudre. Il est très important de transformer chaque problème de l'arbre à problèmes en une solution. Nous voulons garder une vision globale de toutes les solutions qui sont nécessaires pour atteindre l'objectif déclaré, que notre DFSA ait l'intention de les atteindre ou non.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INSÉRER le graphique d'un ancien arbre a solutions développé par votre organisation.</a:t>
            </a:r>
            <a:endParaRPr/>
          </a:p>
        </p:txBody>
      </p:sp>
      <p:sp>
        <p:nvSpPr>
          <p:cNvPr id="225" name="Google Shape;22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Nous dressons les voies de la TOC en commençant avec un domaine de changement et suivons toutes les solutions progressives. Le FFP utilise le terme «résultats» pour désigner aux solutions étape par étape qui créent les voies.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cartographie des voies a comme résultat l’identification des liens entre les différents domaines (décrits dans l’encadré ovale rose du diagramme présenté dans la diapo précédente). Les liens transversaux sont un atout majeur des TOC par rapport aux cadres de résultats ou à d’autres cadres logistiques linéaires.</a:t>
            </a:r>
            <a:endParaRPr sz="1200">
              <a:solidFill>
                <a:schemeClr val="dk1"/>
              </a:solidFill>
              <a:latin typeface="Calibri"/>
              <a:ea typeface="Calibri"/>
              <a:cs typeface="Calibri"/>
              <a:sym typeface="Calibri"/>
            </a:endParaRPr>
          </a:p>
        </p:txBody>
      </p:sp>
      <p:sp>
        <p:nvSpPr>
          <p:cNvPr id="232" name="Google Shape;23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9" name="Google Shape;2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Les hypothèses </a:t>
            </a:r>
            <a:r>
              <a:rPr b="1" lang="fr-FR"/>
              <a:t>sont des conditions qui échappent au contrôle de notre activité, mais susceptibles d’affecter le succès de l'atteinte de divers résultats et pourraient affecter le succès global de la TOC.</a:t>
            </a:r>
            <a:r>
              <a:rPr lang="fr-FR"/>
              <a:t> Ce sont des conditions qui sont déjà en place - celles que nous ne prévoyons pas de changer pendant la durée du programme.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fr-FR"/>
              <a:t>Les justifications </a:t>
            </a:r>
            <a:r>
              <a:rPr b="0" lang="fr-FR"/>
              <a:t>diffèrent des hypothèses du fait qu’elles ne sont pas des conditions mises en place mais plutôt l’évidence ou les explications qui montrent pourquoi la logique des liens des causalité d’une TOC est possible. Dans cet exemple, l’évidence qui démontre que lorsque les communautés connaissent un faible taux d’échec commercial dans un contexte opérationnel spécifique, les hommes et les femmes sont plus disposés à prendre des risques.</a:t>
            </a:r>
            <a:endParaRPr b="0"/>
          </a:p>
        </p:txBody>
      </p:sp>
      <p:sp>
        <p:nvSpPr>
          <p:cNvPr id="246" name="Google Shape;24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7" name="Google Shape;25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La TOC présentant  une vue plus large de ce qui doit changer dans un contexte donné afin d’atteindre l’objectif fondamental, les voies et domaines de changement ne doivent pas être limités aux changements qu’une organisation peut stimuler. Nous devons constamment penser aux autres acteurs (publics, privés, locaux, nationaux, internationaux, etc.) qui contribuent déjà à la réalisation de l’objectif fondamental ou qui pourraient être persuadés d’y contribuer.</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Cela veut parfois dire que les autres acteurs s’occuperont de toute une voie; le plus souvent, cela signifie que d'autres acteurs auront la responsabilité d’atteindre plusieurs résultats dans une voie.</a:t>
            </a:r>
            <a:endParaRPr sz="1200">
              <a:solidFill>
                <a:schemeClr val="dk1"/>
              </a:solidFill>
              <a:latin typeface="Calibri"/>
              <a:ea typeface="Calibri"/>
              <a:cs typeface="Calibri"/>
              <a:sym typeface="Calibri"/>
            </a:endParaRPr>
          </a:p>
        </p:txBody>
      </p:sp>
      <p:sp>
        <p:nvSpPr>
          <p:cNvPr id="264" name="Google Shape;26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prochaine étape consiste à réfléchir aux interventions les plus efficaces qui aideront à lancer les roues du changement.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Nous n’avons pas besoin d’avoir un extrant d’intervention pour chaque résultat de la voie. En commençant par le bout ou le bas de chaque voie, nous pouvons identifier les résultats de niveau inférieur ou « les résultats actionnables », où un extrant est nécessaire pour catalyser le changement. Lorsque ces résultats sont atteints, la TOC suppose que ces réalisations doivent constituer suffisamment de conditions préalables pour stimuler le changement au prochain niveau. Ainsi, dans la plupart des cas, des extrants supplémentaires sont nécessaires pour les résultats de niveau moyen et supérieur.</a:t>
            </a:r>
            <a:endParaRPr sz="1200">
              <a:solidFill>
                <a:schemeClr val="dk1"/>
              </a:solidFill>
              <a:latin typeface="Calibri"/>
              <a:ea typeface="Calibri"/>
              <a:cs typeface="Calibri"/>
              <a:sym typeface="Calibri"/>
            </a:endParaRPr>
          </a:p>
        </p:txBody>
      </p:sp>
      <p:sp>
        <p:nvSpPr>
          <p:cNvPr id="271" name="Google Shape;27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Les experts veulent souvent réaliser chaque activité potentielle qui pourrait en quelque sorte aider les populations.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La réalité est que le budget, le personnel et parfois les contraintes de temps ne permettent pas de tout faire et de le faire efficacement.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Cette étape du processus permet également de donner priorité aux interventions.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 utilisant des critères spécifiques, nous pouvons déterminer les interventions qui sont nécessaires et suffisantes pour atteindre durablement les résultats de la TOC.</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Cela contribuera à une programmation plus efficace et efficiente.</a:t>
            </a:r>
            <a:endParaRPr/>
          </a:p>
        </p:txBody>
      </p:sp>
      <p:sp>
        <p:nvSpPr>
          <p:cNvPr id="278" name="Google Shape;27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Remarque: Jusqu’en 9/2019, le FFP utilisait toujours le terme narratif de la TOC, mais ce terme sera bientôt remplacé par Documentation complémentaire.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FR"/>
              <a:t>La compilation de la documentation complémentaire fera partie intégrante de notre processus d’élaboration de la TOC. En identifiant les justifications, les hypothèses et les acteurs externes, nous fournissons des détails documentant chacun de ces éléments.</a:t>
            </a:r>
            <a:endParaRPr/>
          </a:p>
        </p:txBody>
      </p:sp>
      <p:sp>
        <p:nvSpPr>
          <p:cNvPr id="285" name="Google Shape;28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Nous devons nous efforcer de rendre le diagramme de la TOC facilement lisible pour ceux qui ne sont pas aussi proches du processus et nous assurer qu'il existe une clé pour les couleurs, formes, bordures, texte et autres éléments graphiques différents que nous utilisons pour différencier les composants de la TOC.</a:t>
            </a:r>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 raffinement de la TOC se déroulera en plusieurs étapes.</a:t>
            </a:r>
            <a:endParaRPr/>
          </a:p>
        </p:txBody>
      </p:sp>
      <p:sp>
        <p:nvSpPr>
          <p:cNvPr id="292" name="Google Shape;29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fr-FR"/>
              <a:t>DO NOT TRANSLATE</a:t>
            </a:r>
            <a:endParaRPr/>
          </a:p>
          <a:p>
            <a:pPr indent="0" lvl="1" marL="0" rtl="0" algn="l">
              <a:spcBef>
                <a:spcPts val="1200"/>
              </a:spcBef>
              <a:spcAft>
                <a:spcPts val="0"/>
              </a:spcAft>
              <a:buNone/>
            </a:pPr>
            <a:r>
              <a:t/>
            </a:r>
            <a:endParaRPr b="1"/>
          </a:p>
          <a:p>
            <a:pPr indent="0" lvl="1" marL="0" rtl="0" algn="l">
              <a:spcBef>
                <a:spcPts val="1200"/>
              </a:spcBef>
              <a:spcAft>
                <a:spcPts val="0"/>
              </a:spcAft>
              <a:buNone/>
            </a:pPr>
            <a:r>
              <a:rPr b="1" lang="fr-FR" sz="1200"/>
              <a:t>A conceptual diagram</a:t>
            </a:r>
            <a:r>
              <a:rPr b="1" lang="fr-FR"/>
              <a:t> </a:t>
            </a:r>
            <a:r>
              <a:rPr b="1" lang="fr-FR" sz="1200"/>
              <a:t> </a:t>
            </a:r>
            <a:r>
              <a:rPr lang="fr-FR" sz="1200"/>
              <a:t>explicitly displays the long-term goal, domains of change, incremental outcomes, assumptions, rationales, and outputs, and shows the pathways that lead to the desired change.</a:t>
            </a:r>
            <a:r>
              <a:rPr lang="fr-FR"/>
              <a:t>  </a:t>
            </a:r>
            <a:endParaRPr/>
          </a:p>
          <a:p>
            <a:pPr indent="-118110" lvl="1" marL="171450" rtl="0" algn="l">
              <a:spcBef>
                <a:spcPts val="1200"/>
              </a:spcBef>
              <a:spcAft>
                <a:spcPts val="0"/>
              </a:spcAft>
              <a:buClr>
                <a:schemeClr val="dk1"/>
              </a:buClr>
              <a:buSzPts val="840"/>
              <a:buFont typeface="Calibri"/>
              <a:buNone/>
            </a:pPr>
            <a:r>
              <a:t/>
            </a:r>
            <a:endParaRPr sz="1200"/>
          </a:p>
          <a:p>
            <a:pPr indent="0" lvl="0" marL="0" rtl="0" algn="l">
              <a:spcBef>
                <a:spcPts val="600"/>
              </a:spcBef>
              <a:spcAft>
                <a:spcPts val="0"/>
              </a:spcAft>
              <a:buNone/>
            </a:pPr>
            <a:r>
              <a:rPr b="1" lang="fr-FR" sz="1200"/>
              <a:t>Metrics for each component of the TOC </a:t>
            </a:r>
            <a:r>
              <a:rPr lang="fr-FR" sz="1200"/>
              <a:t>tell us how success will be recognized at each step. For FFP Activities, the metrics are shared in the logframe, not in the TOC.</a:t>
            </a:r>
            <a:r>
              <a:rPr lang="fr-FR"/>
              <a:t> </a:t>
            </a:r>
            <a:endParaRPr sz="1200"/>
          </a:p>
          <a:p>
            <a:pPr indent="0" lvl="0" marL="0" rtl="0" algn="l">
              <a:spcBef>
                <a:spcPts val="0"/>
              </a:spcBef>
              <a:spcAft>
                <a:spcPts val="0"/>
              </a:spcAft>
              <a:buClr>
                <a:schemeClr val="dk1"/>
              </a:buClr>
              <a:buSzPts val="1200"/>
              <a:buFont typeface="Calibri"/>
              <a:buNone/>
            </a:pPr>
            <a:r>
              <a:t/>
            </a:r>
            <a:endParaRPr sz="1200"/>
          </a:p>
          <a:p>
            <a:pPr indent="0" lvl="0" marL="0" rtl="0" algn="l">
              <a:spcBef>
                <a:spcPts val="600"/>
              </a:spcBef>
              <a:spcAft>
                <a:spcPts val="0"/>
              </a:spcAft>
              <a:buClr>
                <a:schemeClr val="dk1"/>
              </a:buClr>
              <a:buSzPts val="1200"/>
              <a:buFont typeface="Calibri"/>
              <a:buNone/>
            </a:pPr>
            <a:r>
              <a:rPr b="1" lang="fr-FR" sz="1200"/>
              <a:t>TOC complementary documentation- </a:t>
            </a:r>
            <a:r>
              <a:rPr lang="fr-FR" sz="1200"/>
              <a:t>communicates information not easily interpreted from the TOC conceptual graphic</a:t>
            </a:r>
            <a:endParaRPr sz="1200"/>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Entrez des dates dans le calendrier.</a:t>
            </a:r>
            <a:endParaRPr/>
          </a:p>
        </p:txBody>
      </p:sp>
      <p:sp>
        <p:nvSpPr>
          <p:cNvPr id="300" name="Google Shape;30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7b4738c1db_2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7b4738c1db_2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Cette diapositive affiche les directives du Bureau du FFP de l'USAID sur la relation entre la TOC et le cadre logique.</a:t>
            </a:r>
            <a:endParaRPr/>
          </a:p>
        </p:txBody>
      </p:sp>
      <p:sp>
        <p:nvSpPr>
          <p:cNvPr id="307" name="Google Shape;307;g7b4738c1db_2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Lorsque le diagramme est plausible, faisable et testable, il peut généralement être considéré comme adéquat.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Plausible:</a:t>
            </a:r>
            <a:r>
              <a:rPr lang="fr-FR" sz="1200">
                <a:solidFill>
                  <a:schemeClr val="dk1"/>
                </a:solidFill>
                <a:latin typeface="Calibri"/>
                <a:ea typeface="Calibri"/>
                <a:cs typeface="Calibri"/>
                <a:sym typeface="Calibri"/>
              </a:rPr>
              <a:t> Il repose sur l’évidence, peut être expliqué de façon logique et présente avec clarté le flux d’interventions qui déclencheront un changement qui permet l’atteinte de l’objectif à long terme.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Réalisable:</a:t>
            </a:r>
            <a:r>
              <a:rPr lang="fr-FR" sz="1200">
                <a:solidFill>
                  <a:schemeClr val="dk1"/>
                </a:solidFill>
                <a:latin typeface="Calibri"/>
                <a:ea typeface="Calibri"/>
                <a:cs typeface="Calibri"/>
                <a:sym typeface="Calibri"/>
              </a:rPr>
              <a:t> Il identifie les moyens réalistes qui permettent d’initier le changement (responsabilités des différents acteurs et extrants d’intervention).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Testable:</a:t>
            </a:r>
            <a:r>
              <a:rPr lang="fr-FR" sz="1200">
                <a:solidFill>
                  <a:schemeClr val="dk1"/>
                </a:solidFill>
                <a:latin typeface="Calibri"/>
                <a:ea typeface="Calibri"/>
                <a:cs typeface="Calibri"/>
                <a:sym typeface="Calibri"/>
              </a:rPr>
              <a:t> Il présente clairement comment le changement sera mesuré à chaque étape du processus.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Ce qui fait la particularité de la TOC c’est qu’elle peut et doit être modifiée, au fur et à mesure qu’on en sait plus sur le contexte opérationnel et qu’on mène une recherche formatrice pendant la mise en œuvre du projet, il y aura plus de possibilité d’amélioration.</a:t>
            </a:r>
            <a:endParaRPr/>
          </a:p>
        </p:txBody>
      </p:sp>
      <p:sp>
        <p:nvSpPr>
          <p:cNvPr id="332" name="Google Shape;33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En 2017, le Programme TOPS et le FFP ont collaboré pour élaborer une liste de vérification TOC, une outil qui permet à ceux qui élaborent et qui vérifient des TOC de s’assurer de la qualité et de la rigueur des diagrammes et du narratif. Cette liste de verification, qui est un résumé des critères du FFP présentés dans le document intitulé « USAID’S Office of Food for Peace Policy and Guidance for Monitoring, Evaluation, and Reporting for Development Food Security Activities », est expliquée en détail  dans les documents didactiques de la formation TOC de TOPS. Vous pouvez accéder à la version anglaise et française à l’adresse suivante:  www.fsnnetwork.org/theory-change-training-curriculum</a:t>
            </a:r>
            <a:endParaRPr/>
          </a:p>
        </p:txBody>
      </p:sp>
      <p:sp>
        <p:nvSpPr>
          <p:cNvPr id="344" name="Google Shape;34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fr-FR"/>
              <a:t>Demandez aux participants leurs idées avant de poursuivre.</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fr-FR"/>
              <a:t>Demandez aux participants leurs idées avant de poursuivre.</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fr-FR"/>
              <a:t>Demandez aux participants leurs idées avant de poursuivre.</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Modifier pour vous aligner sur votre calendrier organisationnel. </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Modifier la diapo pour identifier les équipes ou les individus qui réaliseront chaque tâche</a:t>
            </a:r>
            <a:endParaRPr/>
          </a:p>
        </p:txBody>
      </p:sp>
      <p:sp>
        <p:nvSpPr>
          <p:cNvPr id="146" name="Google Shape;1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jpg"/><Relationship Id="rId4"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7"/>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7"/>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4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1" name="Google Shape;51;p4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2" name="Google Shape;52;p46"/>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46"/>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D8D8D8"/>
                </a:solidFill>
                <a:latin typeface="Lato"/>
                <a:ea typeface="Lato"/>
                <a:cs typeface="Lato"/>
                <a:sym typeface="Lato"/>
              </a:rPr>
              <a:t>Photo Credit: Kelley Lynch</a:t>
            </a:r>
            <a:endParaRPr b="0" i="0" sz="700">
              <a:solidFill>
                <a:srgbClr val="D8D8D8"/>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47"/>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6" name="Google Shape;56;p4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7" name="Google Shape;57;p4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8" name="Google Shape;58;p47"/>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Jonathan Hyams/Save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4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61" name="Google Shape;61;p4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2" name="Google Shape;62;p48"/>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48"/>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Jonathan Hyams/Save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49"/>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50"/>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8" name="Google Shape;68;p50"/>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5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1"/>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51"/>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5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53"/>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54"/>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54"/>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4"/>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55"/>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55"/>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55"/>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8"/>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8" name="Google Shape;18;p38"/>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9"/>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9"/>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0"/>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0"/>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 name="Google Shape;25;p40"/>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1"/>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42"/>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31" name="Google Shape;31;p42"/>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2"/>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42"/>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43"/>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36" name="Google Shape;36;p4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7" name="Google Shape;37;p4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8" name="Google Shape;38;p43"/>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Shashank Shrestha/Save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4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1" name="Google Shape;41;p4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2" name="Google Shape;42;p44"/>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44"/>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Shashank Shrestha/Save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45"/>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6" name="Google Shape;46;p4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7" name="Google Shape;47;p4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8" name="Google Shape;48;p45"/>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D8D8D8"/>
                </a:solidFill>
                <a:latin typeface="Lato"/>
                <a:ea typeface="Lato"/>
                <a:cs typeface="Lato"/>
                <a:sym typeface="Lato"/>
              </a:rPr>
              <a:t>Photo Credit: Kelley Lynch</a:t>
            </a:r>
            <a:endParaRPr b="0" i="0" sz="700">
              <a:solidFill>
                <a:srgbClr val="D8D8D8"/>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fr-FR">
                <a:latin typeface="Lato"/>
                <a:ea typeface="Lato"/>
                <a:cs typeface="Lato"/>
                <a:sym typeface="Lato"/>
              </a:rPr>
              <a:t>Aperçu de la Théorie du changement</a:t>
            </a:r>
            <a:endParaRPr/>
          </a:p>
        </p:txBody>
      </p:sp>
      <p:sp>
        <p:nvSpPr>
          <p:cNvPr id="92" name="Google Shape;92;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1684423" y="157854"/>
            <a:ext cx="6944627" cy="70574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Collecte complète des données et organisation</a:t>
            </a:r>
            <a:endParaRPr/>
          </a:p>
        </p:txBody>
      </p:sp>
      <p:sp>
        <p:nvSpPr>
          <p:cNvPr id="156" name="Google Shape;156;p10"/>
          <p:cNvSpPr txBox="1"/>
          <p:nvPr>
            <p:ph idx="1" type="body"/>
          </p:nvPr>
        </p:nvSpPr>
        <p:spPr>
          <a:xfrm>
            <a:off x="1684422" y="1116532"/>
            <a:ext cx="6944627" cy="383646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b="1" lang="fr-FR" sz="1700"/>
              <a:t>Notre base d’évidence en évolution !</a:t>
            </a:r>
            <a:endParaRPr b="1" sz="1700"/>
          </a:p>
          <a:p>
            <a:pPr indent="0" lvl="0" marL="0" rtl="0" algn="l">
              <a:spcBef>
                <a:spcPts val="263"/>
              </a:spcBef>
              <a:spcAft>
                <a:spcPts val="0"/>
              </a:spcAft>
              <a:buClr>
                <a:schemeClr val="dk1"/>
              </a:buClr>
              <a:buSzPct val="100000"/>
              <a:buNone/>
            </a:pPr>
            <a:r>
              <a:t/>
            </a:r>
            <a:endParaRPr sz="1700"/>
          </a:p>
          <a:p>
            <a:pPr indent="0" lvl="0" marL="0" rtl="0" algn="l">
              <a:spcBef>
                <a:spcPts val="263"/>
              </a:spcBef>
              <a:spcAft>
                <a:spcPts val="0"/>
              </a:spcAft>
              <a:buClr>
                <a:schemeClr val="dk1"/>
              </a:buClr>
              <a:buSzPct val="100000"/>
              <a:buNone/>
            </a:pPr>
            <a:r>
              <a:rPr lang="fr-FR" sz="1700"/>
              <a:t>Les informations qui soutiennent: </a:t>
            </a:r>
            <a:endParaRPr/>
          </a:p>
          <a:p>
            <a:pPr indent="-285781" lvl="1" marL="742950" rtl="0" algn="l">
              <a:spcBef>
                <a:spcPts val="263"/>
              </a:spcBef>
              <a:spcAft>
                <a:spcPts val="0"/>
              </a:spcAft>
              <a:buClr>
                <a:schemeClr val="dk1"/>
              </a:buClr>
              <a:buSzPct val="100000"/>
              <a:buFont typeface="Arial"/>
              <a:buChar char="•"/>
            </a:pPr>
            <a:r>
              <a:rPr lang="fr-FR" sz="1700"/>
              <a:t>Les déclarations qu'un problème existe</a:t>
            </a:r>
            <a:endParaRPr/>
          </a:p>
          <a:p>
            <a:pPr indent="-285781" lvl="1" marL="742950" rtl="0" algn="l">
              <a:spcBef>
                <a:spcPts val="263"/>
              </a:spcBef>
              <a:spcAft>
                <a:spcPts val="0"/>
              </a:spcAft>
              <a:buClr>
                <a:schemeClr val="dk1"/>
              </a:buClr>
              <a:buSzPct val="100000"/>
              <a:buFont typeface="Arial"/>
              <a:buChar char="•"/>
            </a:pPr>
            <a:r>
              <a:rPr lang="fr-FR" sz="1700"/>
              <a:t>Les opportunités / capacités qui soutiendront les hypothèses fondamentales </a:t>
            </a:r>
            <a:endParaRPr/>
          </a:p>
          <a:p>
            <a:pPr indent="-285781" lvl="1" marL="742950" rtl="0" algn="l">
              <a:spcBef>
                <a:spcPts val="263"/>
              </a:spcBef>
              <a:spcAft>
                <a:spcPts val="0"/>
              </a:spcAft>
              <a:buClr>
                <a:schemeClr val="dk1"/>
              </a:buClr>
              <a:buSzPct val="100000"/>
              <a:buFont typeface="Arial"/>
              <a:buChar char="•"/>
            </a:pPr>
            <a:r>
              <a:rPr lang="fr-FR" sz="1700"/>
              <a:t>Les liens de causalité entre résultats. </a:t>
            </a:r>
            <a:endParaRPr/>
          </a:p>
          <a:p>
            <a:pPr indent="-202120" lvl="1" marL="742950" rtl="0" algn="l">
              <a:spcBef>
                <a:spcPts val="263"/>
              </a:spcBef>
              <a:spcAft>
                <a:spcPts val="0"/>
              </a:spcAft>
              <a:buClr>
                <a:schemeClr val="dk1"/>
              </a:buClr>
              <a:buSzPct val="100000"/>
              <a:buNone/>
            </a:pPr>
            <a:r>
              <a:t/>
            </a:r>
            <a:endParaRPr sz="1700"/>
          </a:p>
          <a:p>
            <a:pPr indent="0" lvl="0" marL="0" rtl="0" algn="l">
              <a:spcBef>
                <a:spcPts val="263"/>
              </a:spcBef>
              <a:spcAft>
                <a:spcPts val="0"/>
              </a:spcAft>
              <a:buClr>
                <a:schemeClr val="dk1"/>
              </a:buClr>
              <a:buSzPct val="100000"/>
              <a:buNone/>
            </a:pPr>
            <a:r>
              <a:rPr lang="fr-FR" sz="1700"/>
              <a:t>Quel genre de données? </a:t>
            </a:r>
            <a:endParaRPr/>
          </a:p>
          <a:p>
            <a:pPr indent="-285781" lvl="1" marL="742950" rtl="0" algn="l">
              <a:spcBef>
                <a:spcPts val="263"/>
              </a:spcBef>
              <a:spcAft>
                <a:spcPts val="0"/>
              </a:spcAft>
              <a:buClr>
                <a:schemeClr val="dk1"/>
              </a:buClr>
              <a:buSzPct val="100000"/>
              <a:buFont typeface="Arial"/>
              <a:buChar char="•"/>
            </a:pPr>
            <a:r>
              <a:rPr lang="fr-FR" sz="1700"/>
              <a:t>Quantitatives et qualitatives</a:t>
            </a:r>
            <a:endParaRPr sz="1700"/>
          </a:p>
          <a:p>
            <a:pPr indent="-285781" lvl="1" marL="742950" rtl="0" algn="l">
              <a:spcBef>
                <a:spcPts val="263"/>
              </a:spcBef>
              <a:spcAft>
                <a:spcPts val="0"/>
              </a:spcAft>
              <a:buClr>
                <a:schemeClr val="dk1"/>
              </a:buClr>
              <a:buSzPct val="100000"/>
              <a:buFont typeface="Arial"/>
              <a:buChar char="•"/>
            </a:pPr>
            <a:r>
              <a:rPr lang="fr-FR" sz="1700"/>
              <a:t>Recherche gouvernementale</a:t>
            </a:r>
            <a:endParaRPr/>
          </a:p>
          <a:p>
            <a:pPr indent="-285781" lvl="1" marL="742950" rtl="0" algn="l">
              <a:spcBef>
                <a:spcPts val="263"/>
              </a:spcBef>
              <a:spcAft>
                <a:spcPts val="0"/>
              </a:spcAft>
              <a:buClr>
                <a:schemeClr val="dk1"/>
              </a:buClr>
              <a:buSzPct val="100000"/>
              <a:buFont typeface="Arial"/>
              <a:buChar char="•"/>
            </a:pPr>
            <a:r>
              <a:rPr lang="fr-FR" sz="1700"/>
              <a:t>Recherche menée par les donateurs </a:t>
            </a:r>
            <a:endParaRPr sz="1700"/>
          </a:p>
          <a:p>
            <a:pPr indent="-285781" lvl="1" marL="742950" rtl="0" algn="l">
              <a:spcBef>
                <a:spcPts val="263"/>
              </a:spcBef>
              <a:spcAft>
                <a:spcPts val="0"/>
              </a:spcAft>
              <a:buClr>
                <a:schemeClr val="dk1"/>
              </a:buClr>
              <a:buSzPct val="100000"/>
              <a:buFont typeface="Arial"/>
              <a:buChar char="•"/>
            </a:pPr>
            <a:r>
              <a:rPr lang="fr-FR" sz="1700"/>
              <a:t>Spécifique au programme</a:t>
            </a:r>
            <a:endParaRPr/>
          </a:p>
          <a:p>
            <a:pPr indent="-285781" lvl="1" marL="742950" rtl="0" algn="l">
              <a:spcBef>
                <a:spcPts val="263"/>
              </a:spcBef>
              <a:spcAft>
                <a:spcPts val="0"/>
              </a:spcAft>
              <a:buClr>
                <a:schemeClr val="dk1"/>
              </a:buClr>
              <a:buSzPct val="100000"/>
              <a:buFont typeface="Arial"/>
              <a:buChar char="•"/>
            </a:pPr>
            <a:r>
              <a:rPr lang="fr-FR" sz="1700"/>
              <a:t>Académique</a:t>
            </a:r>
            <a:endParaRPr/>
          </a:p>
          <a:p>
            <a:pPr indent="-285781" lvl="1" marL="742950" rtl="0" algn="l">
              <a:spcBef>
                <a:spcPts val="263"/>
              </a:spcBef>
              <a:spcAft>
                <a:spcPts val="0"/>
              </a:spcAft>
              <a:buClr>
                <a:schemeClr val="dk1"/>
              </a:buClr>
              <a:buSzPct val="100000"/>
              <a:buFont typeface="Arial"/>
              <a:buChar char="•"/>
            </a:pPr>
            <a:r>
              <a:rPr lang="fr-FR" sz="1700"/>
              <a:t>Recherche communautaire </a:t>
            </a:r>
            <a:endParaRPr/>
          </a:p>
          <a:p>
            <a:pPr indent="-202120" lvl="1" marL="742950" rtl="0" algn="l">
              <a:spcBef>
                <a:spcPts val="263"/>
              </a:spcBef>
              <a:spcAft>
                <a:spcPts val="0"/>
              </a:spcAft>
              <a:buClr>
                <a:schemeClr val="dk1"/>
              </a:buClr>
              <a:buSzPct val="100000"/>
              <a:buNone/>
            </a:pPr>
            <a:r>
              <a:t/>
            </a:r>
            <a:endParaRPr sz="1700"/>
          </a:p>
          <a:p>
            <a:pPr indent="0" lvl="0" marL="0" rtl="0" algn="l">
              <a:spcBef>
                <a:spcPts val="263"/>
              </a:spcBef>
              <a:spcAft>
                <a:spcPts val="0"/>
              </a:spcAft>
              <a:buClr>
                <a:schemeClr val="dk1"/>
              </a:buClr>
              <a:buSzPct val="100000"/>
              <a:buNone/>
            </a:pPr>
            <a:r>
              <a:rPr lang="fr-FR" sz="1700"/>
              <a:t>Quelle est la clé d'une évidence de base solide? </a:t>
            </a:r>
            <a:endParaRPr/>
          </a:p>
          <a:p>
            <a:pPr indent="-285781" lvl="1" marL="742950" rtl="0" algn="l">
              <a:spcBef>
                <a:spcPts val="263"/>
              </a:spcBef>
              <a:spcAft>
                <a:spcPts val="0"/>
              </a:spcAft>
              <a:buClr>
                <a:schemeClr val="dk1"/>
              </a:buClr>
              <a:buSzPct val="100000"/>
              <a:buFont typeface="Arial"/>
              <a:buChar char="•"/>
            </a:pPr>
            <a:r>
              <a:rPr lang="fr-FR" sz="1700"/>
              <a:t>L’équilibre entre données qualitatives et quantitatives </a:t>
            </a:r>
            <a:endParaRPr/>
          </a:p>
          <a:p>
            <a:pPr indent="-285781" lvl="1" marL="742950" rtl="0" algn="l">
              <a:spcBef>
                <a:spcPts val="263"/>
              </a:spcBef>
              <a:spcAft>
                <a:spcPts val="0"/>
              </a:spcAft>
              <a:buClr>
                <a:schemeClr val="dk1"/>
              </a:buClr>
              <a:buSzPct val="100000"/>
              <a:buFont typeface="Arial"/>
              <a:buChar char="•"/>
            </a:pPr>
            <a:r>
              <a:rPr lang="fr-FR" sz="1700"/>
              <a:t>La diversité des sources pertinentes</a:t>
            </a:r>
            <a:endParaRPr/>
          </a:p>
          <a:p>
            <a:pPr indent="-285781" lvl="1" marL="742950" rtl="0" algn="l">
              <a:spcBef>
                <a:spcPts val="263"/>
              </a:spcBef>
              <a:spcAft>
                <a:spcPts val="0"/>
              </a:spcAft>
              <a:buClr>
                <a:schemeClr val="dk1"/>
              </a:buClr>
              <a:buSzPct val="100000"/>
              <a:buFont typeface="Arial"/>
              <a:buChar char="•"/>
            </a:pPr>
            <a:r>
              <a:rPr lang="fr-FR" sz="1700"/>
              <a:t>La fiabilité des sources</a:t>
            </a:r>
            <a:endParaRPr/>
          </a:p>
          <a:p>
            <a:pPr indent="0" lvl="0" marL="0" rtl="0" algn="l">
              <a:spcBef>
                <a:spcPts val="341"/>
              </a:spcBef>
              <a:spcAft>
                <a:spcPts val="0"/>
              </a:spcAft>
              <a:buClr>
                <a:schemeClr val="dk1"/>
              </a:buClr>
              <a:buSzPct val="100000"/>
              <a:buNone/>
            </a:pPr>
            <a:r>
              <a:t/>
            </a:r>
            <a:endParaRPr/>
          </a:p>
          <a:p>
            <a:pPr indent="0" lvl="0" marL="0" rtl="0" algn="l">
              <a:spcBef>
                <a:spcPts val="341"/>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1684423" y="157854"/>
            <a:ext cx="6944627" cy="70574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Collecte complète des données et organisation</a:t>
            </a:r>
            <a:endParaRPr/>
          </a:p>
        </p:txBody>
      </p:sp>
      <p:sp>
        <p:nvSpPr>
          <p:cNvPr id="163" name="Google Shape;163;p11"/>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fr-FR" sz="2400"/>
              <a:t>Les modèles basés sur des cadres conceptuels sont essentiels pour: </a:t>
            </a:r>
            <a:endParaRPr/>
          </a:p>
          <a:p>
            <a:pPr indent="-171450" lvl="0" marL="171450" rtl="0" algn="l">
              <a:spcBef>
                <a:spcPts val="481"/>
              </a:spcBef>
              <a:spcAft>
                <a:spcPts val="0"/>
              </a:spcAft>
              <a:buClr>
                <a:schemeClr val="dk1"/>
              </a:buClr>
              <a:buSzPct val="100000"/>
              <a:buFont typeface="Arial"/>
              <a:buChar char="•"/>
            </a:pPr>
            <a:r>
              <a:rPr lang="fr-FR" sz="2600"/>
              <a:t>Établir l’ordre de priorité des données à collecter </a:t>
            </a:r>
            <a:endParaRPr/>
          </a:p>
          <a:p>
            <a:pPr indent="-171450" lvl="0" marL="171450" rtl="0" algn="l">
              <a:spcBef>
                <a:spcPts val="481"/>
              </a:spcBef>
              <a:spcAft>
                <a:spcPts val="0"/>
              </a:spcAft>
              <a:buClr>
                <a:schemeClr val="dk1"/>
              </a:buClr>
              <a:buSzPct val="100000"/>
              <a:buFont typeface="Arial"/>
              <a:buChar char="•"/>
            </a:pPr>
            <a:r>
              <a:rPr lang="fr-FR" sz="2600"/>
              <a:t>Classer les données avant l'analyse </a:t>
            </a:r>
            <a:endParaRPr/>
          </a:p>
          <a:p>
            <a:pPr indent="-171450" lvl="0" marL="171450" rtl="0" algn="l">
              <a:spcBef>
                <a:spcPts val="481"/>
              </a:spcBef>
              <a:spcAft>
                <a:spcPts val="0"/>
              </a:spcAft>
              <a:buClr>
                <a:schemeClr val="dk1"/>
              </a:buClr>
              <a:buSzPct val="100000"/>
              <a:buFont typeface="Arial"/>
              <a:buChar char="•"/>
            </a:pPr>
            <a:r>
              <a:rPr lang="fr-FR" sz="2600"/>
              <a:t>Assurer un suivi constant de ce que nous faisons et ne savons pas</a:t>
            </a:r>
            <a:endParaRPr/>
          </a:p>
          <a:p>
            <a:pPr indent="-457200" lvl="1" marL="971550" rtl="0" algn="l">
              <a:spcBef>
                <a:spcPts val="481"/>
              </a:spcBef>
              <a:spcAft>
                <a:spcPts val="0"/>
              </a:spcAft>
              <a:buClr>
                <a:schemeClr val="dk1"/>
              </a:buClr>
              <a:buSzPct val="100000"/>
              <a:buFont typeface="Arial"/>
              <a:buChar char="•"/>
            </a:pPr>
            <a:r>
              <a:rPr lang="fr-FR" sz="2600"/>
              <a:t>Saturation </a:t>
            </a:r>
            <a:endParaRPr/>
          </a:p>
          <a:p>
            <a:pPr indent="-457200" lvl="1" marL="971550" rtl="0" algn="l">
              <a:spcBef>
                <a:spcPts val="481"/>
              </a:spcBef>
              <a:spcAft>
                <a:spcPts val="0"/>
              </a:spcAft>
              <a:buClr>
                <a:schemeClr val="dk1"/>
              </a:buClr>
              <a:buSzPct val="100000"/>
              <a:buFont typeface="Arial"/>
              <a:buChar char="•"/>
            </a:pPr>
            <a:r>
              <a:rPr lang="fr-FR" sz="2600"/>
              <a:t>Lacunes en matière de preuves</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1684423" y="157854"/>
            <a:ext cx="6944627" cy="70574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Collecte et organisation complètes des données - Cartographie des parties prenantes</a:t>
            </a:r>
            <a:endParaRPr/>
          </a:p>
        </p:txBody>
      </p:sp>
      <p:sp>
        <p:nvSpPr>
          <p:cNvPr id="170" name="Google Shape;170;p1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lang="fr-FR"/>
              <a:t>Aide à constituer une évidence de base pour des hypothèses externes</a:t>
            </a:r>
            <a:endParaRPr/>
          </a:p>
          <a:p>
            <a:pPr indent="-187325" lvl="1" marL="742950" rtl="0" algn="l">
              <a:spcBef>
                <a:spcPts val="310"/>
              </a:spcBef>
              <a:spcAft>
                <a:spcPts val="0"/>
              </a:spcAft>
              <a:buClr>
                <a:schemeClr val="dk1"/>
              </a:buClr>
              <a:buSzPct val="100000"/>
              <a:buNone/>
            </a:pPr>
            <a:r>
              <a:t/>
            </a:r>
            <a:endParaRPr/>
          </a:p>
          <a:p>
            <a:pPr indent="0" lvl="0" marL="0" rtl="0" algn="l">
              <a:spcBef>
                <a:spcPts val="341"/>
              </a:spcBef>
              <a:spcAft>
                <a:spcPts val="0"/>
              </a:spcAft>
              <a:buClr>
                <a:schemeClr val="dk1"/>
              </a:buClr>
              <a:buSzPct val="100000"/>
              <a:buNone/>
            </a:pPr>
            <a:r>
              <a:rPr lang="fr-FR"/>
              <a:t>Identifie les conditions et les ressources déjà en place nécessaires pour obtenir des résultats</a:t>
            </a:r>
            <a:endParaRPr/>
          </a:p>
          <a:p>
            <a:pPr indent="-187325" lvl="1" marL="742950" rtl="0" algn="l">
              <a:spcBef>
                <a:spcPts val="310"/>
              </a:spcBef>
              <a:spcAft>
                <a:spcPts val="0"/>
              </a:spcAft>
              <a:buClr>
                <a:schemeClr val="dk1"/>
              </a:buClr>
              <a:buSzPct val="100000"/>
              <a:buNone/>
            </a:pPr>
            <a:r>
              <a:t/>
            </a:r>
            <a:endParaRPr/>
          </a:p>
          <a:p>
            <a:pPr indent="0" lvl="0" marL="0" rtl="0" algn="l">
              <a:spcBef>
                <a:spcPts val="341"/>
              </a:spcBef>
              <a:spcAft>
                <a:spcPts val="0"/>
              </a:spcAft>
              <a:buClr>
                <a:schemeClr val="dk1"/>
              </a:buClr>
              <a:buSzPct val="100000"/>
              <a:buNone/>
            </a:pPr>
            <a:r>
              <a:rPr lang="fr-FR"/>
              <a:t>Aide l’équipe à établir l’ordre de priorité des problèmes pour l’orientation du DFSA</a:t>
            </a:r>
            <a:endParaRPr/>
          </a:p>
          <a:p>
            <a:pPr indent="-285750" lvl="1" marL="742950" rtl="0" algn="l">
              <a:spcBef>
                <a:spcPts val="310"/>
              </a:spcBef>
              <a:spcAft>
                <a:spcPts val="0"/>
              </a:spcAft>
              <a:buClr>
                <a:schemeClr val="dk1"/>
              </a:buClr>
              <a:buSzPct val="100000"/>
              <a:buFont typeface="Arial"/>
              <a:buChar char="•"/>
            </a:pPr>
            <a:r>
              <a:rPr lang="fr-FR"/>
              <a:t>Qui fait quoi, où ?</a:t>
            </a:r>
            <a:endParaRPr/>
          </a:p>
          <a:p>
            <a:pPr indent="-285750" lvl="1" marL="742950" rtl="0" algn="l">
              <a:spcBef>
                <a:spcPts val="310"/>
              </a:spcBef>
              <a:spcAft>
                <a:spcPts val="0"/>
              </a:spcAft>
              <a:buClr>
                <a:schemeClr val="dk1"/>
              </a:buClr>
              <a:buSzPct val="100000"/>
              <a:buFont typeface="Arial"/>
              <a:buChar char="•"/>
            </a:pPr>
            <a:r>
              <a:rPr lang="fr-FR"/>
              <a:t>Y a-t-il du succès? </a:t>
            </a:r>
            <a:endParaRPr/>
          </a:p>
          <a:p>
            <a:pPr indent="-285750" lvl="1" marL="742950" rtl="0" algn="l">
              <a:spcBef>
                <a:spcPts val="310"/>
              </a:spcBef>
              <a:spcAft>
                <a:spcPts val="0"/>
              </a:spcAft>
              <a:buClr>
                <a:schemeClr val="dk1"/>
              </a:buClr>
              <a:buSzPct val="100000"/>
              <a:buFont typeface="Arial"/>
              <a:buChar char="•"/>
            </a:pPr>
            <a:r>
              <a:rPr lang="fr-FR"/>
              <a:t>Quelles sont les lacunes ?</a:t>
            </a:r>
            <a:endParaRPr/>
          </a:p>
          <a:p>
            <a:pPr indent="0" lvl="1" marL="457200" rtl="0" algn="l">
              <a:spcBef>
                <a:spcPts val="310"/>
              </a:spcBef>
              <a:spcAft>
                <a:spcPts val="0"/>
              </a:spcAft>
              <a:buClr>
                <a:schemeClr val="dk1"/>
              </a:buClr>
              <a:buSzPct val="100000"/>
              <a:buNone/>
            </a:pPr>
            <a:r>
              <a:rPr lang="fr-FR"/>
              <a:t> </a:t>
            </a:r>
            <a:endParaRPr/>
          </a:p>
          <a:p>
            <a:pPr indent="0" lvl="0" marL="0" rtl="0" algn="l">
              <a:spcBef>
                <a:spcPts val="341"/>
              </a:spcBef>
              <a:spcAft>
                <a:spcPts val="0"/>
              </a:spcAft>
              <a:buClr>
                <a:schemeClr val="dk1"/>
              </a:buClr>
              <a:buSzPct val="100000"/>
              <a:buNone/>
            </a:pPr>
            <a:r>
              <a:rPr lang="fr-FR"/>
              <a:t>Se poursuit tout au long de l'élaboration du TOC et de la durée de vie de l'activité</a:t>
            </a:r>
            <a:endParaRPr/>
          </a:p>
          <a:p>
            <a:pPr indent="0" lvl="0" marL="0" rtl="0" algn="l">
              <a:spcBef>
                <a:spcPts val="341"/>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635267" y="96982"/>
            <a:ext cx="8335551" cy="678873"/>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Collecte, organisation et pré-analyse des données</a:t>
            </a:r>
            <a:endParaRPr/>
          </a:p>
        </p:txBody>
      </p:sp>
      <p:graphicFrame>
        <p:nvGraphicFramePr>
          <p:cNvPr id="177" name="Google Shape;177;p13"/>
          <p:cNvGraphicFramePr/>
          <p:nvPr/>
        </p:nvGraphicFramePr>
        <p:xfrm>
          <a:off x="400879" y="1136386"/>
          <a:ext cx="3000000" cy="3000000"/>
        </p:xfrm>
        <a:graphic>
          <a:graphicData uri="http://schemas.openxmlformats.org/drawingml/2006/table">
            <a:tbl>
              <a:tblPr>
                <a:noFill/>
                <a:tableStyleId>{E38AB189-495B-479F-BDDE-D7DE7E7CA909}</a:tableStyleId>
              </a:tblPr>
              <a:tblGrid>
                <a:gridCol w="4761450"/>
                <a:gridCol w="434375"/>
                <a:gridCol w="434375"/>
                <a:gridCol w="434375"/>
                <a:gridCol w="434375"/>
                <a:gridCol w="434375"/>
                <a:gridCol w="434375"/>
                <a:gridCol w="434375"/>
                <a:gridCol w="434375"/>
                <a:gridCol w="434375"/>
              </a:tblGrid>
              <a:tr h="245175">
                <a:tc>
                  <a:txBody>
                    <a:bodyPr/>
                    <a:lstStyle/>
                    <a:p>
                      <a:pPr indent="0" lvl="0" marL="0" marR="0" rtl="0" algn="ctr">
                        <a:spcBef>
                          <a:spcPts val="0"/>
                        </a:spcBef>
                        <a:spcAft>
                          <a:spcPts val="0"/>
                        </a:spcAft>
                        <a:buNone/>
                      </a:pPr>
                      <a:r>
                        <a:rPr b="1" lang="fr-FR" sz="1300" u="none" strike="noStrike">
                          <a:solidFill>
                            <a:schemeClr val="lt1"/>
                          </a:solidFill>
                        </a:rPr>
                        <a:t>QUOI? </a:t>
                      </a:r>
                      <a:endParaRPr/>
                    </a:p>
                  </a:txBody>
                  <a:tcPr marT="7200" marB="0" marR="7200" marL="7200" anchor="b">
                    <a:solidFill>
                      <a:schemeClr val="accent2"/>
                    </a:solidFill>
                  </a:tcPr>
                </a:tc>
                <a:tc>
                  <a:txBody>
                    <a:bodyPr/>
                    <a:lstStyle/>
                    <a:p>
                      <a:pPr indent="0" lvl="0" marL="0" marR="0" rtl="0" algn="ctr">
                        <a:spcBef>
                          <a:spcPts val="0"/>
                        </a:spcBef>
                        <a:spcAft>
                          <a:spcPts val="0"/>
                        </a:spcAft>
                        <a:buNone/>
                      </a:pPr>
                      <a:r>
                        <a:rPr b="1" i="0"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i="0"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i="0"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i="0"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c>
                  <a:txBody>
                    <a:bodyPr/>
                    <a:lstStyle/>
                    <a:p>
                      <a:pPr indent="0" lvl="0" marL="0" marR="0" rtl="0" algn="ctr">
                        <a:spcBef>
                          <a:spcPts val="0"/>
                        </a:spcBef>
                        <a:spcAft>
                          <a:spcPts val="0"/>
                        </a:spcAft>
                        <a:buNone/>
                      </a:pPr>
                      <a:r>
                        <a:rPr b="1" lang="fr-FR" sz="700" u="none" strike="noStrike">
                          <a:solidFill>
                            <a:schemeClr val="lt1"/>
                          </a:solidFill>
                          <a:latin typeface="Trebuchet MS"/>
                          <a:ea typeface="Trebuchet MS"/>
                          <a:cs typeface="Trebuchet MS"/>
                          <a:sym typeface="Trebuchet MS"/>
                        </a:rPr>
                        <a:t>SEMAINE</a:t>
                      </a:r>
                      <a:endParaRPr/>
                    </a:p>
                  </a:txBody>
                  <a:tcPr marT="7200" marB="0" marR="7200" marL="7200" anchor="ctr">
                    <a:solidFill>
                      <a:schemeClr val="accent2"/>
                    </a:solidFill>
                  </a:tcPr>
                </a:tc>
              </a:tr>
              <a:tr h="489175">
                <a:tc>
                  <a:txBody>
                    <a:bodyPr/>
                    <a:lstStyle/>
                    <a:p>
                      <a:pPr indent="0" lvl="0" marL="91440" marR="0" rtl="0" algn="l">
                        <a:spcBef>
                          <a:spcPts val="0"/>
                        </a:spcBef>
                        <a:spcAft>
                          <a:spcPts val="0"/>
                        </a:spcAft>
                        <a:buNone/>
                      </a:pPr>
                      <a:r>
                        <a:rPr lang="fr-FR" sz="1200" u="none" strike="noStrike"/>
                        <a:t>Développer et / ou convenir des modèles de synthèse de données et de cartographie des parties prenantes</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328450">
                <a:tc>
                  <a:txBody>
                    <a:bodyPr/>
                    <a:lstStyle/>
                    <a:p>
                      <a:pPr indent="0" lvl="0" marL="91440" marR="0" rtl="0" algn="l">
                        <a:spcBef>
                          <a:spcPts val="0"/>
                        </a:spcBef>
                        <a:spcAft>
                          <a:spcPts val="0"/>
                        </a:spcAft>
                        <a:buNone/>
                      </a:pPr>
                      <a:r>
                        <a:rPr lang="fr-FR" sz="1200" u="none" strike="noStrike"/>
                        <a:t>Ajouter toutes les informations secondaires dans les modèles</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ctr">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gridSpan="5">
                  <a:txBody>
                    <a:bodyPr/>
                    <a:lstStyle/>
                    <a:p>
                      <a:pPr indent="0" lvl="0" marL="0" marR="0" rtl="0" algn="ctr">
                        <a:spcBef>
                          <a:spcPts val="0"/>
                        </a:spcBef>
                        <a:spcAft>
                          <a:spcPts val="0"/>
                        </a:spcAft>
                        <a:buNone/>
                      </a:pPr>
                      <a:r>
                        <a:rPr lang="fr-FR" sz="800" u="none" strike="noStrike"/>
                        <a:t>EN COURS </a:t>
                      </a:r>
                      <a:endParaRPr/>
                    </a:p>
                  </a:txBody>
                  <a:tcPr marT="7200" marB="0" marR="7200" marL="7200" anchor="ctr"/>
                </a:tc>
                <a:tc hMerge="1"/>
                <a:tc hMerge="1"/>
                <a:tc hMerge="1"/>
                <a:tc hMerge="1"/>
              </a:tr>
              <a:tr h="463500">
                <a:tc>
                  <a:txBody>
                    <a:bodyPr/>
                    <a:lstStyle/>
                    <a:p>
                      <a:pPr indent="0" lvl="0" marL="91440" marR="0" rtl="0" algn="l">
                        <a:spcBef>
                          <a:spcPts val="0"/>
                        </a:spcBef>
                        <a:spcAft>
                          <a:spcPts val="0"/>
                        </a:spcAft>
                        <a:buNone/>
                      </a:pPr>
                      <a:r>
                        <a:rPr lang="fr-FR" sz="1200" u="none" strike="noStrike"/>
                        <a:t>Identifier et hiérarchiser les lacunes dans les données pour la collecte de données primaires. </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394025">
                <a:tc>
                  <a:txBody>
                    <a:bodyPr/>
                    <a:lstStyle/>
                    <a:p>
                      <a:pPr indent="0" lvl="0" marL="91440" marR="0" rtl="0" algn="l">
                        <a:spcBef>
                          <a:spcPts val="0"/>
                        </a:spcBef>
                        <a:spcAft>
                          <a:spcPts val="0"/>
                        </a:spcAft>
                        <a:buNone/>
                      </a:pPr>
                      <a:r>
                        <a:rPr lang="fr-FR" sz="1200" u="none" strike="noStrike"/>
                        <a:t>Rédiger des outils de collecte de données et les examiner avec l’équipe</a:t>
                      </a:r>
                      <a:endParaRPr sz="1200" u="none" strike="noStrike"/>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974500">
                <a:tc>
                  <a:txBody>
                    <a:bodyPr/>
                    <a:lstStyle/>
                    <a:p>
                      <a:pPr indent="0" lvl="0" marL="91440" marR="0" rtl="0" algn="l">
                        <a:spcBef>
                          <a:spcPts val="0"/>
                        </a:spcBef>
                        <a:spcAft>
                          <a:spcPts val="0"/>
                        </a:spcAft>
                        <a:buNone/>
                      </a:pPr>
                      <a:r>
                        <a:rPr lang="fr-FR" sz="1200" u="none" strike="noStrike"/>
                        <a:t>Analyse préliminaire; rédiger des énoncés de problèmes sur la base des données disponibles</a:t>
                      </a:r>
                      <a:br>
                        <a:rPr lang="fr-FR" sz="1200" u="none" strike="noStrike"/>
                      </a:br>
                      <a:r>
                        <a:rPr lang="fr-FR" sz="1200" u="none" strike="noStrike"/>
                        <a:t>Créer un arbre de problèmes de base de haut niveau (niveaux supérieurs) basé sur des données secondaires</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295700">
                <a:tc>
                  <a:txBody>
                    <a:bodyPr/>
                    <a:lstStyle/>
                    <a:p>
                      <a:pPr indent="0" lvl="0" marL="91440" marR="0" rtl="0" algn="l">
                        <a:spcBef>
                          <a:spcPts val="0"/>
                        </a:spcBef>
                        <a:spcAft>
                          <a:spcPts val="0"/>
                        </a:spcAft>
                        <a:buNone/>
                      </a:pPr>
                      <a:r>
                        <a:rPr lang="fr-FR" sz="1200" u="none" strike="noStrike"/>
                        <a:t>Vérifier l’arbre à problèmes de base avec toute l’équipe</a:t>
                      </a:r>
                      <a:endParaRPr sz="1200" u="none" strike="noStrike"/>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249575">
                <a:tc>
                  <a:txBody>
                    <a:bodyPr/>
                    <a:lstStyle/>
                    <a:p>
                      <a:pPr indent="0" lvl="0" marL="91440" marR="0" rtl="0" algn="l">
                        <a:spcBef>
                          <a:spcPts val="0"/>
                        </a:spcBef>
                        <a:spcAft>
                          <a:spcPts val="0"/>
                        </a:spcAft>
                        <a:buNone/>
                      </a:pPr>
                      <a:r>
                        <a:rPr lang="fr-FR" sz="1200" u="none" strike="noStrike"/>
                        <a:t>Recueillir des données primaires </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r>
              <a:tr h="499225">
                <a:tc>
                  <a:txBody>
                    <a:bodyPr/>
                    <a:lstStyle/>
                    <a:p>
                      <a:pPr indent="0" lvl="0" marL="91440" marR="0" rtl="0" algn="l">
                        <a:spcBef>
                          <a:spcPts val="0"/>
                        </a:spcBef>
                        <a:spcAft>
                          <a:spcPts val="0"/>
                        </a:spcAft>
                        <a:buNone/>
                      </a:pPr>
                      <a:r>
                        <a:rPr lang="fr-FR" sz="1200" u="none" strike="noStrike"/>
                        <a:t>Entrer les données primaires dans la synthèse des données et les modèles de parties prenantes</a:t>
                      </a:r>
                      <a:endParaRPr sz="1300"/>
                    </a:p>
                  </a:txBody>
                  <a:tcPr marT="7200" marB="0" marR="7200" marL="72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200" marB="0" marR="7200" marL="7200" anchor="b">
                    <a:solidFill>
                      <a:schemeClr val="accent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1684423" y="157854"/>
            <a:ext cx="6944627" cy="70574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Développement d'un arbre à problèmes</a:t>
            </a:r>
            <a:br>
              <a:rPr lang="fr-FR" sz="2400"/>
            </a:br>
            <a:r>
              <a:rPr b="0" lang="fr-FR" sz="2400"/>
              <a:t>Cartographie des flux de causalités</a:t>
            </a:r>
            <a:endParaRPr/>
          </a:p>
        </p:txBody>
      </p:sp>
      <p:sp>
        <p:nvSpPr>
          <p:cNvPr id="184" name="Google Shape;184;p14"/>
          <p:cNvSpPr txBox="1"/>
          <p:nvPr>
            <p:ph idx="1" type="body"/>
          </p:nvPr>
        </p:nvSpPr>
        <p:spPr>
          <a:xfrm>
            <a:off x="1532022" y="1116532"/>
            <a:ext cx="3163803" cy="349397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fr-FR" sz="2900"/>
              <a:t>Quelles sont les principales causes du problème global?</a:t>
            </a:r>
            <a:endParaRPr/>
          </a:p>
          <a:p>
            <a:pPr indent="0" lvl="0" marL="0" rtl="0" algn="l">
              <a:spcBef>
                <a:spcPts val="406"/>
              </a:spcBef>
              <a:spcAft>
                <a:spcPts val="0"/>
              </a:spcAft>
              <a:buClr>
                <a:schemeClr val="dk1"/>
              </a:buClr>
              <a:buSzPct val="100000"/>
              <a:buNone/>
            </a:pPr>
            <a:r>
              <a:t/>
            </a:r>
            <a:endParaRPr sz="2900"/>
          </a:p>
          <a:p>
            <a:pPr indent="0" lvl="0" marL="0" rtl="0" algn="l">
              <a:spcBef>
                <a:spcPts val="406"/>
              </a:spcBef>
              <a:spcAft>
                <a:spcPts val="0"/>
              </a:spcAft>
              <a:buClr>
                <a:schemeClr val="dk1"/>
              </a:buClr>
              <a:buSzPct val="100000"/>
              <a:buNone/>
            </a:pPr>
            <a:r>
              <a:rPr lang="fr-FR" sz="2900"/>
              <a:t>Dans quel ordre les problèmes sont-ils liés les uns aux autres?</a:t>
            </a:r>
            <a:endParaRPr/>
          </a:p>
          <a:p>
            <a:pPr indent="0" lvl="0" marL="0" rtl="0" algn="l">
              <a:spcBef>
                <a:spcPts val="406"/>
              </a:spcBef>
              <a:spcAft>
                <a:spcPts val="0"/>
              </a:spcAft>
              <a:buClr>
                <a:schemeClr val="dk1"/>
              </a:buClr>
              <a:buSzPct val="100000"/>
              <a:buNone/>
            </a:pPr>
            <a:r>
              <a:t/>
            </a:r>
            <a:endParaRPr sz="2900"/>
          </a:p>
          <a:p>
            <a:pPr indent="0" lvl="0" marL="0" rtl="0" algn="l">
              <a:spcBef>
                <a:spcPts val="420"/>
              </a:spcBef>
              <a:spcAft>
                <a:spcPts val="0"/>
              </a:spcAft>
              <a:buClr>
                <a:schemeClr val="dk1"/>
              </a:buClr>
              <a:buSzPct val="100000"/>
              <a:buNone/>
            </a:pPr>
            <a:r>
              <a:rPr lang="fr-FR" sz="3000"/>
              <a:t>Mettre en évidence les lacunes des preuves dans la logique causale.</a:t>
            </a:r>
            <a:endParaRPr/>
          </a:p>
          <a:p>
            <a:pPr indent="0" lvl="0" marL="0" rtl="0" algn="l">
              <a:spcBef>
                <a:spcPts val="308"/>
              </a:spcBef>
              <a:spcAft>
                <a:spcPts val="0"/>
              </a:spcAft>
              <a:buClr>
                <a:schemeClr val="dk1"/>
              </a:buClr>
              <a:buSzPct val="100000"/>
              <a:buNone/>
            </a:pPr>
            <a:r>
              <a:t/>
            </a:r>
            <a:endParaRPr/>
          </a:p>
        </p:txBody>
      </p:sp>
      <p:pic>
        <p:nvPicPr>
          <p:cNvPr id="185" name="Google Shape;185;p14"/>
          <p:cNvPicPr preferRelativeResize="0"/>
          <p:nvPr/>
        </p:nvPicPr>
        <p:blipFill rotWithShape="1">
          <a:blip r:embed="rId3">
            <a:alphaModFix/>
          </a:blip>
          <a:srcRect b="0" l="0" r="64618" t="56606"/>
          <a:stretch/>
        </p:blipFill>
        <p:spPr>
          <a:xfrm>
            <a:off x="4439050" y="1095745"/>
            <a:ext cx="4419599" cy="36683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Développement d'un arbre à problèmes</a:t>
            </a:r>
            <a:br>
              <a:rPr lang="fr-FR" sz="2000"/>
            </a:br>
            <a:r>
              <a:rPr b="0" lang="fr-FR" sz="2000"/>
              <a:t>Quatre niveaux de problèmes</a:t>
            </a:r>
            <a:endParaRPr/>
          </a:p>
        </p:txBody>
      </p:sp>
      <p:graphicFrame>
        <p:nvGraphicFramePr>
          <p:cNvPr id="192" name="Google Shape;192;p15"/>
          <p:cNvGraphicFramePr/>
          <p:nvPr/>
        </p:nvGraphicFramePr>
        <p:xfrm>
          <a:off x="635267" y="1185729"/>
          <a:ext cx="3000000" cy="3000000"/>
        </p:xfrm>
        <a:graphic>
          <a:graphicData uri="http://schemas.openxmlformats.org/drawingml/2006/table">
            <a:tbl>
              <a:tblPr bandRow="1" firstRow="1">
                <a:noFill/>
                <a:tableStyleId>{067FBE3F-A968-4DD2-8D8E-F5F10BB24A75}</a:tableStyleId>
              </a:tblPr>
              <a:tblGrid>
                <a:gridCol w="2865200"/>
                <a:gridCol w="5128575"/>
              </a:tblGrid>
              <a:tr h="617900">
                <a:tc>
                  <a:txBody>
                    <a:bodyPr/>
                    <a:lstStyle/>
                    <a:p>
                      <a:pPr indent="0" lvl="0" marL="0" marR="0" rtl="0" algn="l">
                        <a:spcBef>
                          <a:spcPts val="0"/>
                        </a:spcBef>
                        <a:spcAft>
                          <a:spcPts val="0"/>
                        </a:spcAft>
                        <a:buNone/>
                      </a:pPr>
                      <a:r>
                        <a:rPr lang="fr-FR" sz="1900"/>
                        <a:t>Problème global</a:t>
                      </a:r>
                      <a:endParaRPr/>
                    </a:p>
                  </a:txBody>
                  <a:tcPr marT="43175" marB="43175" marR="86350" marL="86350"/>
                </a:tc>
                <a:tc>
                  <a:txBody>
                    <a:bodyPr/>
                    <a:lstStyle/>
                    <a:p>
                      <a:pPr indent="0" lvl="0" marL="0" marR="0" rtl="0" algn="l">
                        <a:lnSpc>
                          <a:spcPct val="100000"/>
                        </a:lnSpc>
                        <a:spcBef>
                          <a:spcPts val="0"/>
                        </a:spcBef>
                        <a:spcAft>
                          <a:spcPts val="0"/>
                        </a:spcAft>
                        <a:buClr>
                          <a:schemeClr val="dk1"/>
                        </a:buClr>
                        <a:buSzPts val="1700"/>
                        <a:buFont typeface="Trebuchet MS"/>
                        <a:buNone/>
                      </a:pPr>
                      <a:r>
                        <a:rPr lang="fr-FR" sz="1700"/>
                        <a:t>Le problème le plus important auquel fait face une population donnée.</a:t>
                      </a:r>
                      <a:endParaRPr sz="1700"/>
                    </a:p>
                  </a:txBody>
                  <a:tcPr marT="43175" marB="43175" marR="86350" marL="86350"/>
                </a:tc>
              </a:tr>
              <a:tr h="1241725">
                <a:tc>
                  <a:txBody>
                    <a:bodyPr/>
                    <a:lstStyle/>
                    <a:p>
                      <a:pPr indent="0" lvl="0" marL="0" marR="0" rtl="0" algn="l">
                        <a:spcBef>
                          <a:spcPts val="0"/>
                        </a:spcBef>
                        <a:spcAft>
                          <a:spcPts val="0"/>
                        </a:spcAft>
                        <a:buNone/>
                      </a:pPr>
                      <a:r>
                        <a:rPr lang="fr-FR" sz="1900"/>
                        <a:t>Problèmes clés </a:t>
                      </a:r>
                      <a:endParaRPr/>
                    </a:p>
                  </a:txBody>
                  <a:tcPr marT="43175" marB="43175" marR="86350" marL="86350"/>
                </a:tc>
                <a:tc>
                  <a:txBody>
                    <a:bodyPr/>
                    <a:lstStyle/>
                    <a:p>
                      <a:pPr indent="0" lvl="0" marL="0" marR="0" rtl="0" algn="l">
                        <a:lnSpc>
                          <a:spcPct val="100000"/>
                        </a:lnSpc>
                        <a:spcBef>
                          <a:spcPts val="0"/>
                        </a:spcBef>
                        <a:spcAft>
                          <a:spcPts val="0"/>
                        </a:spcAft>
                        <a:buClr>
                          <a:schemeClr val="dk1"/>
                        </a:buClr>
                        <a:buSzPts val="1700"/>
                        <a:buFont typeface="Trebuchet MS"/>
                        <a:buNone/>
                      </a:pPr>
                      <a:r>
                        <a:rPr lang="fr-FR" sz="1700"/>
                        <a:t>Conditions générales qui affectent négativement les personnes (par exemple, mauvaise santé, revenu insuffisant, faible capacité à se préparer et à faire face aux chocs et aux facteurs de stress).</a:t>
                      </a:r>
                      <a:endParaRPr/>
                    </a:p>
                  </a:txBody>
                  <a:tcPr marT="43175" marB="43175" marR="86350" marL="86350"/>
                </a:tc>
              </a:tr>
              <a:tr h="852225">
                <a:tc>
                  <a:txBody>
                    <a:bodyPr/>
                    <a:lstStyle/>
                    <a:p>
                      <a:pPr indent="0" lvl="0" marL="0" marR="0" rtl="0" algn="l">
                        <a:spcBef>
                          <a:spcPts val="0"/>
                        </a:spcBef>
                        <a:spcAft>
                          <a:spcPts val="0"/>
                        </a:spcAft>
                        <a:buNone/>
                      </a:pPr>
                      <a:r>
                        <a:rPr lang="fr-FR" sz="1900"/>
                        <a:t>Causes fondamentales/ sous-jacentes</a:t>
                      </a:r>
                      <a:endParaRPr sz="1900"/>
                    </a:p>
                  </a:txBody>
                  <a:tcPr marT="43175" marB="43175" marR="86350" marL="86350"/>
                </a:tc>
                <a:tc>
                  <a:txBody>
                    <a:bodyPr/>
                    <a:lstStyle/>
                    <a:p>
                      <a:pPr indent="0" lvl="0" marL="0" marR="0" rtl="0" algn="l">
                        <a:lnSpc>
                          <a:spcPct val="100000"/>
                        </a:lnSpc>
                        <a:spcBef>
                          <a:spcPts val="0"/>
                        </a:spcBef>
                        <a:spcAft>
                          <a:spcPts val="0"/>
                        </a:spcAft>
                        <a:buClr>
                          <a:schemeClr val="dk1"/>
                        </a:buClr>
                        <a:buSzPts val="1700"/>
                        <a:buFont typeface="Trebuchet MS"/>
                        <a:buNone/>
                      </a:pPr>
                      <a:r>
                        <a:rPr lang="fr-FR" sz="1700"/>
                        <a:t>Conditions qui contribuent aux problèmes clés. Souvent, les effets d'autres causes.</a:t>
                      </a:r>
                      <a:endParaRPr/>
                    </a:p>
                  </a:txBody>
                  <a:tcPr marT="43175" marB="43175" marR="86350" marL="86350"/>
                </a:tc>
              </a:tr>
              <a:tr h="853575">
                <a:tc>
                  <a:txBody>
                    <a:bodyPr/>
                    <a:lstStyle/>
                    <a:p>
                      <a:pPr indent="0" lvl="0" marL="0" marR="0" rtl="0" algn="l">
                        <a:spcBef>
                          <a:spcPts val="0"/>
                        </a:spcBef>
                        <a:spcAft>
                          <a:spcPts val="0"/>
                        </a:spcAft>
                        <a:buNone/>
                      </a:pPr>
                      <a:r>
                        <a:rPr lang="fr-FR" sz="1900"/>
                        <a:t>Conditions contextuelles </a:t>
                      </a:r>
                      <a:endParaRPr/>
                    </a:p>
                  </a:txBody>
                  <a:tcPr marT="43175" marB="43175" marR="86350" marL="86350"/>
                </a:tc>
                <a:tc>
                  <a:txBody>
                    <a:bodyPr/>
                    <a:lstStyle/>
                    <a:p>
                      <a:pPr indent="0" lvl="0" marL="0" marR="0" rtl="0" algn="l">
                        <a:lnSpc>
                          <a:spcPct val="100000"/>
                        </a:lnSpc>
                        <a:spcBef>
                          <a:spcPts val="0"/>
                        </a:spcBef>
                        <a:spcAft>
                          <a:spcPts val="0"/>
                        </a:spcAft>
                        <a:buClr>
                          <a:schemeClr val="dk1"/>
                        </a:buClr>
                        <a:buSzPts val="1700"/>
                        <a:buFont typeface="Trebuchet MS"/>
                        <a:buNone/>
                      </a:pPr>
                      <a:r>
                        <a:rPr lang="fr-FR" sz="1700"/>
                        <a:t>Conditions sociales, politiques, environnementales et climatiques générales qui contribuent aux causes fondamentales </a:t>
                      </a:r>
                      <a:endParaRPr/>
                    </a:p>
                  </a:txBody>
                  <a:tcPr marT="43175" marB="43175" marR="86350" marL="863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Développement de l'arbre à problèmes </a:t>
            </a:r>
            <a:br>
              <a:rPr lang="fr-FR" sz="2000"/>
            </a:br>
            <a:r>
              <a:rPr b="0" lang="fr-FR" sz="2000"/>
              <a:t>Détailler les causes fondamentales/sous-jacentes</a:t>
            </a:r>
            <a:endParaRPr/>
          </a:p>
        </p:txBody>
      </p:sp>
      <p:sp>
        <p:nvSpPr>
          <p:cNvPr id="199" name="Google Shape;199;p16"/>
          <p:cNvSpPr txBox="1"/>
          <p:nvPr/>
        </p:nvSpPr>
        <p:spPr>
          <a:xfrm>
            <a:off x="947337" y="1194664"/>
            <a:ext cx="3566059" cy="3767861"/>
          </a:xfrm>
          <a:prstGeom prst="rect">
            <a:avLst/>
          </a:prstGeom>
          <a:noFill/>
          <a:ln>
            <a:noFill/>
          </a:ln>
        </p:spPr>
        <p:txBody>
          <a:bodyPr anchorCtr="0" anchor="t" bIns="45700" lIns="91425" spcFirstLastPara="1" rIns="91425" wrap="square" tIns="45700">
            <a:normAutofit fontScale="47500" lnSpcReduction="20000"/>
          </a:bodyPr>
          <a:lstStyle/>
          <a:p>
            <a:pPr indent="-342931" lvl="0" marL="342900" marR="0" rtl="0" algn="l">
              <a:spcBef>
                <a:spcPts val="0"/>
              </a:spcBef>
              <a:spcAft>
                <a:spcPts val="0"/>
              </a:spcAft>
              <a:buClr>
                <a:schemeClr val="dk1"/>
              </a:buClr>
              <a:buSzPct val="100000"/>
              <a:buFont typeface="Arial"/>
              <a:buChar char="•"/>
            </a:pPr>
            <a:r>
              <a:rPr b="0" i="0" lang="fr-FR" sz="3300" u="none" cap="none" strike="noStrike">
                <a:solidFill>
                  <a:schemeClr val="dk1"/>
                </a:solidFill>
                <a:latin typeface="Ubuntu"/>
                <a:ea typeface="Ubuntu"/>
                <a:cs typeface="Ubuntu"/>
                <a:sym typeface="Ubuntu"/>
              </a:rPr>
              <a:t>pratiques et comportements (</a:t>
            </a:r>
            <a:r>
              <a:rPr b="0" i="1" lang="fr-FR" sz="3300" u="none" cap="none" strike="noStrike">
                <a:solidFill>
                  <a:schemeClr val="dk1"/>
                </a:solidFill>
                <a:latin typeface="Ubuntu"/>
                <a:ea typeface="Ubuntu"/>
                <a:cs typeface="Ubuntu"/>
                <a:sym typeface="Ubuntu"/>
              </a:rPr>
              <a:t>par exemple, faible adoption de pratiques agricoles améliorées</a:t>
            </a:r>
            <a:r>
              <a:rPr b="0" i="0" lang="fr-FR" sz="3300" u="none" cap="none" strike="noStrike">
                <a:solidFill>
                  <a:schemeClr val="dk1"/>
                </a:solidFill>
                <a:latin typeface="Ubuntu"/>
                <a:ea typeface="Ubuntu"/>
                <a:cs typeface="Ubuntu"/>
                <a:sym typeface="Ubuntu"/>
              </a:rPr>
              <a:t>)</a:t>
            </a:r>
            <a:r>
              <a:rPr b="0" i="1" lang="fr-FR" sz="3300" u="none" cap="none" strike="noStrike">
                <a:solidFill>
                  <a:schemeClr val="dk1"/>
                </a:solidFill>
                <a:latin typeface="Ubuntu"/>
                <a:ea typeface="Ubuntu"/>
                <a:cs typeface="Ubuntu"/>
                <a:sym typeface="Ubuntu"/>
              </a:rPr>
              <a:t> </a:t>
            </a:r>
            <a:endParaRPr/>
          </a:p>
          <a:p>
            <a:pPr indent="-342900" lvl="0" marL="342900" marR="0" rtl="0" algn="l">
              <a:lnSpc>
                <a:spcPct val="90000"/>
              </a:lnSpc>
              <a:spcBef>
                <a:spcPts val="152"/>
              </a:spcBef>
              <a:spcAft>
                <a:spcPts val="0"/>
              </a:spcAft>
              <a:buClr>
                <a:schemeClr val="dk1"/>
              </a:buClr>
              <a:buSzPct val="100000"/>
              <a:buFont typeface="Arial"/>
              <a:buNone/>
            </a:pPr>
            <a:r>
              <a:t/>
            </a:r>
            <a:endParaRPr b="0" i="1" sz="1600" u="none" cap="none" strike="noStrike">
              <a:solidFill>
                <a:schemeClr val="dk1"/>
              </a:solidFill>
              <a:latin typeface="Ubuntu"/>
              <a:ea typeface="Ubuntu"/>
              <a:cs typeface="Ubuntu"/>
              <a:sym typeface="Ubuntu"/>
            </a:endParaRPr>
          </a:p>
          <a:p>
            <a:pPr indent="-342931" lvl="0" marL="342900" marR="0" rtl="0" algn="l">
              <a:spcBef>
                <a:spcPts val="313"/>
              </a:spcBef>
              <a:spcAft>
                <a:spcPts val="0"/>
              </a:spcAft>
              <a:buClr>
                <a:schemeClr val="dk1"/>
              </a:buClr>
              <a:buSzPct val="100000"/>
              <a:buFont typeface="Arial"/>
              <a:buChar char="•"/>
            </a:pPr>
            <a:r>
              <a:rPr b="0" i="0" lang="fr-FR" sz="3300" u="none" cap="none" strike="noStrike">
                <a:solidFill>
                  <a:schemeClr val="dk1"/>
                </a:solidFill>
                <a:latin typeface="Ubuntu"/>
                <a:ea typeface="Ubuntu"/>
                <a:cs typeface="Ubuntu"/>
                <a:sym typeface="Ubuntu"/>
              </a:rPr>
              <a:t>niveaux de connaissances, croyances et attitudes qui influencent les pratiques et les comportements (</a:t>
            </a:r>
            <a:r>
              <a:rPr b="0" i="1" lang="fr-FR" sz="3300" u="none" cap="none" strike="noStrike">
                <a:solidFill>
                  <a:schemeClr val="dk1"/>
                </a:solidFill>
                <a:latin typeface="Ubuntu"/>
                <a:ea typeface="Ubuntu"/>
                <a:cs typeface="Ubuntu"/>
                <a:sym typeface="Ubuntu"/>
              </a:rPr>
              <a:t>par exemple, tabous alimentaires pour les femmes enceintes</a:t>
            </a:r>
            <a:r>
              <a:rPr b="0" i="0" lang="fr-FR" sz="3300" u="none" cap="none" strike="noStrike">
                <a:solidFill>
                  <a:schemeClr val="dk1"/>
                </a:solidFill>
                <a:latin typeface="Ubuntu"/>
                <a:ea typeface="Ubuntu"/>
                <a:cs typeface="Ubuntu"/>
                <a:sym typeface="Ubuntu"/>
              </a:rPr>
              <a:t>)</a:t>
            </a:r>
            <a:endParaRPr/>
          </a:p>
          <a:p>
            <a:pPr indent="0" lvl="0" marL="0" marR="0" rtl="0" algn="l">
              <a:spcBef>
                <a:spcPts val="152"/>
              </a:spcBef>
              <a:spcAft>
                <a:spcPts val="0"/>
              </a:spcAft>
              <a:buClr>
                <a:schemeClr val="dk1"/>
              </a:buClr>
              <a:buSzPct val="100000"/>
              <a:buFont typeface="Arial"/>
              <a:buNone/>
            </a:pPr>
            <a:r>
              <a:t/>
            </a:r>
            <a:endParaRPr b="0" i="0" sz="1600" u="none" cap="none" strike="noStrike">
              <a:solidFill>
                <a:schemeClr val="dk1"/>
              </a:solidFill>
              <a:latin typeface="Ubuntu"/>
              <a:ea typeface="Ubuntu"/>
              <a:cs typeface="Ubuntu"/>
              <a:sym typeface="Ubuntu"/>
            </a:endParaRPr>
          </a:p>
          <a:p>
            <a:pPr indent="-342900" lvl="0" marL="342900" marR="0" rtl="0" algn="l">
              <a:spcBef>
                <a:spcPts val="323"/>
              </a:spcBef>
              <a:spcAft>
                <a:spcPts val="0"/>
              </a:spcAft>
              <a:buClr>
                <a:schemeClr val="dk1"/>
              </a:buClr>
              <a:buSzPct val="100000"/>
              <a:buFont typeface="Arial"/>
              <a:buChar char="•"/>
            </a:pPr>
            <a:r>
              <a:rPr b="0" i="0" lang="fr-FR" sz="3400" u="none" cap="none" strike="noStrike">
                <a:solidFill>
                  <a:schemeClr val="dk1"/>
                </a:solidFill>
                <a:latin typeface="Ubuntu"/>
                <a:ea typeface="Ubuntu"/>
                <a:cs typeface="Ubuntu"/>
                <a:sym typeface="Ubuntu"/>
              </a:rPr>
              <a:t>conditions systémiques (</a:t>
            </a:r>
            <a:r>
              <a:rPr b="0" i="1" lang="fr-FR" sz="3400" u="none" cap="none" strike="noStrike">
                <a:solidFill>
                  <a:schemeClr val="dk1"/>
                </a:solidFill>
                <a:latin typeface="Ubuntu"/>
                <a:ea typeface="Ubuntu"/>
                <a:cs typeface="Ubuntu"/>
                <a:sym typeface="Ubuntu"/>
              </a:rPr>
              <a:t>par exemple, accès limité à une alimentation en eau améliorée</a:t>
            </a:r>
            <a:r>
              <a:rPr b="0" i="0" lang="fr-FR" sz="3400" u="none" cap="none" strike="noStrike">
                <a:solidFill>
                  <a:schemeClr val="dk1"/>
                </a:solidFill>
                <a:latin typeface="Ubuntu"/>
                <a:ea typeface="Ubuntu"/>
                <a:cs typeface="Ubuntu"/>
                <a:sym typeface="Ubuntu"/>
              </a:rPr>
              <a:t>) qui influent à la fois sur les connaissances et le comportement</a:t>
            </a:r>
            <a:endParaRPr/>
          </a:p>
          <a:p>
            <a:pPr indent="0" lvl="0" marL="0" marR="0" rtl="0" algn="l">
              <a:spcBef>
                <a:spcPts val="304"/>
              </a:spcBef>
              <a:spcAft>
                <a:spcPts val="0"/>
              </a:spcAft>
              <a:buClr>
                <a:schemeClr val="dk1"/>
              </a:buClr>
              <a:buSzPct val="100000"/>
              <a:buFont typeface="Arial"/>
              <a:buNone/>
            </a:pPr>
            <a:r>
              <a:t/>
            </a:r>
            <a:endParaRPr b="0" i="0" sz="3200" u="none" cap="none" strike="noStrike">
              <a:solidFill>
                <a:schemeClr val="dk1"/>
              </a:solidFill>
              <a:latin typeface="Ubuntu"/>
              <a:ea typeface="Ubuntu"/>
              <a:cs typeface="Ubuntu"/>
              <a:sym typeface="Ubuntu"/>
            </a:endParaRPr>
          </a:p>
        </p:txBody>
      </p:sp>
      <p:pic>
        <p:nvPicPr>
          <p:cNvPr id="200" name="Google Shape;200;p16"/>
          <p:cNvPicPr preferRelativeResize="0"/>
          <p:nvPr/>
        </p:nvPicPr>
        <p:blipFill rotWithShape="1">
          <a:blip r:embed="rId3">
            <a:alphaModFix/>
          </a:blip>
          <a:srcRect b="0" l="0" r="64618" t="56606"/>
          <a:stretch/>
        </p:blipFill>
        <p:spPr>
          <a:xfrm>
            <a:off x="4439050" y="1095745"/>
            <a:ext cx="4419599" cy="36683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Extrait échantillon de l'arbre à problèmes</a:t>
            </a:r>
            <a:endParaRPr/>
          </a:p>
        </p:txBody>
      </p:sp>
      <p:pic>
        <p:nvPicPr>
          <p:cNvPr id="207" name="Google Shape;207;p17"/>
          <p:cNvPicPr preferRelativeResize="0"/>
          <p:nvPr/>
        </p:nvPicPr>
        <p:blipFill rotWithShape="1">
          <a:blip r:embed="rId3">
            <a:alphaModFix/>
          </a:blip>
          <a:srcRect b="0" l="0" r="47218" t="0"/>
          <a:stretch/>
        </p:blipFill>
        <p:spPr>
          <a:xfrm>
            <a:off x="886313" y="1182375"/>
            <a:ext cx="7371377" cy="3812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8"/>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validation et raffinement de l’arbre à problèmes</a:t>
            </a:r>
            <a:endParaRPr/>
          </a:p>
        </p:txBody>
      </p:sp>
      <p:graphicFrame>
        <p:nvGraphicFramePr>
          <p:cNvPr id="214" name="Google Shape;214;p18"/>
          <p:cNvGraphicFramePr/>
          <p:nvPr/>
        </p:nvGraphicFramePr>
        <p:xfrm>
          <a:off x="508891" y="1092822"/>
          <a:ext cx="3000000" cy="3000000"/>
        </p:xfrm>
        <a:graphic>
          <a:graphicData uri="http://schemas.openxmlformats.org/drawingml/2006/table">
            <a:tbl>
              <a:tblPr>
                <a:noFill/>
                <a:tableStyleId>{E38AB189-495B-479F-BDDE-D7DE7E7CA909}</a:tableStyleId>
              </a:tblPr>
              <a:tblGrid>
                <a:gridCol w="5508325"/>
                <a:gridCol w="684550"/>
                <a:gridCol w="684550"/>
                <a:gridCol w="684550"/>
                <a:gridCol w="684550"/>
              </a:tblGrid>
              <a:tr h="303750">
                <a:tc>
                  <a:txBody>
                    <a:bodyPr/>
                    <a:lstStyle/>
                    <a:p>
                      <a:pPr indent="0" lvl="0" marL="0" marR="0" rtl="0" algn="ctr">
                        <a:spcBef>
                          <a:spcPts val="0"/>
                        </a:spcBef>
                        <a:spcAft>
                          <a:spcPts val="0"/>
                        </a:spcAft>
                        <a:buNone/>
                      </a:pPr>
                      <a:r>
                        <a:rPr b="1" lang="fr-FR" sz="1300" u="none" strike="noStrike">
                          <a:solidFill>
                            <a:schemeClr val="lt1"/>
                          </a:solidFill>
                        </a:rPr>
                        <a:t>QUOI? </a:t>
                      </a:r>
                      <a:endParaRPr/>
                    </a:p>
                  </a:txBody>
                  <a:tcPr marT="7325" marB="0" marR="7325" marL="7325" anchor="b">
                    <a:solidFill>
                      <a:schemeClr val="accent2"/>
                    </a:solidFill>
                  </a:tcPr>
                </a:tc>
                <a:tc>
                  <a:txBody>
                    <a:bodyPr/>
                    <a:lstStyle/>
                    <a:p>
                      <a:pPr indent="0" lvl="0" marL="0" marR="0" rtl="0" algn="ctr">
                        <a:spcBef>
                          <a:spcPts val="0"/>
                        </a:spcBef>
                        <a:spcAft>
                          <a:spcPts val="0"/>
                        </a:spcAft>
                        <a:buNone/>
                      </a:pPr>
                      <a:r>
                        <a:rPr b="1" i="0" lang="fr-FR" sz="800" u="none" strike="noStrike">
                          <a:solidFill>
                            <a:schemeClr val="lt1"/>
                          </a:solidFill>
                          <a:latin typeface="Trebuchet MS"/>
                          <a:ea typeface="Trebuchet MS"/>
                          <a:cs typeface="Trebuchet MS"/>
                          <a:sym typeface="Trebuchet MS"/>
                        </a:rPr>
                        <a:t>SEMAINE</a:t>
                      </a:r>
                      <a:endParaRPr/>
                    </a:p>
                  </a:txBody>
                  <a:tcPr marT="7325" marB="0" marR="7325" marL="73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325" marB="0" marR="7325" marL="73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325" marB="0" marR="7325" marL="73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325" marB="0" marR="7325" marL="7325" anchor="ctr">
                    <a:solidFill>
                      <a:schemeClr val="accent2"/>
                    </a:solidFill>
                  </a:tcPr>
                </a:tc>
              </a:tr>
              <a:tr h="701525">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Analyser de façon critique et organiser les problèmes et les causes en un flux logique, y compris les liens de causalité transversaux (arbre á</a:t>
                      </a:r>
                      <a:r>
                        <a:rPr lang="fr-FR" u="none" strike="noStrike">
                          <a:solidFill>
                            <a:schemeClr val="dk1"/>
                          </a:solidFill>
                          <a:latin typeface="Trebuchet MS"/>
                          <a:ea typeface="Trebuchet MS"/>
                          <a:cs typeface="Trebuchet MS"/>
                          <a:sym typeface="Trebuchet MS"/>
                        </a:rPr>
                        <a:t> </a:t>
                      </a:r>
                      <a:r>
                        <a:rPr lang="fr-FR" u="none" strike="noStrike">
                          <a:solidFill>
                            <a:schemeClr val="dk1"/>
                          </a:solidFill>
                          <a:latin typeface="Trebuchet MS"/>
                          <a:ea typeface="Trebuchet MS"/>
                          <a:cs typeface="Trebuchet MS"/>
                          <a:sym typeface="Trebuchet MS"/>
                        </a:rPr>
                        <a:t>problème)</a:t>
                      </a:r>
                      <a:endParaRPr sz="1300"/>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r>
              <a:tr h="605350">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Identifier et établir l’ordre de priorité en</a:t>
                      </a:r>
                      <a:r>
                        <a:rPr lang="fr-FR" u="none" strike="noStrike">
                          <a:solidFill>
                            <a:schemeClr val="dk1"/>
                          </a:solidFill>
                          <a:latin typeface="Trebuchet MS"/>
                          <a:ea typeface="Trebuchet MS"/>
                          <a:cs typeface="Trebuchet MS"/>
                          <a:sym typeface="Trebuchet MS"/>
                        </a:rPr>
                        <a:t> </a:t>
                      </a:r>
                      <a:r>
                        <a:rPr lang="fr-FR" u="none" strike="noStrike">
                          <a:solidFill>
                            <a:schemeClr val="dk1"/>
                          </a:solidFill>
                          <a:latin typeface="Trebuchet MS"/>
                          <a:ea typeface="Trebuchet MS"/>
                          <a:cs typeface="Trebuchet MS"/>
                          <a:sym typeface="Trebuchet MS"/>
                        </a:rPr>
                        <a:t>matière d'informations restantes et des lacunes</a:t>
                      </a:r>
                      <a:endParaRPr u="none" strike="noStrike">
                        <a:solidFill>
                          <a:schemeClr val="dk1"/>
                        </a:solidFill>
                        <a:latin typeface="Trebuchet MS"/>
                        <a:ea typeface="Trebuchet MS"/>
                        <a:cs typeface="Trebuchet MS"/>
                        <a:sym typeface="Trebuchet MS"/>
                      </a:endParaRPr>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ctr">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r>
              <a:tr h="419175">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Enregistrer l'arbre à problèmes en format électronique.</a:t>
                      </a:r>
                      <a:endParaRPr sz="1300"/>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rgbClr val="E4F3F9"/>
                    </a:solidFill>
                  </a:tcPr>
                </a:tc>
              </a:tr>
              <a:tr h="710425">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Deuxième cycle de collecte de données : Tenter de combler les lacunes d'information prioritaires par la capture de données secondaires (ou primaires si possible) </a:t>
                      </a:r>
                      <a:endParaRPr sz="1300"/>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r>
              <a:tr h="527675">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Examiner l'arbre à problèmes avec les autres parties prenantes concernées.</a:t>
                      </a:r>
                      <a:endParaRPr sz="1300"/>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r>
              <a:tr h="544475">
                <a:tc>
                  <a:txBody>
                    <a:bodyPr/>
                    <a:lstStyle/>
                    <a:p>
                      <a:pPr indent="0" lvl="0" marL="91440" marR="0" rtl="0" algn="l">
                        <a:spcBef>
                          <a:spcPts val="0"/>
                        </a:spcBef>
                        <a:spcAft>
                          <a:spcPts val="0"/>
                        </a:spcAft>
                        <a:buNone/>
                      </a:pPr>
                      <a:r>
                        <a:rPr lang="fr-FR" u="none" strike="noStrike">
                          <a:solidFill>
                            <a:schemeClr val="dk1"/>
                          </a:solidFill>
                          <a:latin typeface="Trebuchet MS"/>
                          <a:ea typeface="Trebuchet MS"/>
                          <a:cs typeface="Trebuchet MS"/>
                          <a:sym typeface="Trebuchet MS"/>
                        </a:rPr>
                        <a:t>Peaufiner l’arbre à problèmes en fonction des Feedbacks des parties prenantes et combler les lacunes en matière d’information.</a:t>
                      </a:r>
                      <a:endParaRPr sz="1300"/>
                    </a:p>
                  </a:txBody>
                  <a:tcPr marT="8850" marB="0" marR="8850" marL="8850" anchor="ctr">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325" marB="0" marR="7325" marL="7325" anchor="b">
                    <a:solidFill>
                      <a:schemeClr val="accent2"/>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De l'arbre à problèmes à l’arbre à solutions</a:t>
            </a:r>
            <a:endParaRPr b="0" sz="2400"/>
          </a:p>
        </p:txBody>
      </p:sp>
      <p:sp>
        <p:nvSpPr>
          <p:cNvPr id="221" name="Google Shape;221;p19"/>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0"/>
              </a:spcBef>
              <a:spcAft>
                <a:spcPts val="0"/>
              </a:spcAft>
              <a:buClr>
                <a:schemeClr val="dk1"/>
              </a:buClr>
              <a:buSzPct val="100000"/>
              <a:buNone/>
            </a:pPr>
            <a:r>
              <a:rPr b="1" lang="fr-FR"/>
              <a:t>Reformuler tous les problèmes en termes de changement souhaité</a:t>
            </a:r>
            <a:endParaRPr/>
          </a:p>
          <a:p>
            <a:pPr indent="-285750" lvl="1" marL="742950" rtl="0" algn="l">
              <a:spcBef>
                <a:spcPts val="374"/>
              </a:spcBef>
              <a:spcAft>
                <a:spcPts val="0"/>
              </a:spcAft>
              <a:buClr>
                <a:schemeClr val="dk1"/>
              </a:buClr>
              <a:buSzPct val="100000"/>
              <a:buFont typeface="Arial"/>
              <a:buChar char="•"/>
            </a:pPr>
            <a:r>
              <a:rPr lang="fr-FR" sz="2200"/>
              <a:t>Énoncer comme « condition résolue », et non comme des actions</a:t>
            </a:r>
            <a:endParaRPr/>
          </a:p>
          <a:p>
            <a:pPr indent="-285750" lvl="1" marL="742950" rtl="0" algn="l">
              <a:spcBef>
                <a:spcPts val="374"/>
              </a:spcBef>
              <a:spcAft>
                <a:spcPts val="0"/>
              </a:spcAft>
              <a:buClr>
                <a:schemeClr val="dk1"/>
              </a:buClr>
              <a:buSzPct val="100000"/>
              <a:buFont typeface="Arial"/>
              <a:buChar char="•"/>
            </a:pPr>
            <a:r>
              <a:rPr lang="fr-FR" sz="2200"/>
              <a:t>Ne pas utiliser “à travers”, “par”, “pour que”, “via” etc.</a:t>
            </a:r>
            <a:endParaRPr/>
          </a:p>
          <a:p>
            <a:pPr indent="-167005" lvl="1" marL="742950" rtl="0" algn="l">
              <a:spcBef>
                <a:spcPts val="374"/>
              </a:spcBef>
              <a:spcAft>
                <a:spcPts val="0"/>
              </a:spcAft>
              <a:buClr>
                <a:schemeClr val="dk1"/>
              </a:buClr>
              <a:buSzPct val="100000"/>
              <a:buNone/>
            </a:pPr>
            <a:r>
              <a:t/>
            </a:r>
            <a:endParaRPr sz="2200"/>
          </a:p>
          <a:p>
            <a:pPr indent="0" lvl="0" marL="0" rtl="0" algn="l">
              <a:spcBef>
                <a:spcPts val="374"/>
              </a:spcBef>
              <a:spcAft>
                <a:spcPts val="0"/>
              </a:spcAft>
              <a:buClr>
                <a:schemeClr val="dk1"/>
              </a:buClr>
              <a:buSzPct val="100000"/>
              <a:buNone/>
            </a:pPr>
            <a:r>
              <a:rPr lang="fr-FR"/>
              <a:t>Arbres à problèmes 🡪 Arbres à solutions</a:t>
            </a:r>
            <a:endParaRPr/>
          </a:p>
          <a:p>
            <a:pPr indent="-285750" lvl="1" marL="742950" rtl="0" algn="l">
              <a:spcBef>
                <a:spcPts val="374"/>
              </a:spcBef>
              <a:spcAft>
                <a:spcPts val="0"/>
              </a:spcAft>
              <a:buClr>
                <a:schemeClr val="dk1"/>
              </a:buClr>
              <a:buSzPct val="100000"/>
              <a:buFont typeface="Arial"/>
              <a:buChar char="•"/>
            </a:pPr>
            <a:r>
              <a:rPr lang="fr-FR" sz="2200"/>
              <a:t>Énoncé du problème global 🡪 objectif du projet </a:t>
            </a:r>
            <a:endParaRPr/>
          </a:p>
          <a:p>
            <a:pPr indent="-285750" lvl="1" marL="742950" rtl="0" algn="l">
              <a:spcBef>
                <a:spcPts val="374"/>
              </a:spcBef>
              <a:spcAft>
                <a:spcPts val="0"/>
              </a:spcAft>
              <a:buClr>
                <a:schemeClr val="dk1"/>
              </a:buClr>
              <a:buSzPct val="100000"/>
              <a:buFont typeface="Arial"/>
              <a:buChar char="•"/>
            </a:pPr>
            <a:r>
              <a:rPr lang="fr-FR" sz="2200"/>
              <a:t>Problèmes clés 🡪 domaines de changement (objectifs)</a:t>
            </a:r>
            <a:endParaRPr/>
          </a:p>
          <a:p>
            <a:pPr indent="-285750" lvl="1" marL="742950" rtl="0" algn="l">
              <a:spcBef>
                <a:spcPts val="374"/>
              </a:spcBef>
              <a:spcAft>
                <a:spcPts val="0"/>
              </a:spcAft>
              <a:buClr>
                <a:schemeClr val="dk1"/>
              </a:buClr>
              <a:buSzPct val="100000"/>
              <a:buFont typeface="Arial"/>
              <a:buChar char="•"/>
            </a:pPr>
            <a:r>
              <a:rPr lang="fr-FR" sz="2200"/>
              <a:t>Causes fondamentales 🡪 solutions </a:t>
            </a:r>
            <a:r>
              <a:rPr lang="fr-FR" sz="2200">
                <a:solidFill>
                  <a:schemeClr val="accent5"/>
                </a:solidFill>
              </a:rPr>
              <a:t>(résultats différentiels)</a:t>
            </a:r>
            <a:endParaRPr/>
          </a:p>
          <a:p>
            <a:pPr indent="0" lvl="0" marL="0" rtl="0" algn="l">
              <a:spcBef>
                <a:spcPts val="374"/>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Qu'est-ce la Théorie du changement?</a:t>
            </a:r>
            <a:endParaRPr/>
          </a:p>
        </p:txBody>
      </p:sp>
      <p:sp>
        <p:nvSpPr>
          <p:cNvPr id="99" name="Google Shape;99;p2"/>
          <p:cNvSpPr txBox="1"/>
          <p:nvPr>
            <p:ph idx="1" type="body"/>
          </p:nvPr>
        </p:nvSpPr>
        <p:spPr>
          <a:xfrm>
            <a:off x="1565329" y="1116532"/>
            <a:ext cx="2355742" cy="349397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200"/>
              <a:buNone/>
            </a:pPr>
            <a:r>
              <a:rPr lang="fr-FR" sz="2100"/>
              <a:t>L’hypothèse d’une série de changements qui devraient se produire dans un contexte donné à la suite de mesures intégrées particulières. </a:t>
            </a:r>
            <a:endParaRPr sz="2100"/>
          </a:p>
          <a:p>
            <a:pPr indent="0" lvl="0" marL="0" rtl="0" algn="l">
              <a:spcBef>
                <a:spcPts val="440"/>
              </a:spcBef>
              <a:spcAft>
                <a:spcPts val="0"/>
              </a:spcAft>
              <a:buClr>
                <a:schemeClr val="dk1"/>
              </a:buClr>
              <a:buSzPts val="2200"/>
              <a:buNone/>
            </a:pPr>
            <a:r>
              <a:t/>
            </a:r>
            <a:endParaRPr/>
          </a:p>
        </p:txBody>
      </p:sp>
      <p:pic>
        <p:nvPicPr>
          <p:cNvPr id="100" name="Google Shape;100;p2"/>
          <p:cNvPicPr preferRelativeResize="0"/>
          <p:nvPr/>
        </p:nvPicPr>
        <p:blipFill rotWithShape="1">
          <a:blip r:embed="rId3">
            <a:alphaModFix/>
          </a:blip>
          <a:srcRect b="52570" l="51862" r="0" t="0"/>
          <a:stretch/>
        </p:blipFill>
        <p:spPr>
          <a:xfrm>
            <a:off x="3921075" y="1173150"/>
            <a:ext cx="5154924" cy="34373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Extrait échantillon de l'arbre à problèmes</a:t>
            </a:r>
            <a:endParaRPr/>
          </a:p>
        </p:txBody>
      </p:sp>
      <p:pic>
        <p:nvPicPr>
          <p:cNvPr id="228" name="Google Shape;228;p20"/>
          <p:cNvPicPr preferRelativeResize="0"/>
          <p:nvPr/>
        </p:nvPicPr>
        <p:blipFill>
          <a:blip r:embed="rId3">
            <a:alphaModFix/>
          </a:blip>
          <a:stretch>
            <a:fillRect/>
          </a:stretch>
        </p:blipFill>
        <p:spPr>
          <a:xfrm>
            <a:off x="1143975" y="1089429"/>
            <a:ext cx="6976386" cy="38235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 </a:t>
            </a:r>
            <a:br>
              <a:rPr lang="fr-FR" sz="2400"/>
            </a:br>
            <a:r>
              <a:rPr b="0" lang="fr-FR" sz="2400"/>
              <a:t>Vérification de la logique de la voie</a:t>
            </a:r>
            <a:endParaRPr/>
          </a:p>
        </p:txBody>
      </p:sp>
      <p:sp>
        <p:nvSpPr>
          <p:cNvPr id="235" name="Google Shape;235;p21"/>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chemeClr val="dk1"/>
              </a:buClr>
              <a:buSzPct val="100000"/>
              <a:buNone/>
            </a:pPr>
            <a:r>
              <a:rPr lang="fr-FR"/>
              <a:t>Identifier les domaines de changement </a:t>
            </a:r>
            <a:endParaRPr/>
          </a:p>
          <a:p>
            <a:pPr indent="-342900" lvl="0" marL="342900" rtl="0" algn="l">
              <a:spcBef>
                <a:spcPts val="407"/>
              </a:spcBef>
              <a:spcAft>
                <a:spcPts val="0"/>
              </a:spcAft>
              <a:buClr>
                <a:schemeClr val="dk1"/>
              </a:buClr>
              <a:buSzPct val="100000"/>
              <a:buFont typeface="Arial"/>
              <a:buChar char="•"/>
            </a:pPr>
            <a:r>
              <a:rPr lang="fr-FR"/>
              <a:t>Principaux domaines où le changement doit se produire</a:t>
            </a:r>
            <a:endParaRPr/>
          </a:p>
          <a:p>
            <a:pPr indent="0" lvl="0" marL="0" rtl="0" algn="l">
              <a:spcBef>
                <a:spcPts val="407"/>
              </a:spcBef>
              <a:spcAft>
                <a:spcPts val="0"/>
              </a:spcAft>
              <a:buClr>
                <a:schemeClr val="dk1"/>
              </a:buClr>
              <a:buSzPct val="100000"/>
              <a:buNone/>
            </a:pPr>
            <a:r>
              <a:t/>
            </a:r>
            <a:endParaRPr/>
          </a:p>
          <a:p>
            <a:pPr indent="0" lvl="0" marL="0" rtl="0" algn="l">
              <a:spcBef>
                <a:spcPts val="407"/>
              </a:spcBef>
              <a:spcAft>
                <a:spcPts val="0"/>
              </a:spcAft>
              <a:buClr>
                <a:schemeClr val="dk1"/>
              </a:buClr>
              <a:buSzPct val="100000"/>
              <a:buNone/>
            </a:pPr>
            <a:r>
              <a:rPr lang="fr-FR"/>
              <a:t>Dresser une</a:t>
            </a:r>
            <a:r>
              <a:rPr b="1" lang="fr-FR"/>
              <a:t> voie de changement </a:t>
            </a:r>
            <a:r>
              <a:rPr lang="fr-FR"/>
              <a:t>ou</a:t>
            </a:r>
            <a:r>
              <a:rPr b="1" lang="fr-FR"/>
              <a:t> </a:t>
            </a:r>
            <a:r>
              <a:rPr lang="fr-FR"/>
              <a:t>une</a:t>
            </a:r>
            <a:r>
              <a:rPr b="1" lang="fr-FR"/>
              <a:t> « voie »</a:t>
            </a:r>
            <a:endParaRPr/>
          </a:p>
          <a:p>
            <a:pPr indent="-342900" lvl="0" marL="342900" rtl="0" algn="l">
              <a:spcBef>
                <a:spcPts val="407"/>
              </a:spcBef>
              <a:spcAft>
                <a:spcPts val="0"/>
              </a:spcAft>
              <a:buClr>
                <a:schemeClr val="dk1"/>
              </a:buClr>
              <a:buSzPct val="100000"/>
              <a:buFont typeface="Arial"/>
              <a:buChar char="•"/>
            </a:pPr>
            <a:r>
              <a:rPr lang="fr-FR"/>
              <a:t>Séquence dans laquelle des résultats sont attendus afin de matérialiser le domaine de changement et finalement d'atteindre l'objectif énoncé.  </a:t>
            </a:r>
            <a:endParaRPr/>
          </a:p>
          <a:p>
            <a:pPr indent="-342900" lvl="0" marL="342900" rtl="0" algn="l">
              <a:spcBef>
                <a:spcPts val="407"/>
              </a:spcBef>
              <a:spcAft>
                <a:spcPts val="0"/>
              </a:spcAft>
              <a:buClr>
                <a:schemeClr val="dk1"/>
              </a:buClr>
              <a:buSzPct val="100000"/>
              <a:buFont typeface="Arial"/>
              <a:buChar char="•"/>
            </a:pPr>
            <a:r>
              <a:rPr lang="fr-FR"/>
              <a:t>Les résultats aux niveaux inférieurs sont des </a:t>
            </a:r>
            <a:r>
              <a:rPr b="1" lang="fr-FR"/>
              <a:t>conditions</a:t>
            </a:r>
            <a:r>
              <a:rPr lang="fr-FR"/>
              <a:t> </a:t>
            </a:r>
            <a:r>
              <a:rPr b="1" lang="fr-FR"/>
              <a:t>préalables</a:t>
            </a:r>
            <a:r>
              <a:rPr lang="fr-FR"/>
              <a:t> aux résultats au niveau supérieur suivant. </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 </a:t>
            </a:r>
            <a:br>
              <a:rPr lang="fr-FR" sz="2400"/>
            </a:br>
            <a:r>
              <a:rPr b="0" lang="fr-FR" sz="2400"/>
              <a:t>Vérification de la logique de la voie</a:t>
            </a:r>
            <a:endParaRPr sz="2400"/>
          </a:p>
        </p:txBody>
      </p:sp>
      <p:sp>
        <p:nvSpPr>
          <p:cNvPr id="242" name="Google Shape;242;p2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fr-FR"/>
              <a:t>Doit revérifier soigneusement la logique après la «conversion»</a:t>
            </a:r>
            <a:endParaRPr/>
          </a:p>
          <a:p>
            <a:pPr indent="-342900" lvl="0" marL="342900" rtl="0" algn="l">
              <a:spcBef>
                <a:spcPts val="407"/>
              </a:spcBef>
              <a:spcAft>
                <a:spcPts val="0"/>
              </a:spcAft>
              <a:buClr>
                <a:schemeClr val="dk1"/>
              </a:buClr>
              <a:buSzPct val="100000"/>
              <a:buFont typeface="Arial"/>
              <a:buChar char="•"/>
            </a:pPr>
            <a:r>
              <a:rPr lang="fr-FR"/>
              <a:t>Énoncés de définition et conditions préalables causales</a:t>
            </a:r>
            <a:endParaRPr/>
          </a:p>
          <a:p>
            <a:pPr indent="-342900" lvl="0" marL="342900" rtl="0" algn="l">
              <a:spcBef>
                <a:spcPts val="407"/>
              </a:spcBef>
              <a:spcAft>
                <a:spcPts val="0"/>
              </a:spcAft>
              <a:buClr>
                <a:schemeClr val="dk1"/>
              </a:buClr>
              <a:buSzPct val="100000"/>
              <a:buFont typeface="Arial"/>
              <a:buChar char="•"/>
            </a:pPr>
            <a:r>
              <a:rPr lang="fr-FR"/>
              <a:t>Équilibre et relation entre les changements systémiques, liés aux connaissances et les comportements  </a:t>
            </a:r>
            <a:endParaRPr/>
          </a:p>
          <a:p>
            <a:pPr indent="-342900" lvl="0" marL="342900" rtl="0" algn="l">
              <a:spcBef>
                <a:spcPts val="407"/>
              </a:spcBef>
              <a:spcAft>
                <a:spcPts val="0"/>
              </a:spcAft>
              <a:buClr>
                <a:schemeClr val="dk1"/>
              </a:buClr>
              <a:buSzPct val="100000"/>
              <a:buFont typeface="Arial"/>
              <a:buChar char="•"/>
            </a:pPr>
            <a:r>
              <a:rPr lang="fr-FR"/>
              <a:t>Conditions préalables nécessaires et suffisantes</a:t>
            </a:r>
            <a:endParaRPr/>
          </a:p>
          <a:p>
            <a:pPr indent="-342900" lvl="0" marL="342900" rtl="0" algn="l">
              <a:spcBef>
                <a:spcPts val="407"/>
              </a:spcBef>
              <a:spcAft>
                <a:spcPts val="0"/>
              </a:spcAft>
              <a:buClr>
                <a:schemeClr val="dk1"/>
              </a:buClr>
              <a:buSzPct val="100000"/>
              <a:buFont typeface="Arial"/>
              <a:buChar char="•"/>
            </a:pPr>
            <a:r>
              <a:rPr lang="fr-FR"/>
              <a:t>Hypothèses externes </a:t>
            </a:r>
            <a:endParaRPr/>
          </a:p>
          <a:p>
            <a:pPr indent="-342900" lvl="0" marL="342900" rtl="0" algn="l">
              <a:spcBef>
                <a:spcPts val="407"/>
              </a:spcBef>
              <a:spcAft>
                <a:spcPts val="0"/>
              </a:spcAft>
              <a:buClr>
                <a:schemeClr val="dk1"/>
              </a:buClr>
              <a:buSzPct val="100000"/>
              <a:buFont typeface="Arial"/>
              <a:buChar char="•"/>
            </a:pPr>
            <a:r>
              <a:rPr lang="fr-FR"/>
              <a:t>Raisons nécessaires</a:t>
            </a:r>
            <a:endParaRPr/>
          </a:p>
          <a:p>
            <a:pPr indent="-342900" lvl="0" marL="342900" rtl="0" algn="l">
              <a:spcBef>
                <a:spcPts val="407"/>
              </a:spcBef>
              <a:spcAft>
                <a:spcPts val="0"/>
              </a:spcAft>
              <a:buClr>
                <a:schemeClr val="dk1"/>
              </a:buClr>
              <a:buSzPct val="100000"/>
              <a:buFont typeface="Arial"/>
              <a:buChar char="•"/>
            </a:pPr>
            <a:r>
              <a:rPr lang="fr-FR"/>
              <a:t>Intégration de domaines transversaux</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3"/>
          <p:cNvPicPr preferRelativeResize="0"/>
          <p:nvPr/>
        </p:nvPicPr>
        <p:blipFill rotWithShape="1">
          <a:blip r:embed="rId3">
            <a:alphaModFix/>
          </a:blip>
          <a:srcRect b="3442" l="0" r="76413" t="53576"/>
          <a:stretch/>
        </p:blipFill>
        <p:spPr>
          <a:xfrm>
            <a:off x="2648713" y="930451"/>
            <a:ext cx="3846574" cy="4069674"/>
          </a:xfrm>
          <a:prstGeom prst="rect">
            <a:avLst/>
          </a:prstGeom>
          <a:noFill/>
          <a:ln>
            <a:noFill/>
          </a:ln>
        </p:spPr>
      </p:pic>
      <p:sp>
        <p:nvSpPr>
          <p:cNvPr id="249" name="Google Shape;249;p23"/>
          <p:cNvSpPr txBox="1"/>
          <p:nvPr>
            <p:ph type="title"/>
          </p:nvPr>
        </p:nvSpPr>
        <p:spPr>
          <a:xfrm>
            <a:off x="635265" y="73188"/>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Articulation d'hypothèses externes et justifications</a:t>
            </a:r>
            <a:endParaRPr b="0" sz="2400"/>
          </a:p>
        </p:txBody>
      </p:sp>
      <p:sp>
        <p:nvSpPr>
          <p:cNvPr id="250" name="Google Shape;250;p23"/>
          <p:cNvSpPr txBox="1"/>
          <p:nvPr>
            <p:ph idx="1" type="body"/>
          </p:nvPr>
        </p:nvSpPr>
        <p:spPr>
          <a:xfrm>
            <a:off x="6826055" y="1134259"/>
            <a:ext cx="1929993" cy="34173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lang="fr-FR" sz="2000"/>
              <a:t>Justifications: la logique fondamentale et l'évidence qui appuie la possibilité de créer des liens entre les voies</a:t>
            </a:r>
            <a:endParaRPr/>
          </a:p>
          <a:p>
            <a:pPr indent="0" lvl="0" marL="0" rtl="0" algn="l">
              <a:spcBef>
                <a:spcPts val="440"/>
              </a:spcBef>
              <a:spcAft>
                <a:spcPts val="0"/>
              </a:spcAft>
              <a:buClr>
                <a:schemeClr val="dk1"/>
              </a:buClr>
              <a:buSzPts val="2200"/>
              <a:buNone/>
            </a:pPr>
            <a:r>
              <a:t/>
            </a:r>
            <a:endParaRPr/>
          </a:p>
        </p:txBody>
      </p:sp>
      <p:sp>
        <p:nvSpPr>
          <p:cNvPr id="251" name="Google Shape;251;p23"/>
          <p:cNvSpPr/>
          <p:nvPr/>
        </p:nvSpPr>
        <p:spPr>
          <a:xfrm>
            <a:off x="923324" y="1624310"/>
            <a:ext cx="166687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dk1"/>
                </a:solidFill>
                <a:latin typeface="Trebuchet MS"/>
                <a:ea typeface="Trebuchet MS"/>
                <a:cs typeface="Trebuchet MS"/>
                <a:sym typeface="Trebuchet MS"/>
              </a:rPr>
              <a:t>Hypothèses : Conditions qui sont importantes pour le succès d'une TOC, mais qui sont incontrôlables</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cxnSp>
        <p:nvCxnSpPr>
          <p:cNvPr id="252" name="Google Shape;252;p23"/>
          <p:cNvCxnSpPr/>
          <p:nvPr/>
        </p:nvCxnSpPr>
        <p:spPr>
          <a:xfrm rot="5400000">
            <a:off x="5482355" y="1764753"/>
            <a:ext cx="1794000" cy="893400"/>
          </a:xfrm>
          <a:prstGeom prst="curvedConnector3">
            <a:avLst>
              <a:gd fmla="val 99176" name="adj1"/>
            </a:avLst>
          </a:prstGeom>
          <a:noFill/>
          <a:ln cap="flat" cmpd="sng" w="44450">
            <a:solidFill>
              <a:srgbClr val="C00000"/>
            </a:solidFill>
            <a:prstDash val="solid"/>
            <a:round/>
            <a:headEnd len="sm" w="sm" type="none"/>
            <a:tailEnd len="med" w="med" type="triangle"/>
          </a:ln>
        </p:spPr>
      </p:cxnSp>
      <p:cxnSp>
        <p:nvCxnSpPr>
          <p:cNvPr id="253" name="Google Shape;253;p23"/>
          <p:cNvCxnSpPr/>
          <p:nvPr/>
        </p:nvCxnSpPr>
        <p:spPr>
          <a:xfrm>
            <a:off x="1547469" y="3892360"/>
            <a:ext cx="1411500" cy="108300"/>
          </a:xfrm>
          <a:prstGeom prst="curvedConnector3">
            <a:avLst>
              <a:gd fmla="val 50000" name="adj1"/>
            </a:avLst>
          </a:prstGeom>
          <a:noFill/>
          <a:ln cap="flat" cmpd="sng" w="44450">
            <a:solidFill>
              <a:srgbClr val="C00000"/>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type="title"/>
          </p:nvPr>
        </p:nvSpPr>
        <p:spPr>
          <a:xfrm>
            <a:off x="1684423" y="0"/>
            <a:ext cx="7508068"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Identifier de nouvelles lacunes dans les informations</a:t>
            </a:r>
            <a:endParaRPr/>
          </a:p>
        </p:txBody>
      </p:sp>
      <p:sp>
        <p:nvSpPr>
          <p:cNvPr id="260" name="Google Shape;260;p24"/>
          <p:cNvSpPr txBox="1"/>
          <p:nvPr>
            <p:ph idx="1" type="body"/>
          </p:nvPr>
        </p:nvSpPr>
        <p:spPr>
          <a:xfrm>
            <a:off x="1684422" y="1116532"/>
            <a:ext cx="7217123" cy="34939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200"/>
              <a:buNone/>
            </a:pPr>
            <a:r>
              <a:rPr lang="fr-FR"/>
              <a:t>Dans ce processus de vérification de logique, de nouvelles informations apparaîtront</a:t>
            </a:r>
            <a:endParaRPr/>
          </a:p>
          <a:p>
            <a:pPr indent="0" lvl="0" marL="0" rtl="0" algn="l">
              <a:spcBef>
                <a:spcPts val="44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rPr lang="fr-FR"/>
              <a:t>Nous déterminerons si: </a:t>
            </a:r>
            <a:endParaRPr/>
          </a:p>
          <a:p>
            <a:pPr indent="-342900" lvl="0" marL="342900" rtl="0" algn="l">
              <a:spcBef>
                <a:spcPts val="440"/>
              </a:spcBef>
              <a:spcAft>
                <a:spcPts val="0"/>
              </a:spcAft>
              <a:buClr>
                <a:schemeClr val="dk1"/>
              </a:buClr>
              <a:buSzPts val="2200"/>
              <a:buFont typeface="Arial"/>
              <a:buChar char="•"/>
            </a:pPr>
            <a:r>
              <a:rPr lang="fr-FR"/>
              <a:t>Participer à la collecte de données supplémentaires</a:t>
            </a:r>
            <a:endParaRPr/>
          </a:p>
          <a:p>
            <a:pPr indent="0" lvl="0" marL="0" rtl="0" algn="l">
              <a:spcBef>
                <a:spcPts val="440"/>
              </a:spcBef>
              <a:spcAft>
                <a:spcPts val="0"/>
              </a:spcAft>
              <a:buClr>
                <a:schemeClr val="dk1"/>
              </a:buClr>
              <a:buSzPts val="2200"/>
              <a:buNone/>
            </a:pPr>
            <a:r>
              <a:rPr lang="fr-FR"/>
              <a:t>	Ou</a:t>
            </a:r>
            <a:endParaRPr/>
          </a:p>
          <a:p>
            <a:pPr indent="-342900" lvl="0" marL="342900" rtl="0" algn="l">
              <a:spcBef>
                <a:spcPts val="440"/>
              </a:spcBef>
              <a:spcAft>
                <a:spcPts val="0"/>
              </a:spcAft>
              <a:buClr>
                <a:schemeClr val="dk1"/>
              </a:buClr>
              <a:buSzPts val="2200"/>
              <a:buFont typeface="Arial"/>
              <a:buChar char="•"/>
            </a:pPr>
            <a:r>
              <a:rPr lang="fr-FR"/>
              <a:t>Articuler les questions d'apprentissage pour l'année de peaufinement </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 </a:t>
            </a:r>
            <a:br>
              <a:rPr lang="fr-FR" sz="2400"/>
            </a:br>
            <a:r>
              <a:rPr b="0" lang="fr-FR" sz="2400"/>
              <a:t>Qui fait quoi? </a:t>
            </a:r>
            <a:endParaRPr/>
          </a:p>
        </p:txBody>
      </p:sp>
      <p:sp>
        <p:nvSpPr>
          <p:cNvPr id="267" name="Google Shape;267;p25"/>
          <p:cNvSpPr txBox="1"/>
          <p:nvPr>
            <p:ph idx="1" type="body"/>
          </p:nvPr>
        </p:nvSpPr>
        <p:spPr>
          <a:xfrm>
            <a:off x="1684422" y="1116531"/>
            <a:ext cx="6944627" cy="385340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fr-FR"/>
              <a:t>Notre prochaine étape est d’établir l’ordre de priorité de ce que la DFSA abordera et ce que nous attendons des autres parties prenantes.</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rPr lang="fr-FR"/>
              <a:t>Identifier les résultats individuels ou tous les domaines de changement qui sont en dehors de la portée de la DFSA</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rPr lang="fr-FR"/>
              <a:t>Utiliser la cartographie des parties prenantes pour identifier les résultats déjà traités par les acteurs externes</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rPr lang="fr-FR"/>
              <a:t>Tenir compte de notre avantage comparatif institutionnel</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rPr lang="fr-FR"/>
              <a:t>Révision des parties prenantes</a:t>
            </a:r>
            <a:endParaRPr/>
          </a:p>
          <a:p>
            <a:pPr indent="-342900" lvl="0" marL="342900" rtl="0" algn="l">
              <a:spcBef>
                <a:spcPts val="308"/>
              </a:spcBef>
              <a:spcAft>
                <a:spcPts val="0"/>
              </a:spcAft>
              <a:buClr>
                <a:schemeClr val="dk1"/>
              </a:buClr>
              <a:buSzPct val="100000"/>
              <a:buFont typeface="Arial"/>
              <a:buChar char="•"/>
            </a:pPr>
            <a:r>
              <a:rPr lang="fr-FR"/>
              <a:t>Inviter les principales parties prenantes à examiner la TOC</a:t>
            </a:r>
            <a:endParaRPr/>
          </a:p>
          <a:p>
            <a:pPr indent="-342900" lvl="0" marL="342900" rtl="0" algn="l">
              <a:spcBef>
                <a:spcPts val="308"/>
              </a:spcBef>
              <a:spcAft>
                <a:spcPts val="0"/>
              </a:spcAft>
              <a:buClr>
                <a:schemeClr val="dk1"/>
              </a:buClr>
              <a:buSzPct val="100000"/>
              <a:buFont typeface="Arial"/>
              <a:buChar char="•"/>
            </a:pPr>
            <a:r>
              <a:rPr lang="fr-FR"/>
              <a:t>Identifier les résultats pour lesquels de nouveaux partenaires seront nécessaires</a:t>
            </a:r>
            <a:endParaRPr/>
          </a:p>
          <a:p>
            <a:pPr indent="0" lvl="0" marL="0" rtl="0" algn="l">
              <a:spcBef>
                <a:spcPts val="308"/>
              </a:spcBef>
              <a:spcAft>
                <a:spcPts val="0"/>
              </a:spcAft>
              <a:buClr>
                <a:schemeClr val="dk1"/>
              </a:buClr>
              <a:buSzPct val="100000"/>
              <a:buNone/>
            </a:pPr>
            <a:r>
              <a:rPr lang="fr-FR"/>
              <a:t> </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t/>
            </a:r>
            <a:endParaRPr/>
          </a:p>
          <a:p>
            <a:pPr indent="0" lvl="0" marL="0" rtl="0" algn="l">
              <a:spcBef>
                <a:spcPts val="308"/>
              </a:spcBef>
              <a:spcAft>
                <a:spcPts val="0"/>
              </a:spcAft>
              <a:buClr>
                <a:schemeClr val="dk1"/>
              </a:buClr>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6"/>
          <p:cNvSpPr txBox="1"/>
          <p:nvPr>
            <p:ph type="title"/>
          </p:nvPr>
        </p:nvSpPr>
        <p:spPr>
          <a:xfrm>
            <a:off x="635265" y="73188"/>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Prioriser les interventions</a:t>
            </a:r>
            <a:endParaRPr/>
          </a:p>
        </p:txBody>
      </p:sp>
      <p:pic>
        <p:nvPicPr>
          <p:cNvPr id="274" name="Google Shape;274;p26"/>
          <p:cNvPicPr preferRelativeResize="0"/>
          <p:nvPr/>
        </p:nvPicPr>
        <p:blipFill>
          <a:blip r:embed="rId3">
            <a:alphaModFix/>
          </a:blip>
          <a:stretch>
            <a:fillRect/>
          </a:stretch>
        </p:blipFill>
        <p:spPr>
          <a:xfrm>
            <a:off x="1888875" y="1082838"/>
            <a:ext cx="5366239" cy="39082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Prioriser les interventions</a:t>
            </a:r>
            <a:endParaRPr/>
          </a:p>
        </p:txBody>
      </p:sp>
      <p:sp>
        <p:nvSpPr>
          <p:cNvPr id="281" name="Google Shape;281;p27"/>
          <p:cNvSpPr txBox="1"/>
          <p:nvPr>
            <p:ph idx="1" type="body"/>
          </p:nvPr>
        </p:nvSpPr>
        <p:spPr>
          <a:xfrm>
            <a:off x="1684422" y="1116531"/>
            <a:ext cx="6944627" cy="385340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lang="fr-FR"/>
              <a:t>Nous sélectionnerons les interventions appropriées en fonction de: </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rPr b="1" lang="fr-FR"/>
              <a:t>Un lien clair et logique avec au moins un résultat de la TOC.</a:t>
            </a:r>
            <a:endParaRPr/>
          </a:p>
          <a:p>
            <a:pPr indent="-342900" lvl="0" marL="342900" rtl="0" algn="l">
              <a:spcBef>
                <a:spcPts val="374"/>
              </a:spcBef>
              <a:spcAft>
                <a:spcPts val="0"/>
              </a:spcAft>
              <a:buClr>
                <a:schemeClr val="dk1"/>
              </a:buClr>
              <a:buSzPct val="100000"/>
              <a:buFont typeface="Arial"/>
              <a:buChar char="•"/>
            </a:pPr>
            <a:r>
              <a:rPr b="1" lang="fr-FR"/>
              <a:t>Analyse de durabilité </a:t>
            </a:r>
            <a:r>
              <a:rPr lang="fr-FR"/>
              <a:t>- qu'est-ce qui est le plus susceptible d'entraîner un changement durable?</a:t>
            </a:r>
            <a:endParaRPr/>
          </a:p>
          <a:p>
            <a:pPr indent="-342900" lvl="0" marL="342900" rtl="0" algn="l">
              <a:spcBef>
                <a:spcPts val="374"/>
              </a:spcBef>
              <a:spcAft>
                <a:spcPts val="0"/>
              </a:spcAft>
              <a:buClr>
                <a:schemeClr val="dk1"/>
              </a:buClr>
              <a:buSzPct val="100000"/>
              <a:buFont typeface="Arial"/>
              <a:buChar char="•"/>
            </a:pPr>
            <a:r>
              <a:rPr b="1" lang="fr-FR"/>
              <a:t>Base d’évidence – </a:t>
            </a:r>
            <a:r>
              <a:rPr lang="fr-FR"/>
              <a:t>ce qui fonctionne dans le contexte donné</a:t>
            </a:r>
            <a:endParaRPr/>
          </a:p>
          <a:p>
            <a:pPr indent="-342900" lvl="0" marL="342900" rtl="0" algn="l">
              <a:spcBef>
                <a:spcPts val="374"/>
              </a:spcBef>
              <a:spcAft>
                <a:spcPts val="0"/>
              </a:spcAft>
              <a:buClr>
                <a:schemeClr val="dk1"/>
              </a:buClr>
              <a:buSzPct val="100000"/>
              <a:buFont typeface="Arial"/>
              <a:buChar char="•"/>
            </a:pPr>
            <a:r>
              <a:rPr b="1" lang="fr-FR"/>
              <a:t>Analyse d'opportunité</a:t>
            </a:r>
            <a:r>
              <a:rPr lang="fr-FR"/>
              <a:t> –quelles sont les capacités en place? </a:t>
            </a:r>
            <a:endParaRPr/>
          </a:p>
          <a:p>
            <a:pPr indent="-342900" lvl="0" marL="342900" rtl="0" algn="l">
              <a:spcBef>
                <a:spcPts val="374"/>
              </a:spcBef>
              <a:spcAft>
                <a:spcPts val="0"/>
              </a:spcAft>
              <a:buClr>
                <a:schemeClr val="dk1"/>
              </a:buClr>
              <a:buSzPct val="100000"/>
              <a:buFont typeface="Arial"/>
              <a:buChar char="•"/>
            </a:pPr>
            <a:r>
              <a:rPr lang="fr-FR"/>
              <a:t>Une analyse approfondie </a:t>
            </a:r>
            <a:r>
              <a:rPr b="1" lang="fr-FR"/>
              <a:t>des hypothèses et des risques </a:t>
            </a:r>
            <a:endParaRPr/>
          </a:p>
          <a:p>
            <a:pPr indent="-342900" lvl="0" marL="342900" rtl="0" algn="l">
              <a:spcBef>
                <a:spcPts val="374"/>
              </a:spcBef>
              <a:spcAft>
                <a:spcPts val="0"/>
              </a:spcAft>
              <a:buClr>
                <a:schemeClr val="dk1"/>
              </a:buClr>
              <a:buSzPct val="100000"/>
              <a:buFont typeface="Arial"/>
              <a:buChar char="•"/>
            </a:pPr>
            <a:r>
              <a:rPr lang="fr-FR"/>
              <a:t>Notre </a:t>
            </a:r>
            <a:r>
              <a:rPr b="1" lang="fr-FR"/>
              <a:t>avantage comparatif </a:t>
            </a:r>
            <a:endParaRPr/>
          </a:p>
          <a:p>
            <a:pPr indent="-342900" lvl="0" marL="342900" rtl="0" algn="l">
              <a:spcBef>
                <a:spcPts val="374"/>
              </a:spcBef>
              <a:spcAft>
                <a:spcPts val="0"/>
              </a:spcAft>
              <a:buClr>
                <a:schemeClr val="dk1"/>
              </a:buClr>
              <a:buSzPct val="100000"/>
              <a:buFont typeface="Arial"/>
              <a:buChar char="•"/>
            </a:pPr>
            <a:r>
              <a:rPr lang="fr-FR"/>
              <a:t>L'intérêt et l'influence des </a:t>
            </a:r>
            <a:r>
              <a:rPr b="1" lang="fr-FR"/>
              <a:t>parties prenantes</a:t>
            </a:r>
            <a:r>
              <a:rPr lang="fr-FR"/>
              <a:t> </a:t>
            </a:r>
            <a:r>
              <a:rPr b="1" lang="fr-FR"/>
              <a:t>concernées</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8"/>
          <p:cNvSpPr txBox="1"/>
          <p:nvPr>
            <p:ph type="title"/>
          </p:nvPr>
        </p:nvSpPr>
        <p:spPr>
          <a:xfrm>
            <a:off x="1684423" y="0"/>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Documentation complémentaire</a:t>
            </a:r>
            <a:endParaRPr/>
          </a:p>
        </p:txBody>
      </p:sp>
      <p:sp>
        <p:nvSpPr>
          <p:cNvPr id="288" name="Google Shape;288;p28"/>
          <p:cNvSpPr txBox="1"/>
          <p:nvPr>
            <p:ph idx="1" type="body"/>
          </p:nvPr>
        </p:nvSpPr>
        <p:spPr>
          <a:xfrm>
            <a:off x="1684422" y="1116531"/>
            <a:ext cx="6944627" cy="3853401"/>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200"/>
              <a:buNone/>
            </a:pPr>
            <a:r>
              <a:rPr lang="fr-FR"/>
              <a:t>En plus du diagramme de la TOC, le FFP nécessite une documentation complémentaire pour:</a:t>
            </a:r>
            <a:endParaRPr/>
          </a:p>
          <a:p>
            <a:pPr indent="-342900" lvl="0" marL="342900" rtl="0" algn="l">
              <a:spcBef>
                <a:spcPts val="440"/>
              </a:spcBef>
              <a:spcAft>
                <a:spcPts val="0"/>
              </a:spcAft>
              <a:buClr>
                <a:schemeClr val="dk1"/>
              </a:buClr>
              <a:buSzPts val="2200"/>
              <a:buFont typeface="Arial"/>
              <a:buChar char="•"/>
            </a:pPr>
            <a:r>
              <a:rPr lang="fr-FR"/>
              <a:t>Communiquer des informations difficiles à interpréter à partir du diagramme de la TOC</a:t>
            </a:r>
            <a:endParaRPr/>
          </a:p>
          <a:p>
            <a:pPr indent="-342900" lvl="0" marL="342900" rtl="0" algn="l">
              <a:spcBef>
                <a:spcPts val="440"/>
              </a:spcBef>
              <a:spcAft>
                <a:spcPts val="0"/>
              </a:spcAft>
              <a:buClr>
                <a:schemeClr val="dk1"/>
              </a:buClr>
              <a:buSzPts val="2200"/>
              <a:buFont typeface="Arial"/>
              <a:buChar char="•"/>
            </a:pPr>
            <a:r>
              <a:rPr lang="fr-FR"/>
              <a:t>Partager des références à l'évidence qui appuie la logique causale (justifications)</a:t>
            </a:r>
            <a:endParaRPr/>
          </a:p>
          <a:p>
            <a:pPr indent="-342900" lvl="0" marL="342900" rtl="0" algn="l">
              <a:spcBef>
                <a:spcPts val="440"/>
              </a:spcBef>
              <a:spcAft>
                <a:spcPts val="0"/>
              </a:spcAft>
              <a:buClr>
                <a:schemeClr val="dk1"/>
              </a:buClr>
              <a:buSzPts val="2200"/>
              <a:buFont typeface="Arial"/>
              <a:buChar char="•"/>
            </a:pPr>
            <a:r>
              <a:rPr lang="fr-FR"/>
              <a:t>Identifier les acteurs externes qui sont responsables de produire des résultats dans la TOC</a:t>
            </a:r>
            <a:endParaRPr/>
          </a:p>
          <a:p>
            <a:pPr indent="-342900" lvl="0" marL="342900" rtl="0" algn="l">
              <a:spcBef>
                <a:spcPts val="440"/>
              </a:spcBef>
              <a:spcAft>
                <a:spcPts val="0"/>
              </a:spcAft>
              <a:buClr>
                <a:schemeClr val="dk1"/>
              </a:buClr>
              <a:buSzPts val="2200"/>
              <a:buFont typeface="Arial"/>
              <a:buChar char="•"/>
            </a:pPr>
            <a:r>
              <a:rPr lang="fr-FR"/>
              <a:t>Expliquer et fournir l’évidence pour appuyer les hypothèses</a:t>
            </a:r>
            <a:endParaRPr/>
          </a:p>
          <a:p>
            <a:pPr indent="0" lvl="0" marL="0" rtl="0" algn="l">
              <a:spcBef>
                <a:spcPts val="44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type="title"/>
          </p:nvPr>
        </p:nvSpPr>
        <p:spPr>
          <a:xfrm>
            <a:off x="635265" y="73188"/>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br>
              <a:rPr lang="fr-FR" sz="2400"/>
            </a:br>
            <a:r>
              <a:rPr b="0" lang="fr-FR" sz="2400"/>
              <a:t>Raffiner les graphiques de la TOC</a:t>
            </a:r>
            <a:endParaRPr b="0" sz="2400"/>
          </a:p>
        </p:txBody>
      </p:sp>
      <p:pic>
        <p:nvPicPr>
          <p:cNvPr id="295" name="Google Shape;295;p29"/>
          <p:cNvPicPr preferRelativeResize="0"/>
          <p:nvPr/>
        </p:nvPicPr>
        <p:blipFill rotWithShape="1">
          <a:blip r:embed="rId3">
            <a:alphaModFix/>
          </a:blip>
          <a:srcRect b="32084" l="0" r="54981" t="35585"/>
          <a:stretch/>
        </p:blipFill>
        <p:spPr>
          <a:xfrm>
            <a:off x="396975" y="1079928"/>
            <a:ext cx="6247424" cy="3949999"/>
          </a:xfrm>
          <a:prstGeom prst="rect">
            <a:avLst/>
          </a:prstGeom>
          <a:noFill/>
          <a:ln>
            <a:noFill/>
          </a:ln>
        </p:spPr>
      </p:pic>
      <p:pic>
        <p:nvPicPr>
          <p:cNvPr id="296" name="Google Shape;296;p29"/>
          <p:cNvPicPr preferRelativeResize="0"/>
          <p:nvPr/>
        </p:nvPicPr>
        <p:blipFill>
          <a:blip r:embed="rId4">
            <a:alphaModFix/>
          </a:blip>
          <a:stretch>
            <a:fillRect/>
          </a:stretch>
        </p:blipFill>
        <p:spPr>
          <a:xfrm>
            <a:off x="6989875" y="1183874"/>
            <a:ext cx="1877100" cy="277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Qu'est-ce la Théorie du changement?</a:t>
            </a:r>
            <a:endParaRPr/>
          </a:p>
        </p:txBody>
      </p:sp>
      <p:sp>
        <p:nvSpPr>
          <p:cNvPr id="107" name="Google Shape;107;p3"/>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fr-FR"/>
              <a:t>Un </a:t>
            </a:r>
            <a:r>
              <a:rPr b="1" lang="fr-FR"/>
              <a:t>produit</a:t>
            </a:r>
            <a:r>
              <a:rPr lang="fr-FR"/>
              <a:t> – </a:t>
            </a:r>
            <a:endParaRPr/>
          </a:p>
          <a:p>
            <a:pPr indent="0" lvl="0" marL="0" rtl="0" algn="l">
              <a:spcBef>
                <a:spcPts val="407"/>
              </a:spcBef>
              <a:spcAft>
                <a:spcPts val="0"/>
              </a:spcAft>
              <a:buClr>
                <a:schemeClr val="dk1"/>
              </a:buClr>
              <a:buSzPct val="100000"/>
              <a:buNone/>
            </a:pPr>
            <a:r>
              <a:rPr lang="fr-FR"/>
              <a:t>	Diagramme conceptuel / métrique / documentation complémentaire</a:t>
            </a:r>
            <a:endParaRPr/>
          </a:p>
          <a:p>
            <a:pPr indent="-213677" lvl="0" marL="342900" rtl="0" algn="l">
              <a:spcBef>
                <a:spcPts val="407"/>
              </a:spcBef>
              <a:spcAft>
                <a:spcPts val="0"/>
              </a:spcAft>
              <a:buClr>
                <a:schemeClr val="dk1"/>
              </a:buClr>
              <a:buSzPct val="100000"/>
              <a:buFont typeface="Arial"/>
              <a:buNone/>
            </a:pPr>
            <a:r>
              <a:t/>
            </a:r>
            <a:endParaRPr/>
          </a:p>
          <a:p>
            <a:pPr indent="-342900" lvl="0" marL="342900" rtl="0" algn="l">
              <a:spcBef>
                <a:spcPts val="407"/>
              </a:spcBef>
              <a:spcAft>
                <a:spcPts val="0"/>
              </a:spcAft>
              <a:buClr>
                <a:schemeClr val="dk1"/>
              </a:buClr>
              <a:buSzPct val="100000"/>
              <a:buFont typeface="Arial"/>
              <a:buChar char="•"/>
            </a:pPr>
            <a:r>
              <a:rPr lang="fr-FR"/>
              <a:t>Un </a:t>
            </a:r>
            <a:r>
              <a:rPr b="1" lang="fr-FR"/>
              <a:t>processus</a:t>
            </a:r>
            <a:r>
              <a:rPr lang="fr-FR"/>
              <a:t> visant à articuler la façon dont nous prenons en compte un problème actuel, ses causes profondes, le changement à long terme que nous recherchons, et </a:t>
            </a:r>
            <a:r>
              <a:rPr b="1" lang="fr-FR"/>
              <a:t>ce qui doit être accompli pour que ce changement se produise</a:t>
            </a:r>
            <a:r>
              <a:rPr lang="fr-FR"/>
              <a:t>.</a:t>
            </a:r>
            <a:r>
              <a:rPr b="1" lang="fr-FR"/>
              <a:t>  </a:t>
            </a:r>
            <a:endParaRPr/>
          </a:p>
          <a:p>
            <a:pPr indent="-342900" lvl="1" marL="1085850" rtl="0" algn="l">
              <a:spcBef>
                <a:spcPts val="370"/>
              </a:spcBef>
              <a:spcAft>
                <a:spcPts val="0"/>
              </a:spcAft>
              <a:buClr>
                <a:schemeClr val="dk1"/>
              </a:buClr>
              <a:buSzPct val="100000"/>
              <a:buFont typeface="Arial"/>
              <a:buChar char="•"/>
            </a:pPr>
            <a:r>
              <a:rPr lang="fr-FR"/>
              <a:t>Réflexion continue sur la question de savoir si, comment, pourquoi le changement se produit </a:t>
            </a:r>
            <a:endParaRPr/>
          </a:p>
          <a:p>
            <a:pPr indent="-342900" lvl="1" marL="1085850" rtl="0" algn="l">
              <a:spcBef>
                <a:spcPts val="370"/>
              </a:spcBef>
              <a:spcAft>
                <a:spcPts val="0"/>
              </a:spcAft>
              <a:buClr>
                <a:schemeClr val="dk1"/>
              </a:buClr>
              <a:buSzPct val="100000"/>
              <a:buFont typeface="Arial"/>
              <a:buChar char="•"/>
            </a:pPr>
            <a:r>
              <a:rPr lang="fr-FR"/>
              <a:t>Modification du "produit" si nécessaire </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0"/>
          <p:cNvSpPr txBox="1"/>
          <p:nvPr>
            <p:ph type="title"/>
          </p:nvPr>
        </p:nvSpPr>
        <p:spPr>
          <a:xfrm>
            <a:off x="635265" y="73188"/>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Élaboration de la TOC</a:t>
            </a:r>
            <a:endParaRPr/>
          </a:p>
        </p:txBody>
      </p:sp>
      <p:graphicFrame>
        <p:nvGraphicFramePr>
          <p:cNvPr id="303" name="Google Shape;303;p30"/>
          <p:cNvGraphicFramePr/>
          <p:nvPr/>
        </p:nvGraphicFramePr>
        <p:xfrm>
          <a:off x="635265" y="1018693"/>
          <a:ext cx="3000000" cy="3000000"/>
        </p:xfrm>
        <a:graphic>
          <a:graphicData uri="http://schemas.openxmlformats.org/drawingml/2006/table">
            <a:tbl>
              <a:tblPr>
                <a:noFill/>
                <a:tableStyleId>{E38AB189-495B-479F-BDDE-D7DE7E7CA909}</a:tableStyleId>
              </a:tblPr>
              <a:tblGrid>
                <a:gridCol w="4469525"/>
                <a:gridCol w="592100"/>
                <a:gridCol w="592100"/>
                <a:gridCol w="592100"/>
                <a:gridCol w="592100"/>
                <a:gridCol w="592100"/>
                <a:gridCol w="592100"/>
              </a:tblGrid>
              <a:tr h="295500">
                <a:tc>
                  <a:txBody>
                    <a:bodyPr/>
                    <a:lstStyle/>
                    <a:p>
                      <a:pPr indent="0" lvl="0" marL="0" marR="0" rtl="0" algn="ctr">
                        <a:spcBef>
                          <a:spcPts val="0"/>
                        </a:spcBef>
                        <a:spcAft>
                          <a:spcPts val="0"/>
                        </a:spcAft>
                        <a:buNone/>
                      </a:pPr>
                      <a:r>
                        <a:rPr b="1" lang="fr-FR" sz="1300" u="none" strike="noStrike">
                          <a:solidFill>
                            <a:schemeClr val="lt1"/>
                          </a:solidFill>
                        </a:rPr>
                        <a:t>QUOI? </a:t>
                      </a:r>
                      <a:endParaRPr/>
                    </a:p>
                  </a:txBody>
                  <a:tcPr marT="7125" marB="0" marR="7125" marL="7125" anchor="b">
                    <a:solidFill>
                      <a:schemeClr val="accent2"/>
                    </a:solidFill>
                  </a:tcPr>
                </a:tc>
                <a:tc>
                  <a:txBody>
                    <a:bodyPr/>
                    <a:lstStyle/>
                    <a:p>
                      <a:pPr indent="0" lvl="0" marL="0" marR="0" rtl="0" algn="ctr">
                        <a:spcBef>
                          <a:spcPts val="0"/>
                        </a:spcBef>
                        <a:spcAft>
                          <a:spcPts val="0"/>
                        </a:spcAft>
                        <a:buNone/>
                      </a:pPr>
                      <a:r>
                        <a:rPr b="1" i="0" lang="fr-FR" sz="800" u="none" strike="noStrike">
                          <a:solidFill>
                            <a:schemeClr val="lt1"/>
                          </a:solidFill>
                          <a:latin typeface="Trebuchet MS"/>
                          <a:ea typeface="Trebuchet MS"/>
                          <a:cs typeface="Trebuchet MS"/>
                          <a:sym typeface="Trebuchet MS"/>
                        </a:rPr>
                        <a:t>SEMAINE</a:t>
                      </a:r>
                      <a:endParaRPr/>
                    </a:p>
                  </a:txBody>
                  <a:tcPr marT="7125" marB="0" marR="7125" marL="71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125" marB="0" marR="7125" marL="71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125" marB="0" marR="7125" marL="7125" anchor="ctr">
                    <a:solidFill>
                      <a:schemeClr val="accent2"/>
                    </a:solidFill>
                  </a:tcPr>
                </a:tc>
                <a:tc>
                  <a:txBody>
                    <a:bodyPr/>
                    <a:lstStyle/>
                    <a:p>
                      <a:pPr indent="0" lvl="0" marL="0" marR="0" rtl="0" algn="ctr">
                        <a:spcBef>
                          <a:spcPts val="0"/>
                        </a:spcBef>
                        <a:spcAft>
                          <a:spcPts val="0"/>
                        </a:spcAft>
                        <a:buNone/>
                      </a:pPr>
                      <a:r>
                        <a:rPr b="1" lang="fr-FR" sz="800" u="none" strike="noStrike">
                          <a:solidFill>
                            <a:schemeClr val="lt1"/>
                          </a:solidFill>
                        </a:rPr>
                        <a:t>SEMAINE</a:t>
                      </a:r>
                      <a:endParaRPr/>
                    </a:p>
                  </a:txBody>
                  <a:tcPr marT="7125" marB="0" marR="7125" marL="7125" anchor="ctr">
                    <a:solidFill>
                      <a:schemeClr val="accent2"/>
                    </a:solidFill>
                  </a:tcPr>
                </a:tc>
                <a:tc>
                  <a:txBody>
                    <a:bodyPr/>
                    <a:lstStyle/>
                    <a:p>
                      <a:pPr indent="0" lvl="0" marL="0" marR="0" rtl="0" algn="ctr">
                        <a:lnSpc>
                          <a:spcPct val="100000"/>
                        </a:lnSpc>
                        <a:spcBef>
                          <a:spcPts val="0"/>
                        </a:spcBef>
                        <a:spcAft>
                          <a:spcPts val="0"/>
                        </a:spcAft>
                        <a:buClr>
                          <a:schemeClr val="lt1"/>
                        </a:buClr>
                        <a:buSzPts val="800"/>
                        <a:buFont typeface="Trebuchet MS"/>
                        <a:buNone/>
                      </a:pPr>
                      <a:r>
                        <a:rPr b="1" lang="fr-FR" sz="800" u="none" strike="noStrike">
                          <a:solidFill>
                            <a:schemeClr val="lt1"/>
                          </a:solidFill>
                        </a:rPr>
                        <a:t>SEMAINE</a:t>
                      </a:r>
                      <a:endParaRPr/>
                    </a:p>
                  </a:txBody>
                  <a:tcPr marT="7125" marB="0" marR="7125" marL="7125" anchor="ctr">
                    <a:solidFill>
                      <a:schemeClr val="accent2"/>
                    </a:solidFill>
                  </a:tcPr>
                </a:tc>
                <a:tc>
                  <a:txBody>
                    <a:bodyPr/>
                    <a:lstStyle/>
                    <a:p>
                      <a:pPr indent="0" lvl="0" marL="0" marR="0" rtl="0" algn="ctr">
                        <a:lnSpc>
                          <a:spcPct val="100000"/>
                        </a:lnSpc>
                        <a:spcBef>
                          <a:spcPts val="0"/>
                        </a:spcBef>
                        <a:spcAft>
                          <a:spcPts val="0"/>
                        </a:spcAft>
                        <a:buClr>
                          <a:schemeClr val="lt1"/>
                        </a:buClr>
                        <a:buSzPts val="800"/>
                        <a:buFont typeface="Trebuchet MS"/>
                        <a:buNone/>
                      </a:pPr>
                      <a:r>
                        <a:rPr b="1" lang="fr-FR" sz="800" u="none" strike="noStrike">
                          <a:solidFill>
                            <a:schemeClr val="lt1"/>
                          </a:solidFill>
                        </a:rPr>
                        <a:t>SEMAINE</a:t>
                      </a:r>
                      <a:endParaRPr/>
                    </a:p>
                  </a:txBody>
                  <a:tcPr marT="7125" marB="0" marR="7125" marL="7125" anchor="ctr">
                    <a:solidFill>
                      <a:schemeClr val="accent2"/>
                    </a:solidFill>
                  </a:tcPr>
                </a:tc>
              </a:tr>
              <a:tr h="310650">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Convertir l'arbre à problèmes à l'arbre à solutions </a:t>
                      </a:r>
                      <a:endParaRPr/>
                    </a:p>
                  </a:txBody>
                  <a:tcPr marT="8600" marB="0" marR="8600" marL="86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r>
              <a:tr h="295775">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Vérification de la logique causale / raffinement de la TOC</a:t>
                      </a:r>
                      <a:endParaRPr/>
                    </a:p>
                  </a:txBody>
                  <a:tcPr marT="8600" marB="0" marR="8600" marL="86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ctr">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r>
              <a:tr h="327075">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Donner la priorité aux lacunes d'information qui doivent être comblées</a:t>
                      </a:r>
                      <a:endParaRPr/>
                    </a:p>
                  </a:txBody>
                  <a:tcPr marT="8600" marB="0" marR="8600" marL="86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b="0" i="0" sz="800" u="none" strike="noStrike">
                        <a:solidFill>
                          <a:srgbClr val="000000"/>
                        </a:solidFill>
                        <a:latin typeface="Calibri"/>
                        <a:ea typeface="Calibri"/>
                        <a:cs typeface="Calibri"/>
                        <a:sym typeface="Calibri"/>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b="0" i="0" sz="800" u="none" strike="noStrike">
                        <a:solidFill>
                          <a:srgbClr val="000000"/>
                        </a:solidFill>
                        <a:latin typeface="Calibri"/>
                        <a:ea typeface="Calibri"/>
                        <a:cs typeface="Calibri"/>
                        <a:sym typeface="Calibri"/>
                      </a:endParaRPr>
                    </a:p>
                  </a:txBody>
                  <a:tcPr marT="7125" marB="0" marR="7125" marL="7125" anchor="b">
                    <a:solidFill>
                      <a:srgbClr val="E4F3F9"/>
                    </a:solidFill>
                  </a:tcPr>
                </a:tc>
              </a:tr>
              <a:tr h="490625">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Convenir des résultats que la DFSA abordera et ceux qui seront traités par des acteurs externes</a:t>
                      </a:r>
                      <a:endParaRPr/>
                    </a:p>
                  </a:txBody>
                  <a:tcPr marT="8600" marB="0" marR="8600" marL="8600" anchor="ctr">
                    <a:solidFill>
                      <a:srgbClr val="E4F3F9"/>
                    </a:solidFill>
                  </a:tcPr>
                </a:tc>
                <a:tc>
                  <a:txBody>
                    <a:bodyPr/>
                    <a:lstStyle/>
                    <a:p>
                      <a:pPr indent="0" lvl="0" marL="0" marR="0" rtl="0" algn="l">
                        <a:spcBef>
                          <a:spcPts val="0"/>
                        </a:spcBef>
                        <a:spcAft>
                          <a:spcPts val="0"/>
                        </a:spcAft>
                        <a:buNone/>
                      </a:pPr>
                      <a:r>
                        <a:rPr lang="fr-FR" sz="800" u="none" strike="noStrike"/>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r>
              <a:tr h="669650">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Documenter les preuves à l'appui des justifications et des hypothèses et les acteurs externes dans une documentation complémentaire</a:t>
                      </a:r>
                      <a:endParaRPr/>
                    </a:p>
                  </a:txBody>
                  <a:tcPr marT="8600" marB="0" marR="8600" marL="8600" anchor="ctr">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rgbClr val="E4F3F9"/>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rPr lang="fr-FR" sz="800" u="none" strike="noStrike">
                          <a:solidFill>
                            <a:schemeClr val="dk1"/>
                          </a:solidFill>
                          <a:latin typeface="Trebuchet MS"/>
                          <a:ea typeface="Trebuchet MS"/>
                          <a:cs typeface="Trebuchet MS"/>
                          <a:sym typeface="Trebuchet MS"/>
                        </a:rPr>
                        <a:t> </a:t>
                      </a:r>
                      <a:endParaRPr/>
                    </a:p>
                  </a:txBody>
                  <a:tcPr marT="7125" marB="0" marR="7125" marL="7125" anchor="b">
                    <a:solidFill>
                      <a:schemeClr val="accent2"/>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r>
              <a:tr h="421775">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Prioriser les interventions de la DFSA et les ajouter au diagramme</a:t>
                      </a:r>
                      <a:endParaRPr/>
                    </a:p>
                  </a:txBody>
                  <a:tcPr marT="8600" marB="0" marR="8600" marL="8600" anchor="ctr">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chemeClr val="accent2"/>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chemeClr val="accent2"/>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chemeClr val="accent2"/>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r>
              <a:tr h="529650">
                <a:tc>
                  <a:txBody>
                    <a:bodyPr/>
                    <a:lstStyle/>
                    <a:p>
                      <a:pPr indent="0" lvl="0" marL="91440" marR="0" rtl="0" algn="l">
                        <a:spcBef>
                          <a:spcPts val="0"/>
                        </a:spcBef>
                        <a:spcAft>
                          <a:spcPts val="0"/>
                        </a:spcAft>
                        <a:buNone/>
                      </a:pPr>
                      <a:r>
                        <a:rPr b="0" i="0" lang="fr-FR" sz="1400" u="none" strike="noStrike">
                          <a:solidFill>
                            <a:srgbClr val="000000"/>
                          </a:solidFill>
                          <a:latin typeface="Ubuntu"/>
                          <a:ea typeface="Ubuntu"/>
                          <a:cs typeface="Ubuntu"/>
                          <a:sym typeface="Ubuntu"/>
                        </a:rPr>
                        <a:t>Vérifier la logique et la durabilité des interventions proposées pour les voies de la TOC</a:t>
                      </a:r>
                      <a:endParaRPr/>
                    </a:p>
                  </a:txBody>
                  <a:tcPr marT="8600" marB="0" marR="8600" marL="8600" anchor="ctr">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chemeClr val="accent2"/>
                    </a:solidFill>
                  </a:tcPr>
                </a:tc>
              </a:tr>
              <a:tr h="368075">
                <a:tc>
                  <a:txBody>
                    <a:bodyPr/>
                    <a:lstStyle/>
                    <a:p>
                      <a:pPr indent="0" lvl="0" marL="91440" marR="0" rtl="0" algn="l">
                        <a:lnSpc>
                          <a:spcPct val="100000"/>
                        </a:lnSpc>
                        <a:spcBef>
                          <a:spcPts val="0"/>
                        </a:spcBef>
                        <a:spcAft>
                          <a:spcPts val="0"/>
                        </a:spcAft>
                        <a:buClr>
                          <a:srgbClr val="000000"/>
                        </a:buClr>
                        <a:buSzPts val="1400"/>
                        <a:buFont typeface="Ubuntu"/>
                        <a:buNone/>
                      </a:pPr>
                      <a:r>
                        <a:rPr b="0" i="0" lang="fr-FR" sz="1400" u="none" strike="noStrike">
                          <a:solidFill>
                            <a:srgbClr val="000000"/>
                          </a:solidFill>
                          <a:latin typeface="Ubuntu"/>
                          <a:ea typeface="Ubuntu"/>
                          <a:cs typeface="Ubuntu"/>
                          <a:sym typeface="Ubuntu"/>
                        </a:rPr>
                        <a:t>Raffiner graphiquement le diagramme de la TOC </a:t>
                      </a:r>
                      <a:endParaRPr/>
                    </a:p>
                  </a:txBody>
                  <a:tcPr marT="8600" marB="0" marR="8600" marL="8600" anchor="ctr">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rgbClr val="E4F3F9"/>
                    </a:solidFill>
                  </a:tcPr>
                </a:tc>
                <a:tc>
                  <a:txBody>
                    <a:bodyPr/>
                    <a:lstStyle/>
                    <a:p>
                      <a:pPr indent="0" lvl="0" marL="0" marR="0" rtl="0" algn="l">
                        <a:spcBef>
                          <a:spcPts val="0"/>
                        </a:spcBef>
                        <a:spcAft>
                          <a:spcPts val="0"/>
                        </a:spcAft>
                        <a:buNone/>
                      </a:pPr>
                      <a:r>
                        <a:t/>
                      </a:r>
                      <a:endParaRPr sz="800" u="none" strike="noStrike">
                        <a:solidFill>
                          <a:schemeClr val="dk1"/>
                        </a:solidFill>
                        <a:latin typeface="Trebuchet MS"/>
                        <a:ea typeface="Trebuchet MS"/>
                        <a:cs typeface="Trebuchet MS"/>
                        <a:sym typeface="Trebuchet MS"/>
                      </a:endParaRPr>
                    </a:p>
                  </a:txBody>
                  <a:tcPr marT="7125" marB="0" marR="7125" marL="7125" anchor="b">
                    <a:solidFill>
                      <a:schemeClr val="accent2"/>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7b4738c1db_2_2"/>
          <p:cNvPicPr preferRelativeResize="0"/>
          <p:nvPr/>
        </p:nvPicPr>
        <p:blipFill>
          <a:blip r:embed="rId3">
            <a:alphaModFix/>
          </a:blip>
          <a:stretch>
            <a:fillRect/>
          </a:stretch>
        </p:blipFill>
        <p:spPr>
          <a:xfrm>
            <a:off x="488975" y="1040900"/>
            <a:ext cx="4144601" cy="4044924"/>
          </a:xfrm>
          <a:prstGeom prst="rect">
            <a:avLst/>
          </a:prstGeom>
          <a:noFill/>
          <a:ln>
            <a:noFill/>
          </a:ln>
        </p:spPr>
      </p:pic>
      <p:sp>
        <p:nvSpPr>
          <p:cNvPr id="310" name="Google Shape;310;g7b4738c1db_2_2"/>
          <p:cNvSpPr txBox="1"/>
          <p:nvPr>
            <p:ph type="title"/>
          </p:nvPr>
        </p:nvSpPr>
        <p:spPr>
          <a:xfrm>
            <a:off x="635265" y="73188"/>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Transférer la TOC dans le cadre logique</a:t>
            </a:r>
            <a:endParaRPr/>
          </a:p>
        </p:txBody>
      </p:sp>
      <p:graphicFrame>
        <p:nvGraphicFramePr>
          <p:cNvPr id="311" name="Google Shape;311;g7b4738c1db_2_2"/>
          <p:cNvGraphicFramePr/>
          <p:nvPr/>
        </p:nvGraphicFramePr>
        <p:xfrm>
          <a:off x="5197475" y="1296850"/>
          <a:ext cx="3000000" cy="3000000"/>
        </p:xfrm>
        <a:graphic>
          <a:graphicData uri="http://schemas.openxmlformats.org/drawingml/2006/table">
            <a:tbl>
              <a:tblPr>
                <a:noFill/>
                <a:tableStyleId>{8AD26413-B76F-4DDF-88F1-0A05498A89E3}</a:tableStyleId>
              </a:tblPr>
              <a:tblGrid>
                <a:gridCol w="1017825"/>
                <a:gridCol w="977425"/>
                <a:gridCol w="761925"/>
                <a:gridCol w="977425"/>
              </a:tblGrid>
              <a:tr h="591525">
                <a:tc>
                  <a:txBody>
                    <a:bodyPr/>
                    <a:lstStyle/>
                    <a:p>
                      <a:pPr indent="0" lvl="0" marL="0" rtl="0" algn="l">
                        <a:spcBef>
                          <a:spcPts val="0"/>
                        </a:spcBef>
                        <a:spcAft>
                          <a:spcPts val="0"/>
                        </a:spcAft>
                        <a:buNone/>
                      </a:pPr>
                      <a:r>
                        <a:rPr b="1" lang="fr-FR" sz="1100"/>
                        <a:t>Résumé narratif </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Indicateurs (avec cibles)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Sources de données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Hypothèses</a:t>
                      </a:r>
                      <a:endParaRPr b="1" sz="1100"/>
                    </a:p>
                  </a:txBody>
                  <a:tcPr marT="18000" marB="18000" marR="18000" marL="18000">
                    <a:solidFill>
                      <a:srgbClr val="888888"/>
                    </a:solidFill>
                  </a:tcPr>
                </a:tc>
              </a:tr>
              <a:tr h="211050">
                <a:tc>
                  <a:txBody>
                    <a:bodyPr/>
                    <a:lstStyle/>
                    <a:p>
                      <a:pPr indent="0" lvl="0" marL="0" rtl="0" algn="l">
                        <a:spcBef>
                          <a:spcPts val="0"/>
                        </a:spcBef>
                        <a:spcAft>
                          <a:spcPts val="0"/>
                        </a:spcAft>
                        <a:buNone/>
                      </a:pPr>
                      <a:r>
                        <a:rPr b="1" lang="fr-FR" sz="1000"/>
                        <a:t>Objectif Global</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spcBef>
                          <a:spcPts val="0"/>
                        </a:spcBef>
                        <a:spcAft>
                          <a:spcPts val="0"/>
                        </a:spcAft>
                        <a:buNone/>
                      </a:pPr>
                      <a:r>
                        <a:rPr b="1" lang="fr-FR" sz="1000"/>
                        <a:t>Objectif 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spcBef>
                          <a:spcPts val="0"/>
                        </a:spcBef>
                        <a:spcAft>
                          <a:spcPts val="0"/>
                        </a:spcAft>
                        <a:buNone/>
                      </a:pPr>
                      <a:r>
                        <a:rPr b="1" lang="fr-FR" sz="1000"/>
                        <a:t>Sous- objectif 1.1</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t>Résultat Intermédiaire 1.1.1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t>Extrants</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Résultat Intermédiaire 1.1.2</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Objectif 2</a:t>
                      </a:r>
                      <a:endParaRPr b="1" sz="1000">
                        <a:solidFill>
                          <a:schemeClr val="dk1"/>
                        </a:solidFill>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Sous-objectif 2.1</a:t>
                      </a:r>
                      <a:endParaRPr b="1" sz="1000">
                        <a:solidFill>
                          <a:schemeClr val="dk1"/>
                        </a:solidFill>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bl>
          </a:graphicData>
        </a:graphic>
      </p:graphicFrame>
      <p:cxnSp>
        <p:nvCxnSpPr>
          <p:cNvPr id="312" name="Google Shape;312;g7b4738c1db_2_2"/>
          <p:cNvCxnSpPr/>
          <p:nvPr/>
        </p:nvCxnSpPr>
        <p:spPr>
          <a:xfrm>
            <a:off x="3406300" y="1200650"/>
            <a:ext cx="1737600" cy="792900"/>
          </a:xfrm>
          <a:prstGeom prst="straightConnector1">
            <a:avLst/>
          </a:prstGeom>
          <a:noFill/>
          <a:ln cap="flat" cmpd="sng" w="9525">
            <a:solidFill>
              <a:schemeClr val="accent6"/>
            </a:solidFill>
            <a:prstDash val="dot"/>
            <a:round/>
            <a:headEnd len="med" w="med" type="none"/>
            <a:tailEnd len="med" w="med" type="triangle"/>
          </a:ln>
        </p:spPr>
      </p:cxnSp>
      <p:cxnSp>
        <p:nvCxnSpPr>
          <p:cNvPr id="313" name="Google Shape;313;g7b4738c1db_2_2"/>
          <p:cNvCxnSpPr/>
          <p:nvPr/>
        </p:nvCxnSpPr>
        <p:spPr>
          <a:xfrm>
            <a:off x="1586075" y="1890125"/>
            <a:ext cx="3544200" cy="359400"/>
          </a:xfrm>
          <a:prstGeom prst="straightConnector1">
            <a:avLst/>
          </a:prstGeom>
          <a:noFill/>
          <a:ln cap="flat" cmpd="sng" w="9525">
            <a:solidFill>
              <a:schemeClr val="accent6"/>
            </a:solidFill>
            <a:prstDash val="dot"/>
            <a:round/>
            <a:headEnd len="med" w="med" type="none"/>
            <a:tailEnd len="med" w="med" type="triangle"/>
          </a:ln>
        </p:spPr>
      </p:cxnSp>
      <p:cxnSp>
        <p:nvCxnSpPr>
          <p:cNvPr id="314" name="Google Shape;314;g7b4738c1db_2_2"/>
          <p:cNvCxnSpPr/>
          <p:nvPr/>
        </p:nvCxnSpPr>
        <p:spPr>
          <a:xfrm>
            <a:off x="1475775" y="2386550"/>
            <a:ext cx="3654600" cy="159300"/>
          </a:xfrm>
          <a:prstGeom prst="straightConnector1">
            <a:avLst/>
          </a:prstGeom>
          <a:noFill/>
          <a:ln cap="flat" cmpd="sng" w="9525">
            <a:solidFill>
              <a:schemeClr val="accent6"/>
            </a:solidFill>
            <a:prstDash val="dot"/>
            <a:round/>
            <a:headEnd len="med" w="med" type="none"/>
            <a:tailEnd len="med" w="med" type="triangle"/>
          </a:ln>
        </p:spPr>
      </p:cxnSp>
      <p:cxnSp>
        <p:nvCxnSpPr>
          <p:cNvPr id="315" name="Google Shape;315;g7b4738c1db_2_2"/>
          <p:cNvCxnSpPr/>
          <p:nvPr/>
        </p:nvCxnSpPr>
        <p:spPr>
          <a:xfrm flipH="1" rot="10800000">
            <a:off x="1627450" y="2926975"/>
            <a:ext cx="3503100" cy="80100"/>
          </a:xfrm>
          <a:prstGeom prst="straightConnector1">
            <a:avLst/>
          </a:prstGeom>
          <a:noFill/>
          <a:ln cap="flat" cmpd="sng" w="9525">
            <a:solidFill>
              <a:schemeClr val="accent6"/>
            </a:solidFill>
            <a:prstDash val="dot"/>
            <a:round/>
            <a:headEnd len="med" w="med" type="none"/>
            <a:tailEnd len="med" w="med" type="triangle"/>
          </a:ln>
        </p:spPr>
      </p:cxnSp>
      <p:cxnSp>
        <p:nvCxnSpPr>
          <p:cNvPr id="316" name="Google Shape;316;g7b4738c1db_2_2"/>
          <p:cNvCxnSpPr/>
          <p:nvPr/>
        </p:nvCxnSpPr>
        <p:spPr>
          <a:xfrm flipH="1" rot="10800000">
            <a:off x="1310300" y="3394050"/>
            <a:ext cx="3860400" cy="1240200"/>
          </a:xfrm>
          <a:prstGeom prst="straightConnector1">
            <a:avLst/>
          </a:prstGeom>
          <a:noFill/>
          <a:ln cap="flat" cmpd="sng" w="9525">
            <a:solidFill>
              <a:schemeClr val="accent6"/>
            </a:solidFill>
            <a:prstDash val="dot"/>
            <a:round/>
            <a:headEnd len="med" w="med" type="none"/>
            <a:tailEnd len="med" w="med" type="triangle"/>
          </a:ln>
        </p:spPr>
      </p:cxnSp>
      <p:cxnSp>
        <p:nvCxnSpPr>
          <p:cNvPr id="317" name="Google Shape;317;g7b4738c1db_2_2"/>
          <p:cNvCxnSpPr/>
          <p:nvPr/>
        </p:nvCxnSpPr>
        <p:spPr>
          <a:xfrm>
            <a:off x="3364925" y="3682775"/>
            <a:ext cx="1817100" cy="123900"/>
          </a:xfrm>
          <a:prstGeom prst="straightConnector1">
            <a:avLst/>
          </a:prstGeom>
          <a:noFill/>
          <a:ln cap="flat" cmpd="sng" w="9525">
            <a:solidFill>
              <a:schemeClr val="accent6"/>
            </a:solidFill>
            <a:prstDash val="dot"/>
            <a:round/>
            <a:headEnd len="med" w="med" type="none"/>
            <a:tailEnd len="med" w="med" type="triangle"/>
          </a:ln>
        </p:spPr>
      </p:cxnSp>
      <p:cxnSp>
        <p:nvCxnSpPr>
          <p:cNvPr id="318" name="Google Shape;318;g7b4738c1db_2_2"/>
          <p:cNvCxnSpPr/>
          <p:nvPr/>
        </p:nvCxnSpPr>
        <p:spPr>
          <a:xfrm>
            <a:off x="2856825" y="1684275"/>
            <a:ext cx="2328300" cy="2481000"/>
          </a:xfrm>
          <a:prstGeom prst="straightConnector1">
            <a:avLst/>
          </a:prstGeom>
          <a:noFill/>
          <a:ln cap="flat" cmpd="sng" w="9525">
            <a:solidFill>
              <a:schemeClr val="accent6"/>
            </a:solidFill>
            <a:prstDash val="dot"/>
            <a:round/>
            <a:headEnd len="med" w="med" type="none"/>
            <a:tailEnd len="med" w="med" type="triangle"/>
          </a:ln>
        </p:spPr>
      </p:cxnSp>
      <p:cxnSp>
        <p:nvCxnSpPr>
          <p:cNvPr id="319" name="Google Shape;319;g7b4738c1db_2_2"/>
          <p:cNvCxnSpPr/>
          <p:nvPr/>
        </p:nvCxnSpPr>
        <p:spPr>
          <a:xfrm>
            <a:off x="3006400" y="2579600"/>
            <a:ext cx="2178000" cy="1945500"/>
          </a:xfrm>
          <a:prstGeom prst="straightConnector1">
            <a:avLst/>
          </a:prstGeom>
          <a:noFill/>
          <a:ln cap="flat" cmpd="sng" w="9525">
            <a:solidFill>
              <a:schemeClr val="accent6"/>
            </a:solidFill>
            <a:prstDash val="dot"/>
            <a:round/>
            <a:headEnd len="med" w="med" type="none"/>
            <a:tailEnd len="med" w="med" type="triangle"/>
          </a:ln>
        </p:spPr>
      </p:cxnSp>
      <p:cxnSp>
        <p:nvCxnSpPr>
          <p:cNvPr id="320" name="Google Shape;320;g7b4738c1db_2_2"/>
          <p:cNvCxnSpPr/>
          <p:nvPr/>
        </p:nvCxnSpPr>
        <p:spPr>
          <a:xfrm flipH="1" rot="10800000">
            <a:off x="1641250" y="3020975"/>
            <a:ext cx="6495000" cy="661800"/>
          </a:xfrm>
          <a:prstGeom prst="straightConnector1">
            <a:avLst/>
          </a:prstGeom>
          <a:noFill/>
          <a:ln cap="flat" cmpd="sng" w="9525">
            <a:solidFill>
              <a:srgbClr val="FF9900"/>
            </a:solidFill>
            <a:prstDash val="dot"/>
            <a:round/>
            <a:headEnd len="med" w="med" type="none"/>
            <a:tailEnd len="med" w="med" type="triangle"/>
          </a:ln>
        </p:spPr>
      </p:cxnSp>
      <p:cxnSp>
        <p:nvCxnSpPr>
          <p:cNvPr id="321" name="Google Shape;321;g7b4738c1db_2_2"/>
          <p:cNvCxnSpPr/>
          <p:nvPr/>
        </p:nvCxnSpPr>
        <p:spPr>
          <a:xfrm>
            <a:off x="3171875" y="3324250"/>
            <a:ext cx="4981800" cy="1110000"/>
          </a:xfrm>
          <a:prstGeom prst="straightConnector1">
            <a:avLst/>
          </a:prstGeom>
          <a:noFill/>
          <a:ln cap="flat" cmpd="sng" w="9525">
            <a:solidFill>
              <a:srgbClr val="674EA7"/>
            </a:solidFill>
            <a:prstDash val="dot"/>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Sélectionner les indicateurs</a:t>
            </a:r>
            <a:endParaRPr/>
          </a:p>
        </p:txBody>
      </p:sp>
      <p:sp>
        <p:nvSpPr>
          <p:cNvPr id="328" name="Google Shape;328;p3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chemeClr val="dk1"/>
              </a:buClr>
              <a:buSzPct val="100000"/>
              <a:buNone/>
            </a:pPr>
            <a:r>
              <a:rPr lang="fr-FR"/>
              <a:t>Les indicateurs nous signalent comment reconnaître les réalisations à chaque étape d’une voie de la TOC.</a:t>
            </a:r>
            <a:endParaRPr/>
          </a:p>
          <a:p>
            <a:pPr indent="-285750" lvl="1" marL="742950" rtl="0" algn="l">
              <a:spcBef>
                <a:spcPts val="370"/>
              </a:spcBef>
              <a:spcAft>
                <a:spcPts val="0"/>
              </a:spcAft>
              <a:buClr>
                <a:schemeClr val="dk1"/>
              </a:buClr>
              <a:buSzPct val="100000"/>
              <a:buFont typeface="Arial"/>
              <a:buChar char="•"/>
            </a:pPr>
            <a:r>
              <a:rPr lang="fr-FR"/>
              <a:t>Peuvent être quantitatives ou qualitatives</a:t>
            </a:r>
            <a:endParaRPr/>
          </a:p>
          <a:p>
            <a:pPr indent="0" lvl="0" marL="0" rtl="0" algn="l">
              <a:spcBef>
                <a:spcPts val="407"/>
              </a:spcBef>
              <a:spcAft>
                <a:spcPts val="0"/>
              </a:spcAft>
              <a:buClr>
                <a:schemeClr val="dk1"/>
              </a:buClr>
              <a:buSzPct val="100000"/>
              <a:buNone/>
            </a:pPr>
            <a:r>
              <a:rPr lang="fr-FR"/>
              <a:t>Au moins un indicateur doit être défini pour chaque composant de la TOC transféré dans le cadre logique. </a:t>
            </a:r>
            <a:endParaRPr/>
          </a:p>
          <a:p>
            <a:pPr indent="-285750" lvl="1" marL="742950" rtl="0" algn="l">
              <a:spcBef>
                <a:spcPts val="370"/>
              </a:spcBef>
              <a:spcAft>
                <a:spcPts val="0"/>
              </a:spcAft>
              <a:buClr>
                <a:schemeClr val="dk1"/>
              </a:buClr>
              <a:buSzPct val="100000"/>
              <a:buFont typeface="Arial"/>
              <a:buChar char="•"/>
            </a:pPr>
            <a:r>
              <a:rPr lang="fr-FR"/>
              <a:t>Indicateurs d’impact – niveau de l’objectif et résultats</a:t>
            </a:r>
            <a:endParaRPr/>
          </a:p>
          <a:p>
            <a:pPr indent="-285750" lvl="1" marL="742950" rtl="0" algn="l">
              <a:spcBef>
                <a:spcPts val="370"/>
              </a:spcBef>
              <a:spcAft>
                <a:spcPts val="0"/>
              </a:spcAft>
              <a:buClr>
                <a:schemeClr val="dk1"/>
              </a:buClr>
              <a:buSzPct val="100000"/>
              <a:buFont typeface="Arial"/>
              <a:buChar char="•"/>
            </a:pPr>
            <a:r>
              <a:rPr lang="fr-FR"/>
              <a:t>Indicateurs de résultats – sous-objectif/résultats intermédiaires/résultats de niveau inférieur</a:t>
            </a:r>
            <a:endParaRPr/>
          </a:p>
          <a:p>
            <a:pPr indent="-285750" lvl="1" marL="742950" rtl="0" algn="l">
              <a:spcBef>
                <a:spcPts val="370"/>
              </a:spcBef>
              <a:spcAft>
                <a:spcPts val="0"/>
              </a:spcAft>
              <a:buClr>
                <a:schemeClr val="dk1"/>
              </a:buClr>
              <a:buSzPct val="100000"/>
              <a:buFont typeface="Arial"/>
              <a:buChar char="•"/>
            </a:pPr>
            <a:r>
              <a:rPr lang="fr-FR"/>
              <a:t>Indicateurs de résultats – réalisations / activités </a:t>
            </a:r>
            <a:endParaRPr/>
          </a:p>
          <a:p>
            <a:pPr indent="-285750" lvl="1" marL="742950" rtl="0" algn="l">
              <a:spcBef>
                <a:spcPts val="370"/>
              </a:spcBef>
              <a:spcAft>
                <a:spcPts val="0"/>
              </a:spcAft>
              <a:buClr>
                <a:schemeClr val="dk1"/>
              </a:buClr>
              <a:buSzPct val="100000"/>
              <a:buFont typeface="Arial"/>
              <a:buChar char="•"/>
            </a:pPr>
            <a:r>
              <a:rPr lang="fr-FR"/>
              <a:t>Indicateurs de risque – réalisations / activités </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Examen de la qualité et de l'exhaustivité</a:t>
            </a:r>
            <a:endParaRPr/>
          </a:p>
        </p:txBody>
      </p:sp>
      <p:sp>
        <p:nvSpPr>
          <p:cNvPr id="335" name="Google Shape;335;p33"/>
          <p:cNvSpPr txBox="1"/>
          <p:nvPr>
            <p:ph idx="1" type="body"/>
          </p:nvPr>
        </p:nvSpPr>
        <p:spPr>
          <a:xfrm>
            <a:off x="1579648" y="938904"/>
            <a:ext cx="2182728" cy="349397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1190"/>
              <a:buFont typeface="Noto Sans Symbols"/>
              <a:buNone/>
            </a:pPr>
            <a:r>
              <a:rPr b="0" i="0" lang="fr-FR" sz="1700" u="none" cap="none" strike="noStrike">
                <a:solidFill>
                  <a:schemeClr val="dk1"/>
                </a:solidFill>
                <a:latin typeface="Trebuchet MS"/>
                <a:ea typeface="Trebuchet MS"/>
                <a:cs typeface="Trebuchet MS"/>
                <a:sym typeface="Trebuchet MS"/>
              </a:rPr>
              <a:t>Représentation visuelle du changement attendu et de son déroulement, basée sur un ensemble d'hypothèses claires et testables.</a:t>
            </a:r>
            <a:endParaRPr/>
          </a:p>
        </p:txBody>
      </p:sp>
      <p:sp>
        <p:nvSpPr>
          <p:cNvPr id="336" name="Google Shape;336;p33"/>
          <p:cNvSpPr txBox="1"/>
          <p:nvPr/>
        </p:nvSpPr>
        <p:spPr>
          <a:xfrm>
            <a:off x="3867151" y="938904"/>
            <a:ext cx="2590800" cy="3394971"/>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dk1"/>
              </a:buClr>
              <a:buSzPts val="1190"/>
              <a:buFont typeface="Arial"/>
              <a:buChar char="•"/>
            </a:pPr>
            <a:r>
              <a:rPr lang="fr-FR" sz="1700">
                <a:solidFill>
                  <a:schemeClr val="dk1"/>
                </a:solidFill>
                <a:latin typeface="Trebuchet MS"/>
                <a:ea typeface="Trebuchet MS"/>
                <a:cs typeface="Trebuchet MS"/>
                <a:sym typeface="Trebuchet MS"/>
              </a:rPr>
              <a:t>Un outil de communication permettant aux parties prenantes de s’entendre sur ce qui définit le succès, ce qu’il faut pour le réaliser et qui fera quoi. </a:t>
            </a:r>
            <a:endParaRPr/>
          </a:p>
          <a:p>
            <a:pPr indent="-274320" lvl="0" marL="274320" marR="0" rtl="0" algn="l">
              <a:spcBef>
                <a:spcPts val="600"/>
              </a:spcBef>
              <a:spcAft>
                <a:spcPts val="0"/>
              </a:spcAft>
              <a:buClr>
                <a:schemeClr val="dk1"/>
              </a:buClr>
              <a:buSzPts val="1190"/>
              <a:buFont typeface="Arial"/>
              <a:buChar char="•"/>
            </a:pPr>
            <a:r>
              <a:rPr lang="fr-FR" sz="1700">
                <a:solidFill>
                  <a:schemeClr val="dk1"/>
                </a:solidFill>
                <a:latin typeface="Trebuchet MS"/>
                <a:ea typeface="Trebuchet MS"/>
                <a:cs typeface="Trebuchet MS"/>
                <a:sym typeface="Trebuchet MS"/>
              </a:rPr>
              <a:t>Un aperçu de la façon dont les interventions doivent être classées.</a:t>
            </a:r>
            <a:endParaRPr/>
          </a:p>
        </p:txBody>
      </p:sp>
      <p:sp>
        <p:nvSpPr>
          <p:cNvPr id="337" name="Google Shape;337;p33"/>
          <p:cNvSpPr txBox="1"/>
          <p:nvPr/>
        </p:nvSpPr>
        <p:spPr>
          <a:xfrm>
            <a:off x="6457951" y="938904"/>
            <a:ext cx="2533649" cy="3006563"/>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marR="0" rtl="0" algn="l">
              <a:spcBef>
                <a:spcPts val="0"/>
              </a:spcBef>
              <a:spcAft>
                <a:spcPts val="0"/>
              </a:spcAft>
              <a:buClr>
                <a:schemeClr val="dk1"/>
              </a:buClr>
              <a:buSzPct val="70000"/>
              <a:buFont typeface="Arial"/>
              <a:buChar char="•"/>
            </a:pPr>
            <a:r>
              <a:rPr lang="fr-FR" sz="1800">
                <a:solidFill>
                  <a:schemeClr val="dk1"/>
                </a:solidFill>
                <a:latin typeface="Trebuchet MS"/>
                <a:ea typeface="Trebuchet MS"/>
                <a:cs typeface="Trebuchet MS"/>
                <a:sym typeface="Trebuchet MS"/>
              </a:rPr>
              <a:t>Un outil de suivi et d'apprentissage pour comprendre quels facteurs peuvent compromettre les changements attendus. </a:t>
            </a:r>
            <a:endParaRPr/>
          </a:p>
          <a:p>
            <a:pPr indent="-274320" lvl="0" marL="274320" marR="0" rtl="0" algn="l">
              <a:spcBef>
                <a:spcPts val="600"/>
              </a:spcBef>
              <a:spcAft>
                <a:spcPts val="0"/>
              </a:spcAft>
              <a:buClr>
                <a:schemeClr val="dk1"/>
              </a:buClr>
              <a:buSzPct val="70000"/>
              <a:buFont typeface="Arial"/>
              <a:buChar char="•"/>
            </a:pPr>
            <a:r>
              <a:rPr lang="fr-FR" sz="1800">
                <a:solidFill>
                  <a:schemeClr val="dk1"/>
                </a:solidFill>
                <a:latin typeface="Trebuchet MS"/>
                <a:ea typeface="Trebuchet MS"/>
                <a:cs typeface="Trebuchet MS"/>
                <a:sym typeface="Trebuchet MS"/>
              </a:rPr>
              <a:t>Un plan d’évaluation qui identifie les indicateurs de succès.</a:t>
            </a:r>
            <a:endParaRPr/>
          </a:p>
        </p:txBody>
      </p:sp>
      <p:sp>
        <p:nvSpPr>
          <p:cNvPr id="338" name="Google Shape;338;p33"/>
          <p:cNvSpPr/>
          <p:nvPr/>
        </p:nvSpPr>
        <p:spPr>
          <a:xfrm>
            <a:off x="1828800" y="4530436"/>
            <a:ext cx="1738745" cy="4375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Trebuchet MS"/>
              <a:buNone/>
            </a:pPr>
            <a:r>
              <a:rPr b="1" lang="fr-FR" sz="2000">
                <a:solidFill>
                  <a:srgbClr val="FFFFFF"/>
                </a:solidFill>
                <a:latin typeface="Trebuchet MS"/>
                <a:ea typeface="Trebuchet MS"/>
                <a:cs typeface="Trebuchet MS"/>
                <a:sym typeface="Trebuchet MS"/>
              </a:rPr>
              <a:t>PLAUSIBLE</a:t>
            </a:r>
            <a:endParaRPr/>
          </a:p>
        </p:txBody>
      </p:sp>
      <p:sp>
        <p:nvSpPr>
          <p:cNvPr id="339" name="Google Shape;339;p33"/>
          <p:cNvSpPr/>
          <p:nvPr/>
        </p:nvSpPr>
        <p:spPr>
          <a:xfrm>
            <a:off x="4182579" y="4530436"/>
            <a:ext cx="1795657" cy="450918"/>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Trebuchet MS"/>
              <a:buNone/>
            </a:pPr>
            <a:r>
              <a:rPr b="1" lang="fr-FR" sz="2000">
                <a:solidFill>
                  <a:srgbClr val="FFFFFF"/>
                </a:solidFill>
                <a:latin typeface="Trebuchet MS"/>
                <a:ea typeface="Trebuchet MS"/>
                <a:cs typeface="Trebuchet MS"/>
                <a:sym typeface="Trebuchet MS"/>
              </a:rPr>
              <a:t>REALISABLE</a:t>
            </a:r>
            <a:endParaRPr/>
          </a:p>
        </p:txBody>
      </p:sp>
      <p:sp>
        <p:nvSpPr>
          <p:cNvPr id="340" name="Google Shape;340;p33"/>
          <p:cNvSpPr/>
          <p:nvPr/>
        </p:nvSpPr>
        <p:spPr>
          <a:xfrm>
            <a:off x="6826778" y="4530436"/>
            <a:ext cx="1802272" cy="43752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Trebuchet MS"/>
              <a:buNone/>
            </a:pPr>
            <a:r>
              <a:rPr b="1" lang="fr-FR" sz="2000">
                <a:solidFill>
                  <a:srgbClr val="FFFFFF"/>
                </a:solidFill>
                <a:latin typeface="Trebuchet MS"/>
                <a:ea typeface="Trebuchet MS"/>
                <a:cs typeface="Trebuchet MS"/>
                <a:sym typeface="Trebuchet MS"/>
              </a:rPr>
              <a:t>TESTABLE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4"/>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Examen de la qualité et de l'exhaustivité</a:t>
            </a:r>
            <a:endParaRPr/>
          </a:p>
        </p:txBody>
      </p:sp>
      <p:sp>
        <p:nvSpPr>
          <p:cNvPr id="347" name="Google Shape;347;p34"/>
          <p:cNvSpPr txBox="1"/>
          <p:nvPr>
            <p:ph idx="1" type="body"/>
          </p:nvPr>
        </p:nvSpPr>
        <p:spPr>
          <a:xfrm>
            <a:off x="1684423" y="1159038"/>
            <a:ext cx="2650510" cy="2652021"/>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spcBef>
                <a:spcPts val="0"/>
              </a:spcBef>
              <a:spcAft>
                <a:spcPts val="0"/>
              </a:spcAft>
              <a:buClr>
                <a:schemeClr val="accent1"/>
              </a:buClr>
              <a:buSzPct val="70000"/>
              <a:buFont typeface="Noto Sans Symbols"/>
              <a:buNone/>
            </a:pPr>
            <a:r>
              <a:rPr b="0" i="0" lang="fr-FR" sz="4000" u="none" cap="none" strike="noStrike">
                <a:solidFill>
                  <a:schemeClr val="dk1"/>
                </a:solidFill>
                <a:latin typeface="Trebuchet MS"/>
                <a:ea typeface="Trebuchet MS"/>
                <a:cs typeface="Trebuchet MS"/>
                <a:sym typeface="Trebuchet MS"/>
              </a:rPr>
              <a:t>Liste de contrôle de la TOC:</a:t>
            </a:r>
            <a:endParaRPr/>
          </a:p>
          <a:p>
            <a:pPr indent="0" lvl="0" marL="0" marR="0" rtl="0" algn="l">
              <a:spcBef>
                <a:spcPts val="600"/>
              </a:spcBef>
              <a:spcAft>
                <a:spcPts val="0"/>
              </a:spcAft>
              <a:buClr>
                <a:schemeClr val="accent1"/>
              </a:buClr>
              <a:buSzPct val="70000"/>
              <a:buFont typeface="Noto Sans Symbols"/>
              <a:buNone/>
            </a:pPr>
            <a:r>
              <a:rPr b="0" i="0" lang="fr-FR" sz="4000" u="none" cap="none" strike="noStrike">
                <a:solidFill>
                  <a:schemeClr val="dk1"/>
                </a:solidFill>
                <a:latin typeface="Trebuchet MS"/>
                <a:ea typeface="Trebuchet MS"/>
                <a:cs typeface="Trebuchet MS"/>
                <a:sym typeface="Trebuchet MS"/>
              </a:rPr>
              <a:t>Un outil pour déterminer la qualité et l'exhaustivité des TOC pour les DFSA du FFP</a:t>
            </a:r>
            <a:endParaRPr/>
          </a:p>
          <a:p>
            <a:pPr indent="0" lvl="0" marL="0" marR="0" rtl="0" algn="l">
              <a:spcBef>
                <a:spcPts val="600"/>
              </a:spcBef>
              <a:spcAft>
                <a:spcPts val="0"/>
              </a:spcAft>
              <a:buClr>
                <a:schemeClr val="accent1"/>
              </a:buClr>
              <a:buSzPct val="70000"/>
              <a:buFont typeface="Noto Sans Symbols"/>
              <a:buNone/>
            </a:pPr>
            <a:r>
              <a:t/>
            </a:r>
            <a:endParaRPr b="0" i="0" sz="2000" u="none" cap="none" strike="noStrike">
              <a:solidFill>
                <a:schemeClr val="dk1"/>
              </a:solidFill>
              <a:latin typeface="Trebuchet MS"/>
              <a:ea typeface="Trebuchet MS"/>
              <a:cs typeface="Trebuchet MS"/>
              <a:sym typeface="Trebuchet MS"/>
            </a:endParaRPr>
          </a:p>
        </p:txBody>
      </p:sp>
      <p:pic>
        <p:nvPicPr>
          <p:cNvPr id="348" name="Google Shape;348;p34"/>
          <p:cNvPicPr preferRelativeResize="0"/>
          <p:nvPr/>
        </p:nvPicPr>
        <p:blipFill rotWithShape="1">
          <a:blip r:embed="rId3">
            <a:alphaModFix/>
          </a:blip>
          <a:srcRect b="0" l="0" r="0" t="0"/>
          <a:stretch/>
        </p:blipFill>
        <p:spPr>
          <a:xfrm>
            <a:off x="4650501" y="1015100"/>
            <a:ext cx="3978551" cy="3911000"/>
          </a:xfrm>
          <a:prstGeom prst="rect">
            <a:avLst/>
          </a:prstGeom>
          <a:noFill/>
          <a:ln cap="flat" cmpd="sng" w="22225">
            <a:solidFill>
              <a:srgbClr val="237990"/>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1684421" y="62319"/>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Pourquoi avons-nous besoin d'une Théorie du changement ?</a:t>
            </a:r>
            <a:endParaRPr/>
          </a:p>
        </p:txBody>
      </p:sp>
      <p:sp>
        <p:nvSpPr>
          <p:cNvPr id="114" name="Google Shape;114;p4"/>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lang="fr-FR"/>
              <a:t>Pour établir une compréhension commune de la série de changements progressifs nécessaires pour atteindre notre objectif d’activité.</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rPr lang="fr-FR"/>
              <a:t>Pour fournir une carte détaillée montrant les voies de changement et qui: </a:t>
            </a:r>
            <a:endParaRPr/>
          </a:p>
          <a:p>
            <a:pPr indent="-342900" lvl="0" marL="342900" rtl="0" algn="l">
              <a:spcBef>
                <a:spcPts val="374"/>
              </a:spcBef>
              <a:spcAft>
                <a:spcPts val="0"/>
              </a:spcAft>
              <a:buClr>
                <a:schemeClr val="dk1"/>
              </a:buClr>
              <a:buSzPct val="100000"/>
              <a:buFont typeface="Arial"/>
              <a:buChar char="•"/>
            </a:pPr>
            <a:r>
              <a:rPr lang="fr-FR"/>
              <a:t>repose sur un ensemble d’hypothèses claires et vérifiables.</a:t>
            </a:r>
            <a:endParaRPr/>
          </a:p>
          <a:p>
            <a:pPr indent="-342900" lvl="0" marL="342900" rtl="0" algn="l">
              <a:spcBef>
                <a:spcPts val="374"/>
              </a:spcBef>
              <a:spcAft>
                <a:spcPts val="0"/>
              </a:spcAft>
              <a:buClr>
                <a:schemeClr val="dk1"/>
              </a:buClr>
              <a:buSzPct val="100000"/>
              <a:buFont typeface="Arial"/>
              <a:buChar char="•"/>
            </a:pPr>
            <a:r>
              <a:rPr lang="fr-FR"/>
              <a:t>rend explicite la façon dont les interventions interagiront dans le contexte</a:t>
            </a:r>
            <a:endParaRPr/>
          </a:p>
          <a:p>
            <a:pPr indent="0" lvl="0" marL="0" rtl="0" algn="l">
              <a:spcBef>
                <a:spcPts val="374"/>
              </a:spcBef>
              <a:spcAft>
                <a:spcPts val="0"/>
              </a:spcAft>
              <a:buClr>
                <a:schemeClr val="dk1"/>
              </a:buClr>
              <a:buSzPct val="100000"/>
              <a:buNone/>
            </a:pPr>
            <a:r>
              <a:t/>
            </a:r>
            <a:endParaRPr/>
          </a:p>
          <a:p>
            <a:pPr indent="0" lvl="0" marL="0" rtl="0" algn="l">
              <a:spcBef>
                <a:spcPts val="374"/>
              </a:spcBef>
              <a:spcAft>
                <a:spcPts val="0"/>
              </a:spcAft>
              <a:buClr>
                <a:schemeClr val="dk1"/>
              </a:buClr>
              <a:buSzPct val="100000"/>
              <a:buNone/>
            </a:pPr>
            <a:r>
              <a:rPr lang="fr-FR"/>
              <a:t>Pour identifier les domaines critiques abordés par les acteurs externes et les liens entre le DFSA et ceux-ci.</a:t>
            </a:r>
            <a:endParaRPr/>
          </a:p>
          <a:p>
            <a:pPr indent="0" lvl="0" marL="0" rtl="0" algn="l">
              <a:spcBef>
                <a:spcPts val="374"/>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Principales différences : Cadres de résultats et théorie du changement</a:t>
            </a:r>
            <a:endParaRPr/>
          </a:p>
        </p:txBody>
      </p:sp>
      <p:sp>
        <p:nvSpPr>
          <p:cNvPr id="121" name="Google Shape;121;p5"/>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lang="fr-FR"/>
              <a:t>La TOC est développée en utilisant : </a:t>
            </a:r>
            <a:endParaRPr/>
          </a:p>
          <a:p>
            <a:pPr indent="-342900" lvl="0" marL="342900" rtl="0" algn="l">
              <a:spcBef>
                <a:spcPts val="341"/>
              </a:spcBef>
              <a:spcAft>
                <a:spcPts val="0"/>
              </a:spcAft>
              <a:buClr>
                <a:schemeClr val="dk1"/>
              </a:buClr>
              <a:buSzPct val="100000"/>
              <a:buFont typeface="Arial"/>
              <a:buChar char="•"/>
            </a:pPr>
            <a:r>
              <a:rPr lang="fr-FR"/>
              <a:t>Une cartographie en amont</a:t>
            </a:r>
            <a:endParaRPr/>
          </a:p>
          <a:p>
            <a:pPr indent="-342900" lvl="0" marL="342900" rtl="0" algn="l">
              <a:spcBef>
                <a:spcPts val="341"/>
              </a:spcBef>
              <a:spcAft>
                <a:spcPts val="0"/>
              </a:spcAft>
              <a:buClr>
                <a:schemeClr val="dk1"/>
              </a:buClr>
              <a:buSzPct val="100000"/>
              <a:buFont typeface="Arial"/>
              <a:buChar char="•"/>
            </a:pPr>
            <a:r>
              <a:rPr lang="fr-FR"/>
              <a:t>Une analyse causale rigoureuse soutenue par une base d’évidence</a:t>
            </a:r>
            <a:endParaRPr/>
          </a:p>
          <a:p>
            <a:pPr indent="-342900" lvl="0" marL="342900" rtl="0" algn="l">
              <a:spcBef>
                <a:spcPts val="341"/>
              </a:spcBef>
              <a:spcAft>
                <a:spcPts val="0"/>
              </a:spcAft>
              <a:buClr>
                <a:schemeClr val="dk1"/>
              </a:buClr>
              <a:buSzPct val="100000"/>
              <a:buFont typeface="Arial"/>
              <a:buChar char="•"/>
            </a:pPr>
            <a:r>
              <a:rPr lang="fr-FR"/>
              <a:t>En prêtant une attention rigoureuse aux hypothèses fondamentales</a:t>
            </a:r>
            <a:endParaRPr/>
          </a:p>
          <a:p>
            <a:pPr indent="0" lvl="0" marL="0" rtl="0" algn="l">
              <a:spcBef>
                <a:spcPts val="341"/>
              </a:spcBef>
              <a:spcAft>
                <a:spcPts val="0"/>
              </a:spcAft>
              <a:buClr>
                <a:schemeClr val="dk1"/>
              </a:buClr>
              <a:buSzPct val="100000"/>
              <a:buNone/>
            </a:pPr>
            <a:r>
              <a:t/>
            </a:r>
            <a:endParaRPr/>
          </a:p>
          <a:p>
            <a:pPr indent="0" lvl="0" marL="0" rtl="0" algn="l">
              <a:spcBef>
                <a:spcPts val="341"/>
              </a:spcBef>
              <a:spcAft>
                <a:spcPts val="0"/>
              </a:spcAft>
              <a:buClr>
                <a:schemeClr val="dk1"/>
              </a:buClr>
              <a:buSzPct val="100000"/>
              <a:buNone/>
            </a:pPr>
            <a:r>
              <a:rPr b="1" lang="fr-FR"/>
              <a:t>La TOC ne se limite pas aux changements que nous aborderons directement par la programmation </a:t>
            </a:r>
            <a:endParaRPr/>
          </a:p>
          <a:p>
            <a:pPr indent="-342900" lvl="0" marL="342900" rtl="0" algn="l">
              <a:spcBef>
                <a:spcPts val="341"/>
              </a:spcBef>
              <a:spcAft>
                <a:spcPts val="0"/>
              </a:spcAft>
              <a:buClr>
                <a:schemeClr val="dk1"/>
              </a:buClr>
              <a:buSzPct val="100000"/>
              <a:buFont typeface="Arial"/>
              <a:buChar char="•"/>
            </a:pPr>
            <a:r>
              <a:rPr lang="fr-FR"/>
              <a:t>Identifie les efforts externes</a:t>
            </a:r>
            <a:endParaRPr/>
          </a:p>
          <a:p>
            <a:pPr indent="0" lvl="0" marL="0" rtl="0" algn="l">
              <a:spcBef>
                <a:spcPts val="341"/>
              </a:spcBef>
              <a:spcAft>
                <a:spcPts val="0"/>
              </a:spcAft>
              <a:buClr>
                <a:schemeClr val="dk1"/>
              </a:buClr>
              <a:buSzPct val="100000"/>
              <a:buNone/>
            </a:pPr>
            <a:r>
              <a:t/>
            </a:r>
            <a:endParaRPr/>
          </a:p>
          <a:p>
            <a:pPr indent="0" lvl="0" marL="0" rtl="0" algn="l">
              <a:spcBef>
                <a:spcPts val="341"/>
              </a:spcBef>
              <a:spcAft>
                <a:spcPts val="0"/>
              </a:spcAft>
              <a:buClr>
                <a:schemeClr val="dk1"/>
              </a:buClr>
              <a:buSzPct val="100000"/>
              <a:buNone/>
            </a:pPr>
            <a:r>
              <a:rPr lang="fr-FR"/>
              <a:t>La TOC permet de fixer l’ordre de priorité pour le classement optimal des interventions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Principales différences : Cadres de résultats et théorie du changement</a:t>
            </a:r>
            <a:endParaRPr/>
          </a:p>
        </p:txBody>
      </p:sp>
      <p:sp>
        <p:nvSpPr>
          <p:cNvPr id="128" name="Google Shape;128;p6"/>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t/>
            </a:r>
            <a:endParaRPr b="1" sz="2400">
              <a:solidFill>
                <a:schemeClr val="accent5"/>
              </a:solidFill>
            </a:endParaRPr>
          </a:p>
          <a:p>
            <a:pPr indent="0" lvl="0" marL="0" rtl="0" algn="ctr">
              <a:spcBef>
                <a:spcPts val="480"/>
              </a:spcBef>
              <a:spcAft>
                <a:spcPts val="0"/>
              </a:spcAft>
              <a:buClr>
                <a:schemeClr val="dk1"/>
              </a:buClr>
              <a:buSzPts val="2400"/>
              <a:buNone/>
            </a:pPr>
            <a:r>
              <a:t/>
            </a:r>
            <a:endParaRPr b="1" sz="2400">
              <a:solidFill>
                <a:schemeClr val="accent5"/>
              </a:solidFill>
            </a:endParaRPr>
          </a:p>
          <a:p>
            <a:pPr indent="0" lvl="0" marL="0" rtl="0" algn="ctr">
              <a:spcBef>
                <a:spcPts val="720"/>
              </a:spcBef>
              <a:spcAft>
                <a:spcPts val="0"/>
              </a:spcAft>
              <a:buClr>
                <a:schemeClr val="accent5"/>
              </a:buClr>
              <a:buSzPts val="3600"/>
              <a:buNone/>
            </a:pPr>
            <a:r>
              <a:rPr b="1" lang="fr-FR" sz="3600">
                <a:solidFill>
                  <a:schemeClr val="accent5"/>
                </a:solidFill>
              </a:rPr>
              <a:t>UNE TOC PEUT et DOIT ÊTRE RÉVISÉE RÉGULIÈREMENT!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Lato"/>
              <a:buNone/>
            </a:pPr>
            <a:r>
              <a:rPr lang="fr-FR" sz="3600"/>
              <a:t>Notre Processus TOC</a:t>
            </a:r>
            <a:endParaRPr/>
          </a:p>
        </p:txBody>
      </p:sp>
      <p:pic>
        <p:nvPicPr>
          <p:cNvPr id="135" name="Google Shape;135;p7"/>
          <p:cNvPicPr preferRelativeResize="0"/>
          <p:nvPr>
            <p:ph idx="2" type="pic"/>
          </p:nvPr>
        </p:nvPicPr>
        <p:blipFill rotWithShape="1">
          <a:blip r:embed="rId3">
            <a:alphaModFix/>
          </a:blip>
          <a:srcRect b="0" l="16708" r="16708"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42" name="Google Shape;142;p8"/>
          <p:cNvGraphicFramePr/>
          <p:nvPr/>
        </p:nvGraphicFramePr>
        <p:xfrm>
          <a:off x="459554" y="1131156"/>
          <a:ext cx="3000000" cy="3000000"/>
        </p:xfrm>
        <a:graphic>
          <a:graphicData uri="http://schemas.openxmlformats.org/drawingml/2006/table">
            <a:tbl>
              <a:tblPr>
                <a:noFill/>
                <a:tableStyleId>{E38AB189-495B-479F-BDDE-D7DE7E7CA909}</a:tableStyleId>
              </a:tblPr>
              <a:tblGrid>
                <a:gridCol w="21806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gridCol w="268025"/>
              </a:tblGrid>
              <a:tr h="445950">
                <a:tc>
                  <a:txBody>
                    <a:bodyPr/>
                    <a:lstStyle/>
                    <a:p>
                      <a:pPr indent="0" lvl="0" marL="0" marR="0" rtl="0" algn="l">
                        <a:spcBef>
                          <a:spcPts val="0"/>
                        </a:spcBef>
                        <a:spcAft>
                          <a:spcPts val="0"/>
                        </a:spcAft>
                        <a:buNone/>
                      </a:pPr>
                      <a:r>
                        <a:t/>
                      </a:r>
                      <a:endParaRPr b="0" i="0" sz="700" u="none" cap="none" strike="noStrike">
                        <a:solidFill>
                          <a:srgbClr val="000000"/>
                        </a:solidFill>
                        <a:latin typeface="Ubuntu"/>
                        <a:ea typeface="Ubuntu"/>
                        <a:cs typeface="Ubuntu"/>
                        <a:sym typeface="Ubuntu"/>
                      </a:endParaRPr>
                    </a:p>
                  </a:txBody>
                  <a:tcPr marT="6700" marB="0" marR="6700" marL="6700" anchor="b"/>
                </a:tc>
                <a:tc gridSpan="4">
                  <a:txBody>
                    <a:bodyPr/>
                    <a:lstStyle/>
                    <a:p>
                      <a:pPr indent="0" lvl="0" marL="0" marR="0" rtl="0" algn="ctr">
                        <a:spcBef>
                          <a:spcPts val="0"/>
                        </a:spcBef>
                        <a:spcAft>
                          <a:spcPts val="0"/>
                        </a:spcAft>
                        <a:buNone/>
                      </a:pPr>
                      <a:r>
                        <a:rPr lang="fr-FR" sz="1000" u="none" cap="none" strike="noStrike">
                          <a:solidFill>
                            <a:schemeClr val="dk1"/>
                          </a:solidFill>
                          <a:latin typeface="Trebuchet MS"/>
                          <a:ea typeface="Trebuchet MS"/>
                          <a:cs typeface="Trebuchet MS"/>
                          <a:sym typeface="Trebuchet MS"/>
                        </a:rPr>
                        <a:t>Mois 1</a:t>
                      </a:r>
                      <a:endParaRPr/>
                    </a:p>
                  </a:txBody>
                  <a:tcPr marT="6700" marB="0" marR="6700" marL="6700" anchor="ctr">
                    <a:solidFill>
                      <a:schemeClr val="accent4"/>
                    </a:solidFill>
                  </a:tcPr>
                </a:tc>
                <a:tc hMerge="1"/>
                <a:tc hMerge="1"/>
                <a:tc hMerge="1"/>
                <a:tc gridSpan="4">
                  <a:txBody>
                    <a:bodyPr/>
                    <a:lstStyle/>
                    <a:p>
                      <a:pPr indent="0" lvl="0" marL="0" marR="0" rtl="0" algn="ctr">
                        <a:spcBef>
                          <a:spcPts val="0"/>
                        </a:spcBef>
                        <a:spcAft>
                          <a:spcPts val="0"/>
                        </a:spcAft>
                        <a:buNone/>
                      </a:pPr>
                      <a:r>
                        <a:rPr lang="fr-FR" sz="1000" u="none" cap="none" strike="noStrike">
                          <a:solidFill>
                            <a:schemeClr val="dk1"/>
                          </a:solidFill>
                          <a:latin typeface="Trebuchet MS"/>
                          <a:ea typeface="Trebuchet MS"/>
                          <a:cs typeface="Trebuchet MS"/>
                          <a:sym typeface="Trebuchet MS"/>
                        </a:rPr>
                        <a:t>Mois 2</a:t>
                      </a:r>
                      <a:endParaRPr/>
                    </a:p>
                  </a:txBody>
                  <a:tcPr marT="6700" marB="0" marR="6700" marL="6700" anchor="ctr"/>
                </a:tc>
                <a:tc hMerge="1"/>
                <a:tc hMerge="1"/>
                <a:tc hMerge="1"/>
                <a:tc gridSpan="5">
                  <a:txBody>
                    <a:bodyPr/>
                    <a:lstStyle/>
                    <a:p>
                      <a:pPr indent="0" lvl="0" marL="0" marR="0" rtl="0" algn="ctr">
                        <a:spcBef>
                          <a:spcPts val="0"/>
                        </a:spcBef>
                        <a:spcAft>
                          <a:spcPts val="0"/>
                        </a:spcAft>
                        <a:buNone/>
                      </a:pPr>
                      <a:r>
                        <a:rPr lang="fr-FR" sz="1000" u="none" cap="none" strike="noStrike">
                          <a:solidFill>
                            <a:schemeClr val="dk1"/>
                          </a:solidFill>
                          <a:latin typeface="Trebuchet MS"/>
                          <a:ea typeface="Trebuchet MS"/>
                          <a:cs typeface="Trebuchet MS"/>
                          <a:sym typeface="Trebuchet MS"/>
                        </a:rPr>
                        <a:t>Mois 3</a:t>
                      </a:r>
                      <a:endParaRPr/>
                    </a:p>
                  </a:txBody>
                  <a:tcPr marT="6700" marB="0" marR="6700" marL="670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1000" u="none" cap="none" strike="noStrike"/>
                        <a:t> </a:t>
                      </a:r>
                      <a:endParaRPr/>
                    </a:p>
                    <a:p>
                      <a:pPr indent="0" lvl="0" marL="0" marR="0" rtl="0" algn="ctr">
                        <a:spcBef>
                          <a:spcPts val="0"/>
                        </a:spcBef>
                        <a:spcAft>
                          <a:spcPts val="0"/>
                        </a:spcAft>
                        <a:buNone/>
                      </a:pPr>
                      <a:r>
                        <a:rPr lang="fr-FR" sz="1000" u="none" cap="none" strike="noStrike"/>
                        <a:t>Mois 4</a:t>
                      </a:r>
                      <a:endParaRPr/>
                    </a:p>
                    <a:p>
                      <a:pPr indent="0" lvl="0" marL="0" marR="0" rtl="0" algn="ctr">
                        <a:spcBef>
                          <a:spcPts val="0"/>
                        </a:spcBef>
                        <a:spcAft>
                          <a:spcPts val="0"/>
                        </a:spcAft>
                        <a:buNone/>
                      </a:pPr>
                      <a:r>
                        <a:rPr lang="fr-FR" sz="1000" u="none" cap="none" strike="noStrike"/>
                        <a:t> </a:t>
                      </a:r>
                      <a:endParaRPr/>
                    </a:p>
                  </a:txBody>
                  <a:tcPr marT="6700" marB="0" marR="6700" marL="6700" anchor="b"/>
                </a:tc>
                <a:tc hMerge="1"/>
                <a:tc hMerge="1"/>
                <a:tc hMerge="1"/>
                <a:tc gridSpan="4">
                  <a:txBody>
                    <a:bodyPr/>
                    <a:lstStyle/>
                    <a:p>
                      <a:pPr indent="0" lvl="0" marL="0" marR="0" rtl="0" algn="ctr">
                        <a:spcBef>
                          <a:spcPts val="0"/>
                        </a:spcBef>
                        <a:spcAft>
                          <a:spcPts val="0"/>
                        </a:spcAft>
                        <a:buNone/>
                      </a:pPr>
                      <a:r>
                        <a:rPr lang="fr-FR" sz="1000" u="none" cap="none" strike="noStrike"/>
                        <a:t> </a:t>
                      </a:r>
                      <a:endParaRPr/>
                    </a:p>
                    <a:p>
                      <a:pPr indent="0" lvl="0" marL="0" marR="0" rtl="0" algn="ctr">
                        <a:spcBef>
                          <a:spcPts val="0"/>
                        </a:spcBef>
                        <a:spcAft>
                          <a:spcPts val="0"/>
                        </a:spcAft>
                        <a:buNone/>
                      </a:pPr>
                      <a:r>
                        <a:rPr lang="fr-FR" sz="1000" u="none" cap="none" strike="noStrike"/>
                        <a:t>Mois 5</a:t>
                      </a:r>
                      <a:endParaRPr/>
                    </a:p>
                    <a:p>
                      <a:pPr indent="0" lvl="0" marL="0" marR="0" rtl="0" algn="ctr">
                        <a:spcBef>
                          <a:spcPts val="0"/>
                        </a:spcBef>
                        <a:spcAft>
                          <a:spcPts val="0"/>
                        </a:spcAft>
                        <a:buNone/>
                      </a:pPr>
                      <a:r>
                        <a:rPr lang="fr-FR" sz="1000" u="none" cap="none" strike="noStrike"/>
                        <a:t> </a:t>
                      </a:r>
                      <a:endParaRPr/>
                    </a:p>
                  </a:txBody>
                  <a:tcPr marT="6700" marB="0" marR="6700" marL="6700" anchor="b">
                    <a:solidFill>
                      <a:schemeClr val="accent4"/>
                    </a:solidFill>
                  </a:tcPr>
                </a:tc>
                <a:tc hMerge="1"/>
                <a:tc hMerge="1"/>
                <a:tc hMerge="1"/>
                <a:tc gridSpan="2">
                  <a:txBody>
                    <a:bodyPr/>
                    <a:lstStyle/>
                    <a:p>
                      <a:pPr indent="0" lvl="0" marL="0" marR="0" rtl="0" algn="ctr">
                        <a:spcBef>
                          <a:spcPts val="0"/>
                        </a:spcBef>
                        <a:spcAft>
                          <a:spcPts val="0"/>
                        </a:spcAft>
                        <a:buNone/>
                      </a:pPr>
                      <a:r>
                        <a:rPr lang="fr-FR" sz="1000" u="none" cap="none" strike="noStrike"/>
                        <a:t>Mois 6</a:t>
                      </a:r>
                      <a:endParaRPr/>
                    </a:p>
                  </a:txBody>
                  <a:tcPr marT="6700" marB="0" marR="6700" marL="6700" anchor="ctr"/>
                </a:tc>
                <a:tc hMerge="1"/>
              </a:tr>
              <a:tr h="355325">
                <a:tc>
                  <a:txBody>
                    <a:bodyPr/>
                    <a:lstStyle/>
                    <a:p>
                      <a:pPr indent="0" lvl="0" marL="0" marR="0" rtl="0" algn="r">
                        <a:spcBef>
                          <a:spcPts val="0"/>
                        </a:spcBef>
                        <a:spcAft>
                          <a:spcPts val="0"/>
                        </a:spcAft>
                        <a:buNone/>
                      </a:pPr>
                      <a:r>
                        <a:rPr lang="fr-FR" sz="1000" u="none" cap="none" strike="noStrike"/>
                        <a:t>SEMAINE</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2</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3</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4</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5</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6</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7</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8</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9</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10</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11</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12</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13</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14</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15</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16</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17</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18</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19</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20</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21</a:t>
                      </a:r>
                      <a:endParaRPr/>
                    </a:p>
                  </a:txBody>
                  <a:tcPr marT="6700" marB="0" marR="6700" marL="6700" anchor="ctr"/>
                </a:tc>
                <a:tc>
                  <a:txBody>
                    <a:bodyPr/>
                    <a:lstStyle/>
                    <a:p>
                      <a:pPr indent="0" lvl="0" marL="0" marR="0" rtl="0" algn="ctr">
                        <a:spcBef>
                          <a:spcPts val="0"/>
                        </a:spcBef>
                        <a:spcAft>
                          <a:spcPts val="0"/>
                        </a:spcAft>
                        <a:buNone/>
                      </a:pPr>
                      <a:r>
                        <a:rPr lang="fr-FR" sz="1000" u="none" cap="none" strike="noStrike"/>
                        <a:t>22</a:t>
                      </a:r>
                      <a:endParaRPr/>
                    </a:p>
                  </a:txBody>
                  <a:tcPr marT="6700" marB="0" marR="6700" marL="6700" anchor="ctr">
                    <a:solidFill>
                      <a:schemeClr val="accent4"/>
                    </a:solidFill>
                  </a:tcPr>
                </a:tc>
                <a:tc>
                  <a:txBody>
                    <a:bodyPr/>
                    <a:lstStyle/>
                    <a:p>
                      <a:pPr indent="0" lvl="0" marL="0" marR="0" rtl="0" algn="ctr">
                        <a:spcBef>
                          <a:spcPts val="0"/>
                        </a:spcBef>
                        <a:spcAft>
                          <a:spcPts val="0"/>
                        </a:spcAft>
                        <a:buNone/>
                      </a:pPr>
                      <a:r>
                        <a:rPr lang="fr-FR" sz="1000" u="none" cap="none" strike="noStrike"/>
                        <a:t>23</a:t>
                      </a:r>
                      <a:endParaRPr/>
                    </a:p>
                  </a:txBody>
                  <a:tcPr marT="6700" marB="0" marR="6700" marL="6700" anchor="ctr">
                    <a:solidFill>
                      <a:schemeClr val="accent4"/>
                    </a:solidFill>
                  </a:tcPr>
                </a:tc>
              </a:tr>
              <a:tr h="40797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700" marB="0" marR="6700" marL="6700" anchor="ct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9">
                  <a:txBody>
                    <a:bodyPr/>
                    <a:lstStyle/>
                    <a:p>
                      <a:pPr indent="0" lvl="0" marL="0" marR="0" rtl="0" algn="ctr">
                        <a:spcBef>
                          <a:spcPts val="0"/>
                        </a:spcBef>
                        <a:spcAft>
                          <a:spcPts val="0"/>
                        </a:spcAft>
                        <a:buNone/>
                      </a:pPr>
                      <a:r>
                        <a:rPr lang="fr-FR" sz="700" u="none" cap="none" strike="noStrike"/>
                        <a:t> </a:t>
                      </a:r>
                      <a:endParaRPr/>
                    </a:p>
                  </a:txBody>
                  <a:tcPr marT="6700" marB="0" marR="6700" marL="670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700" u="none" cap="none" strike="noStrike"/>
                        <a:t> </a:t>
                      </a:r>
                      <a:endParaRPr/>
                    </a:p>
                  </a:txBody>
                  <a:tcPr marT="6700" marB="0" marR="6700" marL="6700" anchor="b"/>
                </a:tc>
                <a:tc gridSpan="3">
                  <a:txBody>
                    <a:bodyPr/>
                    <a:lstStyle/>
                    <a:p>
                      <a:pPr indent="0" lvl="0" marL="0" marR="0" rtl="0" algn="ctr">
                        <a:spcBef>
                          <a:spcPts val="0"/>
                        </a:spcBef>
                        <a:spcAft>
                          <a:spcPts val="0"/>
                        </a:spcAft>
                        <a:buNone/>
                      </a:pPr>
                      <a:r>
                        <a:rPr lang="fr-FR" sz="700" u="none" cap="none" strike="noStrike"/>
                        <a:t> </a:t>
                      </a:r>
                      <a:endParaRPr/>
                    </a:p>
                  </a:txBody>
                  <a:tcPr marT="6700" marB="0" marR="6700" marL="6700" anchor="ctr">
                    <a:solidFill>
                      <a:schemeClr val="accent2"/>
                    </a:solidFill>
                  </a:tcPr>
                </a:tc>
                <a:tc hMerge="1"/>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2">
                  <a:txBody>
                    <a:bodyPr/>
                    <a:lstStyle/>
                    <a:p>
                      <a:pPr indent="0" lvl="0" marL="0" marR="0" rtl="0" algn="ctr">
                        <a:spcBef>
                          <a:spcPts val="0"/>
                        </a:spcBef>
                        <a:spcAft>
                          <a:spcPts val="0"/>
                        </a:spcAft>
                        <a:buNone/>
                      </a:pPr>
                      <a:r>
                        <a:rPr lang="fr-FR" sz="700" u="none" cap="none" strike="noStrike"/>
                        <a:t> </a:t>
                      </a:r>
                      <a:endParaRPr/>
                    </a:p>
                  </a:txBody>
                  <a:tcPr marT="6700" marB="0" marR="6700" marL="6700" anchor="ctr">
                    <a:solidFill>
                      <a:schemeClr val="accent2"/>
                    </a:solidFill>
                  </a:tcPr>
                </a:tc>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3553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de  l’arbre à problèmes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4">
                  <a:txBody>
                    <a:bodyPr/>
                    <a:lstStyle/>
                    <a:p>
                      <a:pPr indent="0" lvl="0" marL="0" marR="0" rtl="0" algn="ctr">
                        <a:spcBef>
                          <a:spcPts val="0"/>
                        </a:spcBef>
                        <a:spcAft>
                          <a:spcPts val="0"/>
                        </a:spcAft>
                        <a:buNone/>
                      </a:pPr>
                      <a:r>
                        <a:rPr lang="fr-FR" sz="700" u="none" cap="none" strike="noStrike"/>
                        <a:t> </a:t>
                      </a:r>
                      <a:endParaRPr/>
                    </a:p>
                  </a:txBody>
                  <a:tcPr marT="6700" marB="0" marR="6700" marL="6700" anchor="b">
                    <a:solidFill>
                      <a:schemeClr val="accent2"/>
                    </a:solidFill>
                  </a:tcPr>
                </a:tc>
                <a:tc hMerge="1"/>
                <a:tc hMerge="1"/>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57897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sz="1200" u="none" cap="none" strike="noStrike">
                        <a:latin typeface="Ubuntu"/>
                        <a:ea typeface="Ubuntu"/>
                        <a:cs typeface="Ubuntu"/>
                        <a:sym typeface="Ubuntu"/>
                      </a:endParaRPr>
                    </a:p>
                  </a:txBody>
                  <a:tcPr marT="6700" marB="0" marR="6700" marL="6700" anchor="ct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3">
                  <a:txBody>
                    <a:bodyPr/>
                    <a:lstStyle/>
                    <a:p>
                      <a:pPr indent="0" lvl="0" marL="0" marR="0" rtl="0" algn="ctr">
                        <a:spcBef>
                          <a:spcPts val="0"/>
                        </a:spcBef>
                        <a:spcAft>
                          <a:spcPts val="0"/>
                        </a:spcAft>
                        <a:buNone/>
                      </a:pPr>
                      <a:r>
                        <a:rPr lang="fr-FR" sz="700" u="none" cap="none" strike="noStrike"/>
                        <a:t> </a:t>
                      </a:r>
                      <a:endParaRPr/>
                    </a:p>
                  </a:txBody>
                  <a:tcPr marT="6700" marB="0" marR="6700" marL="6700" anchor="ctr">
                    <a:solidFill>
                      <a:schemeClr val="accent2"/>
                    </a:solidFill>
                  </a:tcPr>
                </a:tc>
                <a:tc hMerge="1"/>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600" u="none" cap="none" strike="noStrike"/>
                        <a:t> </a:t>
                      </a:r>
                      <a:endParaRPr/>
                    </a:p>
                  </a:txBody>
                  <a:tcPr marT="6700" marB="0" marR="6700" marL="6700" anchor="b">
                    <a:solidFill>
                      <a:schemeClr val="accent2"/>
                    </a:solidFill>
                  </a:tcP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3553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3">
                  <a:txBody>
                    <a:bodyPr/>
                    <a:lstStyle/>
                    <a:p>
                      <a:pPr indent="0" lvl="0" marL="0" marR="0" rtl="0" algn="ctr">
                        <a:spcBef>
                          <a:spcPts val="0"/>
                        </a:spcBef>
                        <a:spcAft>
                          <a:spcPts val="0"/>
                        </a:spcAft>
                        <a:buNone/>
                      </a:pPr>
                      <a:r>
                        <a:rPr lang="fr-FR" sz="700" u="none" cap="none" strike="noStrike"/>
                        <a:t> </a:t>
                      </a:r>
                      <a:endParaRPr/>
                    </a:p>
                  </a:txBody>
                  <a:tcPr marT="6700" marB="0" marR="6700" marL="6700" anchor="b">
                    <a:solidFill>
                      <a:schemeClr val="accent2"/>
                    </a:solidFill>
                  </a:tcPr>
                </a:tc>
                <a:tc hMerge="1"/>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30267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ctr">
                        <a:spcBef>
                          <a:spcPts val="0"/>
                        </a:spcBef>
                        <a:spcAft>
                          <a:spcPts val="0"/>
                        </a:spcAft>
                        <a:buNone/>
                      </a:pPr>
                      <a:r>
                        <a:rPr lang="fr-FR" sz="700" u="none" cap="none" strike="noStrike"/>
                        <a:t> </a:t>
                      </a:r>
                      <a:endParaRPr/>
                    </a:p>
                  </a:txBody>
                  <a:tcPr marT="6700" marB="0" marR="6700" marL="6700" anchor="b">
                    <a:solidFill>
                      <a:schemeClr val="accent2"/>
                    </a:solidFill>
                  </a:tcP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solidFill>
                      <a:schemeClr val="accent2"/>
                    </a:solidFill>
                  </a:tcP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solidFill>
                      <a:schemeClr val="accent2"/>
                    </a:solidFill>
                  </a:tcP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3716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Transfert du cadre logique et sélection d'indicateurs</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3">
                  <a:txBody>
                    <a:bodyPr/>
                    <a:lstStyle/>
                    <a:p>
                      <a:pPr indent="0" lvl="0" marL="0" marR="0" rtl="0" algn="ctr">
                        <a:spcBef>
                          <a:spcPts val="0"/>
                        </a:spcBef>
                        <a:spcAft>
                          <a:spcPts val="0"/>
                        </a:spcAft>
                        <a:buNone/>
                      </a:pPr>
                      <a:r>
                        <a:rPr lang="fr-FR" sz="700" u="none" cap="none" strike="noStrike"/>
                        <a:t> </a:t>
                      </a:r>
                      <a:endParaRPr/>
                    </a:p>
                  </a:txBody>
                  <a:tcPr marT="6700" marB="0" marR="6700" marL="6700" anchor="b">
                    <a:solidFill>
                      <a:schemeClr val="accent2"/>
                    </a:solidFill>
                  </a:tcPr>
                </a:tc>
                <a:tc hMerge="1"/>
                <a:tc hMerge="1"/>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solidFill>
                      <a:schemeClr val="accent2"/>
                    </a:solidFill>
                  </a:tcPr>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r>
              <a:tr h="37665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Examen de la qualité et de l'exhaustivité</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ctr">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a:txBody>
                    <a:bodyPr/>
                    <a:lstStyle/>
                    <a:p>
                      <a:pPr indent="0" lvl="0" marL="0" marR="0" rtl="0" algn="l">
                        <a:spcBef>
                          <a:spcPts val="0"/>
                        </a:spcBef>
                        <a:spcAft>
                          <a:spcPts val="0"/>
                        </a:spcAft>
                        <a:buNone/>
                      </a:pPr>
                      <a:r>
                        <a:rPr lang="fr-FR" sz="700" u="none" cap="none" strike="noStrike"/>
                        <a:t> </a:t>
                      </a:r>
                      <a:endParaRPr/>
                    </a:p>
                  </a:txBody>
                  <a:tcPr marT="6700" marB="0" marR="6700" marL="6700" anchor="b"/>
                </a:tc>
                <a:tc gridSpan="3">
                  <a:txBody>
                    <a:bodyPr/>
                    <a:lstStyle/>
                    <a:p>
                      <a:pPr indent="0" lvl="0" marL="0" marR="0" rtl="0" algn="ctr">
                        <a:spcBef>
                          <a:spcPts val="0"/>
                        </a:spcBef>
                        <a:spcAft>
                          <a:spcPts val="0"/>
                        </a:spcAft>
                        <a:buNone/>
                      </a:pPr>
                      <a:r>
                        <a:rPr lang="fr-FR" sz="700" u="none" cap="none" strike="noStrike"/>
                        <a:t> </a:t>
                      </a:r>
                      <a:endParaRPr/>
                    </a:p>
                  </a:txBody>
                  <a:tcPr marT="6700" marB="0" marR="6700" marL="6700" anchor="b">
                    <a:solidFill>
                      <a:schemeClr val="accent2"/>
                    </a:solidFill>
                  </a:tcPr>
                </a:tc>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Aperçu des rôles et responsabilités</a:t>
            </a:r>
            <a:endParaRPr/>
          </a:p>
        </p:txBody>
      </p:sp>
      <p:graphicFrame>
        <p:nvGraphicFramePr>
          <p:cNvPr id="149" name="Google Shape;149;p9"/>
          <p:cNvGraphicFramePr/>
          <p:nvPr/>
        </p:nvGraphicFramePr>
        <p:xfrm>
          <a:off x="447472" y="1116013"/>
          <a:ext cx="3000000" cy="3000000"/>
        </p:xfrm>
        <a:graphic>
          <a:graphicData uri="http://schemas.openxmlformats.org/drawingml/2006/table">
            <a:tbl>
              <a:tblPr bandRow="1" firstRow="1">
                <a:noFill/>
                <a:tableStyleId>{E38AB189-495B-479F-BDDE-D7DE7E7CA909}</a:tableStyleId>
              </a:tblPr>
              <a:tblGrid>
                <a:gridCol w="4090800"/>
                <a:gridCol w="4090800"/>
              </a:tblGrid>
              <a:tr h="461600">
                <a:tc>
                  <a:txBody>
                    <a:bodyPr/>
                    <a:lstStyle/>
                    <a:p>
                      <a:pPr indent="0" lvl="0" marL="0" marR="0" rtl="0" algn="l">
                        <a:spcBef>
                          <a:spcPts val="0"/>
                        </a:spcBef>
                        <a:spcAft>
                          <a:spcPts val="0"/>
                        </a:spcAft>
                        <a:buNone/>
                      </a:pPr>
                      <a:r>
                        <a:rPr lang="fr-FR" sz="1800" u="none" cap="none" strike="noStrike"/>
                        <a:t>Tâche</a:t>
                      </a:r>
                      <a:endParaRPr/>
                    </a:p>
                  </a:txBody>
                  <a:tcPr marT="45725" marB="45725" marR="91450" marL="91450">
                    <a:solidFill>
                      <a:srgbClr val="028896"/>
                    </a:solidFill>
                  </a:tcPr>
                </a:tc>
                <a:tc>
                  <a:txBody>
                    <a:bodyPr/>
                    <a:lstStyle/>
                    <a:p>
                      <a:pPr indent="0" lvl="0" marL="0" marR="0" rtl="0" algn="l">
                        <a:spcBef>
                          <a:spcPts val="0"/>
                        </a:spcBef>
                        <a:spcAft>
                          <a:spcPts val="0"/>
                        </a:spcAft>
                        <a:buNone/>
                      </a:pPr>
                      <a:r>
                        <a:rPr lang="fr-FR" sz="1800"/>
                        <a:t>Membres d'équipe responsables</a:t>
                      </a:r>
                      <a:endParaRPr/>
                    </a:p>
                  </a:txBody>
                  <a:tcPr marT="45725" marB="45725" marR="91450" marL="91450">
                    <a:solidFill>
                      <a:srgbClr val="028896"/>
                    </a:solidFill>
                  </a:tcPr>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Collecte et organisation des données</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Développement de l’arbre à problèmes </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Développer le diagramme de la TOC et de la documentation complémentaire</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Prioriser les interventions </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Raffiner les graphiques de la TOC</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Transfert du cadre logique et sélection des indicateurs</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r h="461600">
                <a:tc>
                  <a:txBody>
                    <a:bodyPr/>
                    <a:lstStyle/>
                    <a:p>
                      <a:pPr indent="0" lvl="0" marL="91440" marR="0" rtl="0" algn="l">
                        <a:spcBef>
                          <a:spcPts val="0"/>
                        </a:spcBef>
                        <a:spcAft>
                          <a:spcPts val="0"/>
                        </a:spcAft>
                        <a:buNone/>
                      </a:pPr>
                      <a:r>
                        <a:rPr lang="fr-FR" sz="1600" u="none" strike="noStrike">
                          <a:latin typeface="Ubuntu"/>
                          <a:ea typeface="Ubuntu"/>
                          <a:cs typeface="Ubuntu"/>
                          <a:sym typeface="Ubuntu"/>
                        </a:rPr>
                        <a:t>Examen de la qualité et de l'exhaustivité</a:t>
                      </a:r>
                      <a:endParaRPr/>
                    </a:p>
                  </a:txBody>
                  <a:tcPr marT="6975" marB="0" marR="6975" marL="6975" anchor="ctr"/>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2019-08-28T01:47:30Z</dcterms:created>
  <dc:creator>Starr, Laurie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