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93455" r:id="rId4"/>
  </p:sldMasterIdLst>
  <p:notesMasterIdLst>
    <p:notesMasterId r:id="rId26"/>
  </p:notesMasterIdLst>
  <p:sldIdLst>
    <p:sldId id="256" r:id="rId5"/>
    <p:sldId id="343" r:id="rId6"/>
    <p:sldId id="268" r:id="rId7"/>
    <p:sldId id="348" r:id="rId8"/>
    <p:sldId id="316" r:id="rId9"/>
    <p:sldId id="330" r:id="rId10"/>
    <p:sldId id="349" r:id="rId11"/>
    <p:sldId id="327" r:id="rId12"/>
    <p:sldId id="328" r:id="rId13"/>
    <p:sldId id="351" r:id="rId14"/>
    <p:sldId id="350" r:id="rId15"/>
    <p:sldId id="352" r:id="rId16"/>
    <p:sldId id="353" r:id="rId17"/>
    <p:sldId id="354" r:id="rId18"/>
    <p:sldId id="329" r:id="rId19"/>
    <p:sldId id="355" r:id="rId20"/>
    <p:sldId id="356" r:id="rId21"/>
    <p:sldId id="357" r:id="rId22"/>
    <p:sldId id="358" r:id="rId23"/>
    <p:sldId id="359" r:id="rId24"/>
    <p:sldId id="274" r:id="rId25"/>
  </p:sldIdLst>
  <p:sldSz cx="9144000" cy="5143500" type="screen16x9"/>
  <p:notesSz cx="6858000" cy="9144000"/>
  <p:embeddedFontLst>
    <p:embeddedFont>
      <p:font typeface="Lato" panose="020F0502020204030203" pitchFamily="34" charset="0"/>
      <p:regular r:id="rId27"/>
      <p:bold r:id="rId28"/>
      <p:italic r:id="rId29"/>
      <p:boldItalic r:id="rId30"/>
    </p:embeddedFont>
    <p:embeddedFont>
      <p:font typeface="Ubuntu" panose="020B0504030602030204" pitchFamily="3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Trebuchet MS" panose="020B0603020202020204" pitchFamily="34" charset="0"/>
      <p:regular r:id="rId39"/>
      <p:bold r:id="rId40"/>
      <p:italic r:id="rId41"/>
      <p:boldItalic r:id="rId42"/>
    </p:embeddedFont>
    <p:embeddedFont>
      <p:font typeface="Lato Semibold" panose="020B0604020202020204" charset="0"/>
      <p:regular r:id="rId43"/>
      <p:bold r:id="rId44"/>
      <p:italic r:id="rId45"/>
      <p:boldItalic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rr, Laurie" initials="SL" lastIdx="16" clrIdx="0">
    <p:extLst>
      <p:ext uri="{19B8F6BF-5375-455C-9EA6-DF929625EA0E}">
        <p15:presenceInfo xmlns:p15="http://schemas.microsoft.com/office/powerpoint/2012/main" userId="S-1-5-21-1794262703-530063779-3795828387-52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8896"/>
    <a:srgbClr val="C0C0C0"/>
    <a:srgbClr val="59B2BA"/>
    <a:srgbClr val="74C2CC"/>
    <a:srgbClr val="63B6C1"/>
    <a:srgbClr val="0493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2" autoAdjust="0"/>
    <p:restoredTop sz="85054" autoAdjust="0"/>
  </p:normalViewPr>
  <p:slideViewPr>
    <p:cSldViewPr snapToGrid="0" snapToObjects="1">
      <p:cViewPr varScale="1">
        <p:scale>
          <a:sx n="112" d="100"/>
          <a:sy n="112" d="100"/>
        </p:scale>
        <p:origin x="1093" y="96"/>
      </p:cViewPr>
      <p:guideLst>
        <p:guide orient="horz" pos="162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49" d="100"/>
        <a:sy n="149" d="100"/>
      </p:scale>
      <p:origin x="0" y="-78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33FF9A-5DCF-9A4C-B873-0D5469D97A9D}" type="datetimeFigureOut">
              <a:rPr lang="en-US" smtClean="0"/>
              <a:t>9/19/2019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51AE6-46AA-1044-BD0E-F9BB33320C49}" type="slidenum">
              <a:rPr lang="en-US" smtClean="0"/>
              <a:t>‹#›</a:t>
            </a:fld>
            <a:endParaRPr lang="en-US"/>
          </a:p>
        </p:txBody>
      </p:sp>
    </p:spTree>
    <p:extLst>
      <p:ext uri="{BB962C8B-B14F-4D97-AF65-F5344CB8AC3E}">
        <p14:creationId xmlns:p14="http://schemas.microsoft.com/office/powerpoint/2010/main" val="70430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Modify to align to your organizational timeline.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ITERATIVE</a:t>
            </a:r>
            <a:r>
              <a:rPr lang="en-US" baseline="0" dirty="0" smtClean="0"/>
              <a:t>: </a:t>
            </a:r>
            <a:r>
              <a:rPr lang="en-US" dirty="0" smtClean="0"/>
              <a:t>First pass, after TOC logic check</a:t>
            </a:r>
          </a:p>
          <a:p>
            <a:r>
              <a:rPr lang="en-US" dirty="0" smtClean="0"/>
              <a:t>Second pass, after intervention outputs are agreed on and output-outcome logic and sustainability checks are complete. </a:t>
            </a:r>
          </a:p>
          <a:p>
            <a:r>
              <a:rPr lang="en-US" dirty="0" smtClean="0"/>
              <a:t>Final pass, in coordination with TOC checklist review—all remaining items addressed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2</a:t>
            </a:fld>
            <a:endParaRPr lang="en-US"/>
          </a:p>
        </p:txBody>
      </p:sp>
    </p:spTree>
    <p:extLst>
      <p:ext uri="{BB962C8B-B14F-4D97-AF65-F5344CB8AC3E}">
        <p14:creationId xmlns:p14="http://schemas.microsoft.com/office/powerpoint/2010/main" val="3309223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Broad rule:  Don’t try to demonstrate all cross-cutting elements in the TOC.  Diagrams will end up looking like a carnival and very difficult to follow.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We must agree on what to highlight depending on the context assessment and focus of the </a:t>
            </a:r>
            <a:r>
              <a:rPr lang="en-US" baseline="0" dirty="0" err="1" smtClean="0"/>
              <a:t>RFA</a:t>
            </a:r>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E.g., Gender, environment, and resilience-building; OR  community participation and conflict resolution. </a:t>
            </a:r>
            <a:endParaRPr lang="en-US" dirty="0" smtClean="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11</a:t>
            </a:fld>
            <a:endParaRPr lang="en-US"/>
          </a:p>
        </p:txBody>
      </p:sp>
    </p:spTree>
    <p:extLst>
      <p:ext uri="{BB962C8B-B14F-4D97-AF65-F5344CB8AC3E}">
        <p14:creationId xmlns:p14="http://schemas.microsoft.com/office/powerpoint/2010/main" val="3453669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12</a:t>
            </a:fld>
            <a:endParaRPr lang="en-US"/>
          </a:p>
        </p:txBody>
      </p:sp>
    </p:spTree>
    <p:extLst>
      <p:ext uri="{BB962C8B-B14F-4D97-AF65-F5344CB8AC3E}">
        <p14:creationId xmlns:p14="http://schemas.microsoft.com/office/powerpoint/2010/main" val="224890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13</a:t>
            </a:fld>
            <a:endParaRPr lang="en-US"/>
          </a:p>
        </p:txBody>
      </p:sp>
    </p:spTree>
    <p:extLst>
      <p:ext uri="{BB962C8B-B14F-4D97-AF65-F5344CB8AC3E}">
        <p14:creationId xmlns:p14="http://schemas.microsoft.com/office/powerpoint/2010/main" val="1634781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14</a:t>
            </a:fld>
            <a:endParaRPr lang="en-US"/>
          </a:p>
        </p:txBody>
      </p:sp>
    </p:spTree>
    <p:extLst>
      <p:ext uri="{BB962C8B-B14F-4D97-AF65-F5344CB8AC3E}">
        <p14:creationId xmlns:p14="http://schemas.microsoft.com/office/powerpoint/2010/main" val="569037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9751AE6-46AA-1044-BD0E-F9BB33320C49}" type="slidenum">
              <a:rPr lang="en-US" smtClean="0"/>
              <a:t>15</a:t>
            </a:fld>
            <a:endParaRPr lang="en-US"/>
          </a:p>
        </p:txBody>
      </p:sp>
    </p:spTree>
    <p:extLst>
      <p:ext uri="{BB962C8B-B14F-4D97-AF65-F5344CB8AC3E}">
        <p14:creationId xmlns:p14="http://schemas.microsoft.com/office/powerpoint/2010/main" val="2405843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Graphic demonstrates layering the efforts of multiple actors=  No more isolated impact  -  Multiple actors working within the same geography to achieve a common goal. </a:t>
            </a:r>
          </a:p>
          <a:p>
            <a:endParaRPr lang="en-US" baseline="0" dirty="0" smtClean="0"/>
          </a:p>
          <a:p>
            <a:r>
              <a:rPr lang="en-US" baseline="0" dirty="0" smtClean="0"/>
              <a:t>Shared vision, mutually-reinforcing activities. </a:t>
            </a:r>
          </a:p>
          <a:p>
            <a:r>
              <a:rPr lang="en-US" baseline="0" dirty="0" smtClean="0"/>
              <a:t>USAID moving from project-level attribution to a CONTRIBUTION to shared goals.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9751AE6-46AA-1044-BD0E-F9BB33320C49}" type="slidenum">
              <a:rPr lang="en-US" smtClean="0"/>
              <a:t>16</a:t>
            </a:fld>
            <a:endParaRPr lang="en-US"/>
          </a:p>
        </p:txBody>
      </p:sp>
    </p:spTree>
    <p:extLst>
      <p:ext uri="{BB962C8B-B14F-4D97-AF65-F5344CB8AC3E}">
        <p14:creationId xmlns:p14="http://schemas.microsoft.com/office/powerpoint/2010/main" val="182271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Graphic demonstrates layering the message = </a:t>
            </a:r>
            <a:r>
              <a:rPr lang="en-US" b="1" baseline="0" dirty="0" smtClean="0"/>
              <a:t>Fewer technical focus silos </a:t>
            </a:r>
          </a:p>
          <a:p>
            <a:endParaRPr lang="en-US" dirty="0" smtClean="0"/>
          </a:p>
          <a:p>
            <a:r>
              <a:rPr lang="en-US" dirty="0" smtClean="0"/>
              <a:t>Nutrition messages layered in agriculture,</a:t>
            </a:r>
            <a:r>
              <a:rPr lang="en-US" baseline="0" dirty="0" smtClean="0"/>
              <a:t> WASH, vocational trainings, in addition to traditional MCHN activities. </a:t>
            </a:r>
          </a:p>
          <a:p>
            <a:endParaRPr lang="en-US" baseline="0" dirty="0" smtClean="0"/>
          </a:p>
          <a:p>
            <a:r>
              <a:rPr lang="en-US" sz="1200" dirty="0" smtClean="0">
                <a:effectLst/>
                <a:latin typeface="+mn-lt"/>
                <a:ea typeface="+mn-ea"/>
                <a:cs typeface="+mn-cs"/>
              </a:rPr>
              <a:t>GESI awareness and leadership training to lead and</a:t>
            </a:r>
            <a:r>
              <a:rPr lang="en-US" sz="1200" baseline="0" dirty="0" smtClean="0">
                <a:effectLst/>
                <a:latin typeface="+mn-lt"/>
                <a:ea typeface="+mn-ea"/>
                <a:cs typeface="+mn-cs"/>
              </a:rPr>
              <a:t> model farmers, local disaster management committees, youth vocational groups, etc. </a:t>
            </a:r>
          </a:p>
          <a:p>
            <a:endParaRPr lang="en-US" sz="1200" baseline="0" dirty="0" smtClean="0">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17</a:t>
            </a:fld>
            <a:endParaRPr lang="en-US"/>
          </a:p>
        </p:txBody>
      </p:sp>
    </p:spTree>
    <p:extLst>
      <p:ext uri="{BB962C8B-B14F-4D97-AF65-F5344CB8AC3E}">
        <p14:creationId xmlns:p14="http://schemas.microsoft.com/office/powerpoint/2010/main" val="1638794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a:t>
            </a:r>
            <a:r>
              <a:rPr lang="en-US" baseline="0" dirty="0" smtClean="0"/>
              <a:t> d</a:t>
            </a:r>
            <a:r>
              <a:rPr lang="en-US" dirty="0" smtClean="0"/>
              <a:t>emonstrates simultaneous</a:t>
            </a:r>
            <a:r>
              <a:rPr lang="en-US" baseline="0" dirty="0" smtClean="0"/>
              <a:t> interventions leading into  “capacity to build scale”.   </a:t>
            </a:r>
          </a:p>
          <a:p>
            <a:r>
              <a:rPr lang="en-US" baseline="0" dirty="0" smtClean="0"/>
              <a:t>Demonstrate the timing (sequencing)  of  interventions   leading to separate outcomes. ………e.g.  Entrepreneurial &amp; tech training  needs to occur, before investing time into  the improved linkages to private sector. </a:t>
            </a:r>
          </a:p>
          <a:p>
            <a:endParaRPr lang="en-US" baseline="0" dirty="0" smtClean="0"/>
          </a:p>
          <a:p>
            <a:r>
              <a:rPr lang="en-US" baseline="0" dirty="0" smtClean="0"/>
              <a:t>Discuss sequencing of humanitarian assistance phasing into development assistance. </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18</a:t>
            </a:fld>
            <a:endParaRPr lang="en-US"/>
          </a:p>
        </p:txBody>
      </p:sp>
    </p:spTree>
    <p:extLst>
      <p:ext uri="{BB962C8B-B14F-4D97-AF65-F5344CB8AC3E}">
        <p14:creationId xmlns:p14="http://schemas.microsoft.com/office/powerpoint/2010/main" val="1528327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Graphic demonstrates sequencing</a:t>
            </a:r>
            <a:r>
              <a:rPr lang="en-US" baseline="0" dirty="0" smtClean="0"/>
              <a:t> of various interventions linked to one outcome.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19</a:t>
            </a:fld>
            <a:endParaRPr lang="en-US"/>
          </a:p>
        </p:txBody>
      </p:sp>
    </p:spTree>
    <p:extLst>
      <p:ext uri="{BB962C8B-B14F-4D97-AF65-F5344CB8AC3E}">
        <p14:creationId xmlns:p14="http://schemas.microsoft.com/office/powerpoint/2010/main" val="284055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 pathways for different populations</a:t>
            </a:r>
            <a:r>
              <a:rPr lang="en-US" baseline="0" dirty="0" smtClean="0"/>
              <a:t> </a:t>
            </a:r>
          </a:p>
          <a:p>
            <a:endParaRPr lang="en-US" baseline="0" dirty="0" smtClean="0"/>
          </a:p>
          <a:p>
            <a:r>
              <a:rPr lang="en-US" dirty="0" smtClean="0"/>
              <a:t>Point #27 on the checklist states, "The TOC demonstrates where and how </a:t>
            </a:r>
            <a:r>
              <a:rPr lang="en-US" b="1" dirty="0" smtClean="0"/>
              <a:t>the participation </a:t>
            </a:r>
            <a:r>
              <a:rPr lang="en-US" dirty="0" smtClean="0"/>
              <a:t>of members from the communities and sub-groups within the communities (e.g., age, livelihood group, geographic location) are critical to the TOC." </a:t>
            </a:r>
            <a:r>
              <a:rPr lang="en-US" baseline="0" dirty="0" err="1" smtClean="0"/>
              <a:t>tinct</a:t>
            </a:r>
            <a:r>
              <a:rPr lang="en-US" baseline="0" dirty="0" smtClean="0"/>
              <a:t> target groups that may be different from an outcomes’ impact group. </a:t>
            </a:r>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20</a:t>
            </a:fld>
            <a:endParaRPr lang="en-US"/>
          </a:p>
        </p:txBody>
      </p:sp>
    </p:spTree>
    <p:extLst>
      <p:ext uri="{BB962C8B-B14F-4D97-AF65-F5344CB8AC3E}">
        <p14:creationId xmlns:p14="http://schemas.microsoft.com/office/powerpoint/2010/main" val="1523497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3</a:t>
            </a:fld>
            <a:endParaRPr lang="en-US"/>
          </a:p>
        </p:txBody>
      </p:sp>
    </p:spTree>
    <p:extLst>
      <p:ext uri="{BB962C8B-B14F-4D97-AF65-F5344CB8AC3E}">
        <p14:creationId xmlns:p14="http://schemas.microsoft.com/office/powerpoint/2010/main" val="1476070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FFP Activities are required to display each Purpose a distinct page; we may elect to break it down further and create a diagram for each sub-purpose.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is most critical is that we keep the diagram reader-friendly and clearly show linkages in pathways that extend across separate Purpose pages. </a:t>
            </a:r>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4</a:t>
            </a:fld>
            <a:endParaRPr lang="en-US"/>
          </a:p>
        </p:txBody>
      </p:sp>
    </p:spTree>
    <p:extLst>
      <p:ext uri="{BB962C8B-B14F-4D97-AF65-F5344CB8AC3E}">
        <p14:creationId xmlns:p14="http://schemas.microsoft.com/office/powerpoint/2010/main" val="370713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FFP-funded </a:t>
            </a:r>
            <a:r>
              <a:rPr lang="en-US" sz="1200" kern="1200" dirty="0" err="1" smtClean="0">
                <a:solidFill>
                  <a:schemeClr val="tx1"/>
                </a:solidFill>
                <a:effectLst/>
                <a:latin typeface="+mn-lt"/>
                <a:ea typeface="+mn-ea"/>
                <a:cs typeface="+mn-cs"/>
              </a:rPr>
              <a:t>DFSAs</a:t>
            </a:r>
            <a:r>
              <a:rPr lang="en-US" sz="1200" kern="1200" baseline="0" dirty="0" smtClean="0">
                <a:solidFill>
                  <a:schemeClr val="tx1"/>
                </a:solidFill>
                <a:effectLst/>
                <a:latin typeface="+mn-lt"/>
                <a:ea typeface="+mn-ea"/>
                <a:cs typeface="+mn-cs"/>
              </a:rPr>
              <a:t> must </a:t>
            </a:r>
            <a:r>
              <a:rPr lang="en-US" sz="1200" kern="1200" dirty="0" smtClean="0">
                <a:solidFill>
                  <a:schemeClr val="tx1"/>
                </a:solidFill>
                <a:effectLst/>
                <a:latin typeface="+mn-lt"/>
                <a:ea typeface="+mn-ea"/>
                <a:cs typeface="+mn-cs"/>
              </a:rPr>
              <a:t>submit a single-page, summary diagram, in addition to detailed diagrams for each Purpose. </a:t>
            </a:r>
            <a:r>
              <a:rPr lang="en-US" sz="1200" u="sng"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summary page contains at minimum, the goal, the purposes, the sub-purposes, and the primary intervention outputs that are expected to catalyze change. </a:t>
            </a:r>
            <a:endParaRPr lang="en-US" b="0" i="0" dirty="0" smtClean="0"/>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51AE6-46AA-1044-BD0E-F9BB33320C49}" type="slidenum">
              <a:rPr lang="en-US" smtClean="0"/>
              <a:t>5</a:t>
            </a:fld>
            <a:endParaRPr lang="en-US"/>
          </a:p>
        </p:txBody>
      </p:sp>
    </p:spTree>
    <p:extLst>
      <p:ext uri="{BB962C8B-B14F-4D97-AF65-F5344CB8AC3E}">
        <p14:creationId xmlns:p14="http://schemas.microsoft.com/office/powerpoint/2010/main" val="267836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Direction of arrows is clear. </a:t>
            </a:r>
          </a:p>
          <a:p>
            <a:r>
              <a:rPr lang="en-US" dirty="0" smtClean="0"/>
              <a:t>Avoid arrows feeding into an outcome from all directions.  Reading</a:t>
            </a:r>
            <a:r>
              <a:rPr lang="en-US" baseline="0" dirty="0" smtClean="0"/>
              <a:t> the causal logic is much easier if p</a:t>
            </a:r>
            <a:r>
              <a:rPr lang="en-US" dirty="0" smtClean="0"/>
              <a:t>reconditions feed out from the top and into the bottom of the next outcome, as often as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9751AE6-46AA-1044-BD0E-F9BB33320C49}" type="slidenum">
              <a:rPr lang="en-US" smtClean="0"/>
              <a:t>6</a:t>
            </a:fld>
            <a:endParaRPr lang="en-US"/>
          </a:p>
        </p:txBody>
      </p:sp>
    </p:spTree>
    <p:extLst>
      <p:ext uri="{BB962C8B-B14F-4D97-AF65-F5344CB8AC3E}">
        <p14:creationId xmlns:p14="http://schemas.microsoft.com/office/powerpoint/2010/main" val="2577506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7</a:t>
            </a:fld>
            <a:endParaRPr lang="en-US"/>
          </a:p>
        </p:txBody>
      </p:sp>
    </p:spTree>
    <p:extLst>
      <p:ext uri="{BB962C8B-B14F-4D97-AF65-F5344CB8AC3E}">
        <p14:creationId xmlns:p14="http://schemas.microsoft.com/office/powerpoint/2010/main" val="3603801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distinct colors, shapes, borders, icons, text, and other graphic elements to differentiate TOC components and crosscutting issues. </a:t>
            </a:r>
          </a:p>
          <a:p>
            <a:r>
              <a:rPr lang="en-US" sz="1200" kern="1200" dirty="0" smtClean="0">
                <a:solidFill>
                  <a:schemeClr val="tx1"/>
                </a:solidFill>
                <a:effectLst/>
                <a:latin typeface="+mn-lt"/>
                <a:ea typeface="+mn-ea"/>
                <a:cs typeface="+mn-cs"/>
              </a:rPr>
              <a:t>It can be very helpful to shade each outcome level a different color. In addition to aiding communication, shading by levels makes it easier to transfer the TOC to a </a:t>
            </a:r>
            <a:r>
              <a:rPr lang="en-US" sz="1200" kern="1200" dirty="0" err="1" smtClean="0">
                <a:solidFill>
                  <a:schemeClr val="tx1"/>
                </a:solidFill>
                <a:effectLst/>
                <a:latin typeface="+mn-lt"/>
                <a:ea typeface="+mn-ea"/>
                <a:cs typeface="+mn-cs"/>
              </a:rPr>
              <a:t>logframe</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8</a:t>
            </a:fld>
            <a:endParaRPr lang="en-US"/>
          </a:p>
        </p:txBody>
      </p:sp>
    </p:spTree>
    <p:extLst>
      <p:ext uri="{BB962C8B-B14F-4D97-AF65-F5344CB8AC3E}">
        <p14:creationId xmlns:p14="http://schemas.microsoft.com/office/powerpoint/2010/main" val="2376741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Causal pathways </a:t>
            </a:r>
            <a:r>
              <a:rPr lang="en-US" u="sng" dirty="0" smtClean="0"/>
              <a:t>that flow between TOC diagrams </a:t>
            </a:r>
            <a:r>
              <a:rPr lang="en-US" dirty="0" smtClean="0"/>
              <a:t>must be easy to follow and understand. </a:t>
            </a: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Some FFP partners find it helpful to use a distinct color scheme for each Purpose. The scheme applies only to the Purpose, sub-purposes, and outcomes, including cross-purpose linkages. For example, Purpose 1 might use varying shades of blue, Purpose 2 varying shades of red, and Purpose 3 varying shades of yellow. This provides an easy visual cue for demonstrating cross-purpose</a:t>
            </a:r>
            <a:r>
              <a:rPr lang="en-US" sz="1200" kern="1200" baseline="0" dirty="0" smtClean="0">
                <a:solidFill>
                  <a:schemeClr val="tx1"/>
                </a:solidFill>
                <a:effectLst/>
                <a:latin typeface="+mn-lt"/>
                <a:ea typeface="+mn-ea"/>
                <a:cs typeface="+mn-cs"/>
              </a:rPr>
              <a:t> logic and integration.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IMPORTANT:</a:t>
            </a:r>
            <a:r>
              <a:rPr lang="en-US" baseline="0" dirty="0" smtClean="0"/>
              <a:t> </a:t>
            </a:r>
            <a:r>
              <a:rPr lang="en-US" dirty="0" smtClean="0"/>
              <a:t>the coding for assumptions, rationales, and external actors remains the same across all Purpose diagrams. </a:t>
            </a:r>
          </a:p>
          <a:p>
            <a:endParaRPr lang="en-US" dirty="0" smtClean="0"/>
          </a:p>
          <a:p>
            <a:r>
              <a:rPr lang="en-US" dirty="0" smtClean="0"/>
              <a:t>Facilitator</a:t>
            </a:r>
            <a:r>
              <a:rPr lang="en-US" i="1" dirty="0" smtClean="0"/>
              <a:t>:</a:t>
            </a:r>
            <a:r>
              <a:rPr lang="en-US" i="1" baseline="0" dirty="0" smtClean="0"/>
              <a:t>  It is hard to see detail on this slide, but that is not the point of the graphic.  Use this slide solely to point out how this FFP partner used varying shades of red for Purpose 3, the sub-purposes and the outcomes and how the blue and yellow linkages to Purposes 1 &amp; 2 clearly stand out.  All outcomes, sub-purposes, etc. for Purpose 1 were in varying shades of blue; all for Purpose 2, in varying shades of yellow.   </a:t>
            </a:r>
          </a:p>
          <a:p>
            <a:endParaRPr lang="en-US" i="1" baseline="0" dirty="0" smtClean="0"/>
          </a:p>
          <a:p>
            <a:r>
              <a:rPr lang="en-US" i="1" baseline="0" dirty="0" smtClean="0"/>
              <a:t>Alternatively substitute one of your organizations past </a:t>
            </a:r>
            <a:r>
              <a:rPr lang="en-US" i="1" baseline="0" dirty="0" err="1" smtClean="0"/>
              <a:t>TOCs</a:t>
            </a:r>
            <a:r>
              <a:rPr lang="en-US" i="1" baseline="0" dirty="0" smtClean="0"/>
              <a:t> as an example. </a:t>
            </a:r>
            <a:endParaRPr lang="en-US" i="1" dirty="0" smtClean="0"/>
          </a:p>
        </p:txBody>
      </p:sp>
      <p:sp>
        <p:nvSpPr>
          <p:cNvPr id="4" name="Slide Number Placeholder 3"/>
          <p:cNvSpPr>
            <a:spLocks noGrp="1"/>
          </p:cNvSpPr>
          <p:nvPr>
            <p:ph type="sldNum" sz="quarter" idx="10"/>
          </p:nvPr>
        </p:nvSpPr>
        <p:spPr/>
        <p:txBody>
          <a:bodyPr/>
          <a:lstStyle/>
          <a:p>
            <a:fld id="{D9751AE6-46AA-1044-BD0E-F9BB33320C49}" type="slidenum">
              <a:rPr lang="en-US" smtClean="0"/>
              <a:t>9</a:t>
            </a:fld>
            <a:endParaRPr lang="en-US"/>
          </a:p>
        </p:txBody>
      </p:sp>
    </p:spTree>
    <p:extLst>
      <p:ext uri="{BB962C8B-B14F-4D97-AF65-F5344CB8AC3E}">
        <p14:creationId xmlns:p14="http://schemas.microsoft.com/office/powerpoint/2010/main" val="685104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the diagrams become too crowded,</a:t>
            </a:r>
            <a:r>
              <a:rPr lang="en-US" sz="1200" kern="1200" baseline="0" dirty="0" smtClean="0">
                <a:solidFill>
                  <a:schemeClr val="tx1"/>
                </a:solidFill>
                <a:effectLst/>
                <a:latin typeface="+mn-lt"/>
                <a:ea typeface="+mn-ea"/>
                <a:cs typeface="+mn-cs"/>
              </a:rPr>
              <a:t> we may decide to use references versus full wording for assumptions and rationales.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we</a:t>
            </a:r>
            <a:r>
              <a:rPr lang="en-US" sz="1200" kern="1200" baseline="0" dirty="0" smtClean="0">
                <a:solidFill>
                  <a:schemeClr val="tx1"/>
                </a:solidFill>
                <a:effectLst/>
                <a:latin typeface="+mn-lt"/>
                <a:ea typeface="+mn-ea"/>
                <a:cs typeface="+mn-cs"/>
              </a:rPr>
              <a:t> add references, t</a:t>
            </a:r>
            <a:r>
              <a:rPr lang="en-US" sz="1200" kern="1200" dirty="0" smtClean="0">
                <a:solidFill>
                  <a:schemeClr val="tx1"/>
                </a:solidFill>
                <a:effectLst/>
                <a:latin typeface="+mn-lt"/>
                <a:ea typeface="+mn-ea"/>
                <a:cs typeface="+mn-cs"/>
              </a:rPr>
              <a:t>he links between references in the TOC diagram(s) and the details in the complementary</a:t>
            </a:r>
            <a:r>
              <a:rPr lang="en-US" sz="1200" kern="1200" baseline="0" dirty="0" smtClean="0">
                <a:solidFill>
                  <a:schemeClr val="tx1"/>
                </a:solidFill>
                <a:effectLst/>
                <a:latin typeface="+mn-lt"/>
                <a:ea typeface="+mn-ea"/>
                <a:cs typeface="+mn-cs"/>
              </a:rPr>
              <a:t> documentation/ TO</a:t>
            </a:r>
            <a:r>
              <a:rPr lang="en-US" sz="1200" kern="1200" dirty="0" smtClean="0">
                <a:solidFill>
                  <a:schemeClr val="tx1"/>
                </a:solidFill>
                <a:effectLst/>
                <a:latin typeface="+mn-lt"/>
                <a:ea typeface="+mn-ea"/>
                <a:cs typeface="+mn-cs"/>
              </a:rPr>
              <a:t> narrative must easy to follow</a:t>
            </a:r>
            <a:r>
              <a:rPr lang="en-US" sz="1200" kern="1200" baseline="0" dirty="0" smtClean="0">
                <a:solidFill>
                  <a:schemeClr val="tx1"/>
                </a:solidFill>
                <a:effectLst/>
                <a:latin typeface="+mn-lt"/>
                <a:ea typeface="+mn-ea"/>
                <a:cs typeface="+mn-cs"/>
              </a:rPr>
              <a:t> and t</a:t>
            </a:r>
            <a:r>
              <a:rPr lang="en-US" sz="1200" kern="1200" dirty="0" smtClean="0">
                <a:solidFill>
                  <a:schemeClr val="tx1"/>
                </a:solidFill>
                <a:effectLst/>
                <a:latin typeface="+mn-lt"/>
                <a:ea typeface="+mn-ea"/>
                <a:cs typeface="+mn-cs"/>
              </a:rPr>
              <a:t>he detail of the assumptions or rationales from the diagrams can be quickly and easily located in the narrative.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10</a:t>
            </a:fld>
            <a:endParaRPr lang="en-US"/>
          </a:p>
        </p:txBody>
      </p:sp>
    </p:spTree>
    <p:extLst>
      <p:ext uri="{BB962C8B-B14F-4D97-AF65-F5344CB8AC3E}">
        <p14:creationId xmlns:p14="http://schemas.microsoft.com/office/powerpoint/2010/main" val="1523244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D14EFDF-EDCB-4547-B027-D8B642B18491}"/>
              </a:ext>
            </a:extLst>
          </p:cNvPr>
          <p:cNvSpPr>
            <a:spLocks noGrp="1"/>
          </p:cNvSpPr>
          <p:nvPr>
            <p:ph type="body" sz="quarter" idx="11"/>
          </p:nvPr>
        </p:nvSpPr>
        <p:spPr>
          <a:xfrm>
            <a:off x="1500188" y="1653961"/>
            <a:ext cx="6996112" cy="1243351"/>
          </a:xfrm>
        </p:spPr>
        <p:txBody>
          <a:bodyPr anchor="b"/>
          <a:lstStyle>
            <a:lvl1pPr marL="0" indent="0" algn="l">
              <a:buNone/>
              <a:defRPr b="1">
                <a:solidFill>
                  <a:schemeClr val="bg2"/>
                </a:solidFill>
              </a:defRPr>
            </a:lvl1pPr>
          </a:lstStyle>
          <a:p>
            <a:pPr lvl="0"/>
            <a:r>
              <a:rPr lang="en-US" smtClean="0"/>
              <a:t>Edit Master text styles</a:t>
            </a:r>
          </a:p>
        </p:txBody>
      </p:sp>
      <p:sp>
        <p:nvSpPr>
          <p:cNvPr id="8" name="Text Placeholder 7">
            <a:extLst>
              <a:ext uri="{FF2B5EF4-FFF2-40B4-BE49-F238E27FC236}">
                <a16:creationId xmlns:a16="http://schemas.microsoft.com/office/drawing/2014/main" id="{EB55070F-E82F-4642-968F-94AA131119E3}"/>
              </a:ext>
            </a:extLst>
          </p:cNvPr>
          <p:cNvSpPr>
            <a:spLocks noGrp="1"/>
          </p:cNvSpPr>
          <p:nvPr>
            <p:ph type="body" sz="quarter" idx="12"/>
          </p:nvPr>
        </p:nvSpPr>
        <p:spPr>
          <a:xfrm>
            <a:off x="1500188" y="2948344"/>
            <a:ext cx="6996112" cy="1562100"/>
          </a:xfrm>
        </p:spPr>
        <p:txBody>
          <a:bodyPr>
            <a:normAutofit/>
          </a:bodyPr>
          <a:lstStyle>
            <a:lvl1pPr marL="0" indent="0">
              <a:buNone/>
              <a:defRPr sz="2200">
                <a:solidFill>
                  <a:schemeClr val="bg2"/>
                </a:solidFill>
              </a:defRPr>
            </a:lvl1pPr>
          </a:lstStyle>
          <a:p>
            <a:pPr lvl="0"/>
            <a:r>
              <a:rPr lang="en-US" smtClean="0"/>
              <a:t>Edit Master text styles</a:t>
            </a:r>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with two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D9F359-FAE8-3C44-992A-E68EDC179D2C}"/>
              </a:ext>
            </a:extLst>
          </p:cNvPr>
          <p:cNvSpPr>
            <a:spLocks noGrp="1"/>
          </p:cNvSpPr>
          <p:nvPr>
            <p:ph type="pic" sz="quarter" idx="13"/>
          </p:nvPr>
        </p:nvSpPr>
        <p:spPr>
          <a:xfrm>
            <a:off x="1187116" y="981075"/>
            <a:ext cx="3195638" cy="3195638"/>
          </a:xfrm>
          <a:prstGeom prst="ellipse">
            <a:avLst/>
          </a:prstGeom>
          <a:blipFill>
            <a:blip r:embed="rId3"/>
            <a:stretch>
              <a:fillRect l="-52153" t="-4797" r="-12093" b="-4797"/>
            </a:stretch>
          </a:blipFill>
        </p:spPr>
        <p:txBody>
          <a:bodyPr/>
          <a:lstStyle/>
          <a:p>
            <a:r>
              <a:rPr lang="en-US" smtClean="0"/>
              <a:t>Click icon to add picture</a:t>
            </a:r>
            <a:endParaRPr lang="en-US"/>
          </a:p>
        </p:txBody>
      </p:sp>
      <p:sp>
        <p:nvSpPr>
          <p:cNvPr id="8" name="Picture Placeholder 4">
            <a:extLst>
              <a:ext uri="{FF2B5EF4-FFF2-40B4-BE49-F238E27FC236}">
                <a16:creationId xmlns:a16="http://schemas.microsoft.com/office/drawing/2014/main" id="{9DF9E97F-2D4E-5B4E-96C9-AA012FFA01FA}"/>
              </a:ext>
            </a:extLst>
          </p:cNvPr>
          <p:cNvSpPr>
            <a:spLocks noGrp="1"/>
          </p:cNvSpPr>
          <p:nvPr>
            <p:ph type="pic" sz="quarter" idx="14"/>
          </p:nvPr>
        </p:nvSpPr>
        <p:spPr>
          <a:xfrm>
            <a:off x="4572000" y="981075"/>
            <a:ext cx="3195638" cy="3195638"/>
          </a:xfrm>
          <a:prstGeom prst="ellipse">
            <a:avLst/>
          </a:prstGeom>
          <a:blipFill>
            <a:blip r:embed="rId4"/>
            <a:stretch>
              <a:fillRect l="-52153" t="-4797" r="-12093" b="-4797"/>
            </a:stretch>
          </a:blipFill>
        </p:spPr>
        <p:txBody>
          <a:bodyPr/>
          <a:lstStyle/>
          <a:p>
            <a:r>
              <a:rPr lang="en-US" smtClean="0"/>
              <a:t>Click icon to add picture</a:t>
            </a:r>
            <a:endParaRPr lang="en-US"/>
          </a:p>
        </p:txBody>
      </p:sp>
    </p:spTree>
    <p:extLst>
      <p:ext uri="{BB962C8B-B14F-4D97-AF65-F5344CB8AC3E}">
        <p14:creationId xmlns:p14="http://schemas.microsoft.com/office/powerpoint/2010/main" val="220963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text 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smtClean="0"/>
              <a:t>Click to edit Master title style</a:t>
            </a:r>
            <a:endParaRPr lang="en-US" dirty="0"/>
          </a:p>
        </p:txBody>
      </p:sp>
      <p:sp>
        <p:nvSpPr>
          <p:cNvPr id="4" name="Content Placeholder 3"/>
          <p:cNvSpPr>
            <a:spLocks noGrp="1"/>
          </p:cNvSpPr>
          <p:nvPr>
            <p:ph sz="half" idx="2"/>
          </p:nvPr>
        </p:nvSpPr>
        <p:spPr>
          <a:xfrm>
            <a:off x="1684423" y="1116532"/>
            <a:ext cx="3378466"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sp>
        <p:nvSpPr>
          <p:cNvPr id="15" name="Content Placeholder 3">
            <a:extLst>
              <a:ext uri="{FF2B5EF4-FFF2-40B4-BE49-F238E27FC236}">
                <a16:creationId xmlns:a16="http://schemas.microsoft.com/office/drawing/2014/main" id="{6BAFEEC1-879F-6341-9A27-9BE8CAC4E64A}"/>
              </a:ext>
            </a:extLst>
          </p:cNvPr>
          <p:cNvSpPr>
            <a:spLocks noGrp="1"/>
          </p:cNvSpPr>
          <p:nvPr>
            <p:ph sz="half" idx="14"/>
          </p:nvPr>
        </p:nvSpPr>
        <p:spPr>
          <a:xfrm>
            <a:off x="5255396" y="1116532"/>
            <a:ext cx="3378466" cy="3493970"/>
          </a:xfrm>
        </p:spPr>
        <p:txBody>
          <a:bodyPr/>
          <a:lstStyle>
            <a:lvl1pPr>
              <a:defRPr sz="2200"/>
            </a:lvl1pPr>
            <a:lvl2pPr>
              <a:defRPr sz="1900"/>
            </a:lvl2pPr>
            <a:lvl3pPr>
              <a:defRPr sz="1700"/>
            </a:lvl3pPr>
            <a:lvl4pPr>
              <a:defRPr sz="1500"/>
            </a:lvl4pPr>
            <a:lvl5pPr>
              <a:defRPr sz="15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6824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ext an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smtClean="0"/>
              <a:t>Click to edit Master title style</a:t>
            </a:r>
            <a:endParaRPr lang="en-US"/>
          </a:p>
        </p:txBody>
      </p:sp>
      <p:sp>
        <p:nvSpPr>
          <p:cNvPr id="4" name="Content Placeholder 3"/>
          <p:cNvSpPr>
            <a:spLocks noGrp="1"/>
          </p:cNvSpPr>
          <p:nvPr>
            <p:ph sz="half" idx="2"/>
          </p:nvPr>
        </p:nvSpPr>
        <p:spPr>
          <a:xfrm>
            <a:off x="1684423" y="1116532"/>
            <a:ext cx="3378466"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sp>
        <p:nvSpPr>
          <p:cNvPr id="9" name="Picture Placeholder 13">
            <a:extLst>
              <a:ext uri="{FF2B5EF4-FFF2-40B4-BE49-F238E27FC236}">
                <a16:creationId xmlns:a16="http://schemas.microsoft.com/office/drawing/2014/main" id="{4EE9D2A0-0B39-364B-84F3-12D5C1202F28}"/>
              </a:ext>
            </a:extLst>
          </p:cNvPr>
          <p:cNvSpPr>
            <a:spLocks noGrp="1"/>
          </p:cNvSpPr>
          <p:nvPr>
            <p:ph type="pic" sz="quarter" idx="13"/>
          </p:nvPr>
        </p:nvSpPr>
        <p:spPr>
          <a:xfrm>
            <a:off x="5310741" y="1191983"/>
            <a:ext cx="3852510" cy="3302151"/>
          </a:xfrm>
          <a:blipFill>
            <a:blip r:embed="rId3"/>
            <a:stretch>
              <a:fillRect l="-1144" t="-1135" r="-96084" b="-1135"/>
            </a:stretch>
          </a:blipFill>
        </p:spPr>
        <p:txBody>
          <a:bodyPr/>
          <a:lstStyle/>
          <a:p>
            <a:r>
              <a:rPr lang="en-US" smtClean="0"/>
              <a:t>Click icon to add picture</a:t>
            </a:r>
            <a:endParaRPr lang="en-US"/>
          </a:p>
        </p:txBody>
      </p:sp>
    </p:spTree>
    <p:extLst>
      <p:ext uri="{BB962C8B-B14F-4D97-AF65-F5344CB8AC3E}">
        <p14:creationId xmlns:p14="http://schemas.microsoft.com/office/powerpoint/2010/main" val="2293508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text singl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smtClean="0"/>
              <a:t>Click to edit Master title style</a:t>
            </a:r>
            <a:endParaRPr lang="en-US"/>
          </a:p>
        </p:txBody>
      </p:sp>
      <p:sp>
        <p:nvSpPr>
          <p:cNvPr id="4" name="Content Placeholder 3"/>
          <p:cNvSpPr>
            <a:spLocks noGrp="1"/>
          </p:cNvSpPr>
          <p:nvPr>
            <p:ph sz="half" idx="2"/>
          </p:nvPr>
        </p:nvSpPr>
        <p:spPr>
          <a:xfrm>
            <a:off x="1684422" y="1116532"/>
            <a:ext cx="6944627"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spTree>
    <p:extLst>
      <p:ext uri="{BB962C8B-B14F-4D97-AF65-F5344CB8AC3E}">
        <p14:creationId xmlns:p14="http://schemas.microsoft.com/office/powerpoint/2010/main" val="749183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text single column, logom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smtClean="0"/>
              <a:t>Click to edit Master title style</a:t>
            </a:r>
            <a:endParaRPr lang="en-US"/>
          </a:p>
        </p:txBody>
      </p:sp>
      <p:sp>
        <p:nvSpPr>
          <p:cNvPr id="4" name="Content Placeholder 3"/>
          <p:cNvSpPr>
            <a:spLocks noGrp="1"/>
          </p:cNvSpPr>
          <p:nvPr>
            <p:ph sz="half" idx="2"/>
          </p:nvPr>
        </p:nvSpPr>
        <p:spPr>
          <a:xfrm>
            <a:off x="1684422" y="1116532"/>
            <a:ext cx="6944627"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spTree>
    <p:extLst>
      <p:ext uri="{BB962C8B-B14F-4D97-AF65-F5344CB8AC3E}">
        <p14:creationId xmlns:p14="http://schemas.microsoft.com/office/powerpoint/2010/main" val="680106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text two column, no dialog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5267" y="157854"/>
            <a:ext cx="7993783" cy="857250"/>
          </a:xfrm>
        </p:spPr>
        <p:txBody>
          <a:bodyPr>
            <a:normAutofit/>
          </a:bodyPr>
          <a:lstStyle>
            <a:lvl1pPr algn="l">
              <a:defRPr sz="3200">
                <a:solidFill>
                  <a:schemeClr val="bg1"/>
                </a:solidFill>
              </a:defRPr>
            </a:lvl1pPr>
          </a:lstStyle>
          <a:p>
            <a:r>
              <a:rPr lang="en-US" smtClean="0"/>
              <a:t>Click to edit Master title style</a:t>
            </a:r>
            <a:endParaRPr lang="en-US"/>
          </a:p>
        </p:txBody>
      </p:sp>
      <p:sp>
        <p:nvSpPr>
          <p:cNvPr id="4" name="Content Placeholder 3"/>
          <p:cNvSpPr>
            <a:spLocks noGrp="1"/>
          </p:cNvSpPr>
          <p:nvPr>
            <p:ph sz="half" idx="2"/>
          </p:nvPr>
        </p:nvSpPr>
        <p:spPr>
          <a:xfrm>
            <a:off x="635267" y="1116532"/>
            <a:ext cx="3893418"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sp>
        <p:nvSpPr>
          <p:cNvPr id="15" name="Content Placeholder 3">
            <a:extLst>
              <a:ext uri="{FF2B5EF4-FFF2-40B4-BE49-F238E27FC236}">
                <a16:creationId xmlns:a16="http://schemas.microsoft.com/office/drawing/2014/main" id="{6BAFEEC1-879F-6341-9A27-9BE8CAC4E64A}"/>
              </a:ext>
            </a:extLst>
          </p:cNvPr>
          <p:cNvSpPr>
            <a:spLocks noGrp="1"/>
          </p:cNvSpPr>
          <p:nvPr>
            <p:ph sz="half" idx="14"/>
          </p:nvPr>
        </p:nvSpPr>
        <p:spPr>
          <a:xfrm>
            <a:off x="4735630" y="1116532"/>
            <a:ext cx="3893419" cy="3493970"/>
          </a:xfrm>
        </p:spPr>
        <p:txBody>
          <a:bodyPr/>
          <a:lstStyle>
            <a:lvl1pPr>
              <a:defRPr sz="2200"/>
            </a:lvl1pPr>
            <a:lvl2pPr>
              <a:defRPr sz="1900"/>
            </a:lvl2pPr>
            <a:lvl3pPr>
              <a:defRPr sz="1700"/>
            </a:lvl3pPr>
            <a:lvl4pPr>
              <a:defRPr sz="1500"/>
            </a:lvl4pPr>
            <a:lvl5pPr>
              <a:defRPr sz="15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98015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text single column,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AD0EC322-2DC9-9147-BFBA-89B140D50074}"/>
              </a:ext>
            </a:extLst>
          </p:cNvPr>
          <p:cNvSpPr>
            <a:spLocks noGrp="1"/>
          </p:cNvSpPr>
          <p:nvPr>
            <p:ph sz="half" idx="2"/>
          </p:nvPr>
        </p:nvSpPr>
        <p:spPr>
          <a:xfrm>
            <a:off x="635266" y="673768"/>
            <a:ext cx="7998595" cy="3936734"/>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spTree>
    <p:extLst>
      <p:ext uri="{BB962C8B-B14F-4D97-AF65-F5344CB8AC3E}">
        <p14:creationId xmlns:p14="http://schemas.microsoft.com/office/powerpoint/2010/main" val="421998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heade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38BD8D-3556-EA4D-9618-75E6B1BF39B7}"/>
              </a:ext>
            </a:extLst>
          </p:cNvPr>
          <p:cNvSpPr/>
          <p:nvPr userDrawn="1"/>
        </p:nvSpPr>
        <p:spPr>
          <a:xfrm>
            <a:off x="-10274" y="-105598"/>
            <a:ext cx="9154274" cy="1035743"/>
          </a:xfrm>
          <a:prstGeom prst="rect">
            <a:avLst/>
          </a:prstGeom>
          <a:solidFill>
            <a:srgbClr val="0288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452BC2A7-AA21-994C-B2D9-207EF1A18603}"/>
              </a:ext>
            </a:extLst>
          </p:cNvPr>
          <p:cNvSpPr>
            <a:spLocks noGrp="1"/>
          </p:cNvSpPr>
          <p:nvPr>
            <p:ph type="title"/>
          </p:nvPr>
        </p:nvSpPr>
        <p:spPr>
          <a:xfrm>
            <a:off x="462013" y="157854"/>
            <a:ext cx="8224787" cy="857250"/>
          </a:xfrm>
        </p:spPr>
        <p:txBody>
          <a:bodyPr>
            <a:normAutofit/>
          </a:bodyPr>
          <a:lstStyle>
            <a:lvl1pPr algn="ctr">
              <a:defRPr sz="3200">
                <a:solidFill>
                  <a:schemeClr val="bg1"/>
                </a:solidFill>
              </a:defRPr>
            </a:lvl1pPr>
          </a:lstStyle>
          <a:p>
            <a:r>
              <a:rPr lang="en-US" smtClean="0"/>
              <a:t>Click to edit Master title style</a:t>
            </a:r>
            <a:endParaRPr lang="en-US"/>
          </a:p>
        </p:txBody>
      </p:sp>
      <p:sp>
        <p:nvSpPr>
          <p:cNvPr id="14" name="Picture Placeholder 13">
            <a:extLst>
              <a:ext uri="{FF2B5EF4-FFF2-40B4-BE49-F238E27FC236}">
                <a16:creationId xmlns:a16="http://schemas.microsoft.com/office/drawing/2014/main" id="{B05F66E1-5649-744F-A69C-98F6A6482163}"/>
              </a:ext>
            </a:extLst>
          </p:cNvPr>
          <p:cNvSpPr>
            <a:spLocks noGrp="1"/>
          </p:cNvSpPr>
          <p:nvPr>
            <p:ph type="pic" sz="quarter" idx="10"/>
          </p:nvPr>
        </p:nvSpPr>
        <p:spPr>
          <a:xfrm>
            <a:off x="0" y="943276"/>
            <a:ext cx="9144000" cy="4206240"/>
          </a:xfrm>
          <a:blipFill>
            <a:blip r:embed="rId2"/>
            <a:stretch>
              <a:fillRect l="-34378" t="-14135" r="-16378" b="-31527"/>
            </a:stretch>
          </a:blipFill>
        </p:spPr>
        <p:txBody>
          <a:bodyPr/>
          <a:lstStyle/>
          <a:p>
            <a:r>
              <a:rPr lang="en-US" smtClean="0"/>
              <a:t>Click icon to add picture</a:t>
            </a:r>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663FB1-7CB3-4344-9A6A-AF25F393FB18}"/>
              </a:ext>
            </a:extLst>
          </p:cNvPr>
          <p:cNvSpPr/>
          <p:nvPr userDrawn="1"/>
        </p:nvSpPr>
        <p:spPr>
          <a:xfrm>
            <a:off x="-10274" y="0"/>
            <a:ext cx="9154274" cy="285730"/>
          </a:xfrm>
          <a:prstGeom prst="rect">
            <a:avLst/>
          </a:prstGeom>
          <a:solidFill>
            <a:srgbClr val="0288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13">
            <a:extLst>
              <a:ext uri="{FF2B5EF4-FFF2-40B4-BE49-F238E27FC236}">
                <a16:creationId xmlns:a16="http://schemas.microsoft.com/office/drawing/2014/main" id="{B9A3FC6B-52AB-0341-8CB6-AD60C726D8EC}"/>
              </a:ext>
            </a:extLst>
          </p:cNvPr>
          <p:cNvSpPr>
            <a:spLocks noGrp="1"/>
          </p:cNvSpPr>
          <p:nvPr>
            <p:ph type="pic" sz="quarter" idx="10"/>
          </p:nvPr>
        </p:nvSpPr>
        <p:spPr>
          <a:xfrm>
            <a:off x="0" y="340495"/>
            <a:ext cx="9144000" cy="4846320"/>
          </a:xfrm>
          <a:blipFill>
            <a:blip r:embed="rId3"/>
            <a:stretch>
              <a:fillRect l="-34378" t="-12269" r="-16378" b="-14155"/>
            </a:stretch>
          </a:blipFill>
        </p:spPr>
        <p:txBody>
          <a:bodyPr/>
          <a:lstStyle/>
          <a:p>
            <a:r>
              <a:rPr lang="en-US" smtClean="0"/>
              <a:t>Click icon to add picture</a:t>
            </a:r>
            <a:endParaRPr lang="en-US" dirty="0"/>
          </a:p>
        </p:txBody>
      </p:sp>
      <p:sp>
        <p:nvSpPr>
          <p:cNvPr id="11" name="Text Placeholder 10">
            <a:extLst>
              <a:ext uri="{FF2B5EF4-FFF2-40B4-BE49-F238E27FC236}">
                <a16:creationId xmlns:a16="http://schemas.microsoft.com/office/drawing/2014/main" id="{DDFFD408-C109-2E49-AD4D-C9B4C907EAA2}"/>
              </a:ext>
            </a:extLst>
          </p:cNvPr>
          <p:cNvSpPr>
            <a:spLocks noGrp="1"/>
          </p:cNvSpPr>
          <p:nvPr>
            <p:ph type="body" sz="quarter" idx="11"/>
          </p:nvPr>
        </p:nvSpPr>
        <p:spPr>
          <a:xfrm>
            <a:off x="1" y="4555873"/>
            <a:ext cx="9144000" cy="630942"/>
          </a:xfrm>
          <a:solidFill>
            <a:srgbClr val="028896">
              <a:alpha val="45000"/>
            </a:srgbClr>
          </a:solidFill>
          <a:ln>
            <a:noFill/>
          </a:ln>
        </p:spPr>
        <p:txBody>
          <a:bodyPr lIns="914400" tIns="91440" rIns="914400" bIns="274320" anchor="b">
            <a:spAutoFit/>
          </a:bodyPr>
          <a:lstStyle>
            <a:lvl1pPr marL="0" indent="0" algn="ctr">
              <a:buNone/>
              <a:defRPr sz="1700">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1249224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9754260-3ACC-014E-A1F9-342322381DA9}"/>
              </a:ext>
            </a:extLst>
          </p:cNvPr>
          <p:cNvSpPr txBox="1">
            <a:spLocks/>
          </p:cNvSpPr>
          <p:nvPr userDrawn="1"/>
        </p:nvSpPr>
        <p:spPr>
          <a:xfrm>
            <a:off x="755583" y="4215015"/>
            <a:ext cx="7632834" cy="552248"/>
          </a:xfrm>
          <a:prstGeom prst="rect">
            <a:avLst/>
          </a:prstGeom>
        </p:spPr>
        <p:txBody>
          <a:bodyPr>
            <a:normAutofit/>
          </a:bodyPr>
          <a:lstStyle>
            <a:lvl1pPr marL="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b="0" i="0" dirty="0">
                <a:latin typeface="Ubuntu" panose="020B0504030602030204" pitchFamily="34" charset="0"/>
              </a:rPr>
              <a:t>This presentation is made possible by the generous support of the American people through the United States Agency for International Development (USAID). The contents are the responsibility of the Implementer-led Design, Evidence, Analysis and Learning (IDEAL) Activity and do not necessarily reflect the views of USAID or the United States Government.</a:t>
            </a:r>
          </a:p>
        </p:txBody>
      </p:sp>
      <p:sp>
        <p:nvSpPr>
          <p:cNvPr id="5" name="Title 1">
            <a:extLst>
              <a:ext uri="{FF2B5EF4-FFF2-40B4-BE49-F238E27FC236}">
                <a16:creationId xmlns:a16="http://schemas.microsoft.com/office/drawing/2014/main" id="{F3DBC1B1-9125-DC45-BFDD-196B37D970E0}"/>
              </a:ext>
            </a:extLst>
          </p:cNvPr>
          <p:cNvSpPr>
            <a:spLocks noGrp="1"/>
          </p:cNvSpPr>
          <p:nvPr>
            <p:ph type="title"/>
          </p:nvPr>
        </p:nvSpPr>
        <p:spPr>
          <a:xfrm>
            <a:off x="1366787" y="2429941"/>
            <a:ext cx="6314173" cy="1680046"/>
          </a:xfrm>
        </p:spPr>
        <p:txBody>
          <a:bodyPr anchor="t">
            <a:normAutofit/>
          </a:bodyPr>
          <a:lstStyle>
            <a:lvl1pPr algn="ctr">
              <a:defRPr sz="2200" b="0" i="0" cap="none" baseline="0">
                <a:solidFill>
                  <a:schemeClr val="tx1"/>
                </a:solidFill>
                <a:latin typeface="Ubuntu" panose="020B0504030602030204" pitchFamily="34" charset="0"/>
              </a:defRPr>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15CDD7FC-D8C1-064C-BC3C-00A126F67671}"/>
              </a:ext>
            </a:extLst>
          </p:cNvPr>
          <p:cNvSpPr>
            <a:spLocks noGrp="1"/>
          </p:cNvSpPr>
          <p:nvPr>
            <p:ph type="body" sz="quarter" idx="11"/>
          </p:nvPr>
        </p:nvSpPr>
        <p:spPr>
          <a:xfrm>
            <a:off x="1366838" y="1348919"/>
            <a:ext cx="6313487" cy="549624"/>
          </a:xfrm>
        </p:spPr>
        <p:txBody>
          <a:bodyPr/>
          <a:lstStyle>
            <a:lvl1pPr marL="0" indent="0" algn="ctr">
              <a:buNone/>
              <a:defRPr b="1" i="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lvl="0"/>
            <a:r>
              <a:rPr lang="en-US" smtClean="0"/>
              <a:t>Edit Master text styles</a:t>
            </a:r>
          </a:p>
        </p:txBody>
      </p:sp>
      <p:sp>
        <p:nvSpPr>
          <p:cNvPr id="12" name="Text Placeholder 11">
            <a:extLst>
              <a:ext uri="{FF2B5EF4-FFF2-40B4-BE49-F238E27FC236}">
                <a16:creationId xmlns:a16="http://schemas.microsoft.com/office/drawing/2014/main" id="{611DE50E-7565-EA4A-A7EF-75F398B707E6}"/>
              </a:ext>
            </a:extLst>
          </p:cNvPr>
          <p:cNvSpPr>
            <a:spLocks noGrp="1"/>
          </p:cNvSpPr>
          <p:nvPr>
            <p:ph type="body" sz="quarter" idx="12"/>
          </p:nvPr>
        </p:nvSpPr>
        <p:spPr>
          <a:xfrm>
            <a:off x="1366838" y="1849494"/>
            <a:ext cx="6313487" cy="411163"/>
          </a:xfrm>
        </p:spPr>
        <p:txBody>
          <a:bodyPr>
            <a:noAutofit/>
          </a:bodyPr>
          <a:lstStyle>
            <a:lvl1pPr marL="0" indent="0" algn="ctr">
              <a:buNone/>
              <a:defRPr sz="2400" b="1" i="0">
                <a:solidFill>
                  <a:schemeClr val="bg2"/>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smtClean="0"/>
              <a:t>Edit Master text styles</a:t>
            </a:r>
          </a:p>
        </p:txBody>
      </p:sp>
    </p:spTree>
    <p:extLst>
      <p:ext uri="{BB962C8B-B14F-4D97-AF65-F5344CB8AC3E}">
        <p14:creationId xmlns:p14="http://schemas.microsoft.com/office/powerpoint/2010/main" val="1218220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FD3964-BF30-D248-966D-35DA5BDB71B4}"/>
              </a:ext>
            </a:extLst>
          </p:cNvPr>
          <p:cNvSpPr txBox="1"/>
          <p:nvPr userDrawn="1"/>
        </p:nvSpPr>
        <p:spPr>
          <a:xfrm>
            <a:off x="2993456" y="286529"/>
            <a:ext cx="5536129" cy="584775"/>
          </a:xfrm>
          <a:prstGeom prst="rect">
            <a:avLst/>
          </a:prstGeom>
          <a:noFill/>
        </p:spPr>
        <p:txBody>
          <a:bodyPr wrap="square" rtlCol="0">
            <a:spAutoFit/>
          </a:bodyPr>
          <a:lstStyle/>
          <a:p>
            <a:r>
              <a:rPr lang="en-US" sz="3200" b="1" i="0" dirty="0">
                <a:solidFill>
                  <a:schemeClr val="bg2"/>
                </a:solidFill>
                <a:latin typeface="Lato" panose="020F0502020204030203" pitchFamily="34" charset="0"/>
                <a:ea typeface="Lato" panose="020F0502020204030203" pitchFamily="34" charset="0"/>
                <a:cs typeface="Lato" panose="020F0502020204030203" pitchFamily="34" charset="0"/>
              </a:rPr>
              <a:t>Agenda</a:t>
            </a:r>
          </a:p>
        </p:txBody>
      </p:sp>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21FB4AD2-4905-D940-B646-A3D6CCDC4570}"/>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Shashank Shrestha/Save the Children</a:t>
            </a:r>
            <a:endParaRPr lang="en-US" sz="850" b="0" i="0" dirty="0">
              <a:solidFill>
                <a:srgbClr val="74C2CC"/>
              </a:solidFill>
              <a:latin typeface="Ubuntu" panose="020B0504030602030204" pitchFamily="34" charset="0"/>
            </a:endParaRPr>
          </a:p>
        </p:txBody>
      </p:sp>
    </p:spTree>
    <p:extLst>
      <p:ext uri="{BB962C8B-B14F-4D97-AF65-F5344CB8AC3E}">
        <p14:creationId xmlns:p14="http://schemas.microsoft.com/office/powerpoint/2010/main" val="3460080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1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8" name="Text Placeholder 5">
            <a:extLst>
              <a:ext uri="{FF2B5EF4-FFF2-40B4-BE49-F238E27FC236}">
                <a16:creationId xmlns:a16="http://schemas.microsoft.com/office/drawing/2014/main" id="{A0AC946C-E343-154D-93DA-4B9E32872CEB}"/>
              </a:ext>
            </a:extLst>
          </p:cNvPr>
          <p:cNvSpPr>
            <a:spLocks noGrp="1"/>
          </p:cNvSpPr>
          <p:nvPr>
            <p:ph type="body" sz="quarter" idx="11" hasCustomPrompt="1"/>
          </p:nvPr>
        </p:nvSpPr>
        <p:spPr>
          <a:xfrm>
            <a:off x="2993456" y="285750"/>
            <a:ext cx="5449888" cy="430213"/>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3200" b="1" i="0" smtClean="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b="1" dirty="0">
                <a:solidFill>
                  <a:schemeClr val="bg2"/>
                </a:solidFill>
                <a:latin typeface="+mj-lt"/>
              </a:rPr>
              <a:t>Click to add title</a:t>
            </a:r>
          </a:p>
        </p:txBody>
      </p:sp>
      <p:sp>
        <p:nvSpPr>
          <p:cNvPr id="10" name="TextBox 9">
            <a:extLst>
              <a:ext uri="{FF2B5EF4-FFF2-40B4-BE49-F238E27FC236}">
                <a16:creationId xmlns:a16="http://schemas.microsoft.com/office/drawing/2014/main" id="{C8BDCA3F-20D0-E64F-B6AA-C48D8DCF71DD}"/>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Shashank Shrestha/Save the Children</a:t>
            </a:r>
            <a:endParaRPr lang="en-US" sz="850" b="0" i="0" dirty="0">
              <a:solidFill>
                <a:srgbClr val="74C2CC"/>
              </a:solidFill>
              <a:latin typeface="Ubuntu" panose="020B0504030602030204" pitchFamily="34" charset="0"/>
            </a:endParaRPr>
          </a:p>
        </p:txBody>
      </p:sp>
    </p:spTree>
    <p:extLst>
      <p:ext uri="{BB962C8B-B14F-4D97-AF65-F5344CB8AC3E}">
        <p14:creationId xmlns:p14="http://schemas.microsoft.com/office/powerpoint/2010/main" val="2430527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FD3964-BF30-D248-966D-35DA5BDB71B4}"/>
              </a:ext>
            </a:extLst>
          </p:cNvPr>
          <p:cNvSpPr txBox="1"/>
          <p:nvPr userDrawn="1"/>
        </p:nvSpPr>
        <p:spPr>
          <a:xfrm>
            <a:off x="2993456" y="286529"/>
            <a:ext cx="5536129" cy="584775"/>
          </a:xfrm>
          <a:prstGeom prst="rect">
            <a:avLst/>
          </a:prstGeom>
          <a:noFill/>
        </p:spPr>
        <p:txBody>
          <a:bodyPr wrap="square" rtlCol="0">
            <a:spAutoFit/>
          </a:bodyPr>
          <a:lstStyle/>
          <a:p>
            <a:r>
              <a:rPr lang="en-US" sz="3200" b="1" i="0" dirty="0">
                <a:solidFill>
                  <a:schemeClr val="bg2"/>
                </a:solidFill>
                <a:latin typeface="Lato" panose="020F0502020204030203" pitchFamily="34" charset="0"/>
                <a:ea typeface="Lato" panose="020F0502020204030203" pitchFamily="34" charset="0"/>
                <a:cs typeface="Lato" panose="020F0502020204030203" pitchFamily="34" charset="0"/>
              </a:rPr>
              <a:t>Agenda</a:t>
            </a:r>
          </a:p>
        </p:txBody>
      </p:sp>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7A87359-22C5-C649-B1CC-02F5971D8387}"/>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Kelley Lynch</a:t>
            </a:r>
            <a:endParaRPr lang="en-US" sz="850" b="0" i="0" dirty="0">
              <a:solidFill>
                <a:srgbClr val="74C2CC"/>
              </a:solidFill>
              <a:latin typeface="Ubuntu" panose="020B0504030602030204" pitchFamily="34" charset="0"/>
            </a:endParaRPr>
          </a:p>
        </p:txBody>
      </p:sp>
    </p:spTree>
    <p:extLst>
      <p:ext uri="{BB962C8B-B14F-4D97-AF65-F5344CB8AC3E}">
        <p14:creationId xmlns:p14="http://schemas.microsoft.com/office/powerpoint/2010/main" val="3846827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2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745ECED-765B-D04F-B589-F896BFF89B77}"/>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Kelley Lynch</a:t>
            </a:r>
            <a:endParaRPr lang="en-US" sz="850" b="0" i="0" dirty="0">
              <a:solidFill>
                <a:srgbClr val="74C2CC"/>
              </a:solidFill>
              <a:latin typeface="Ubuntu" panose="020B0504030602030204" pitchFamily="34" charset="0"/>
            </a:endParaRPr>
          </a:p>
        </p:txBody>
      </p:sp>
      <p:sp>
        <p:nvSpPr>
          <p:cNvPr id="11" name="Text Placeholder 5">
            <a:extLst>
              <a:ext uri="{FF2B5EF4-FFF2-40B4-BE49-F238E27FC236}">
                <a16:creationId xmlns:a16="http://schemas.microsoft.com/office/drawing/2014/main" id="{FE2059E3-9241-034F-A6E2-590BF2D599F9}"/>
              </a:ext>
            </a:extLst>
          </p:cNvPr>
          <p:cNvSpPr>
            <a:spLocks noGrp="1"/>
          </p:cNvSpPr>
          <p:nvPr>
            <p:ph type="body" sz="quarter" idx="11" hasCustomPrompt="1"/>
          </p:nvPr>
        </p:nvSpPr>
        <p:spPr>
          <a:xfrm>
            <a:off x="2993456" y="285750"/>
            <a:ext cx="5449888" cy="430213"/>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3200" b="1" i="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b="1" dirty="0">
                <a:solidFill>
                  <a:schemeClr val="bg2"/>
                </a:solidFill>
                <a:latin typeface="+mj-lt"/>
              </a:rPr>
              <a:t>Click to add title</a:t>
            </a:r>
          </a:p>
        </p:txBody>
      </p:sp>
    </p:spTree>
    <p:extLst>
      <p:ext uri="{BB962C8B-B14F-4D97-AF65-F5344CB8AC3E}">
        <p14:creationId xmlns:p14="http://schemas.microsoft.com/office/powerpoint/2010/main" val="3276608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FD3964-BF30-D248-966D-35DA5BDB71B4}"/>
              </a:ext>
            </a:extLst>
          </p:cNvPr>
          <p:cNvSpPr txBox="1"/>
          <p:nvPr userDrawn="1"/>
        </p:nvSpPr>
        <p:spPr>
          <a:xfrm>
            <a:off x="2993456" y="286529"/>
            <a:ext cx="5536129" cy="584775"/>
          </a:xfrm>
          <a:prstGeom prst="rect">
            <a:avLst/>
          </a:prstGeom>
          <a:noFill/>
        </p:spPr>
        <p:txBody>
          <a:bodyPr wrap="square" rtlCol="0">
            <a:spAutoFit/>
          </a:bodyPr>
          <a:lstStyle/>
          <a:p>
            <a:r>
              <a:rPr lang="en-US" sz="3200" b="1" i="0" dirty="0">
                <a:solidFill>
                  <a:schemeClr val="bg2"/>
                </a:solidFill>
                <a:latin typeface="Lato" panose="020F0502020204030203" pitchFamily="34" charset="0"/>
                <a:ea typeface="Lato" panose="020F0502020204030203" pitchFamily="34" charset="0"/>
                <a:cs typeface="Lato" panose="020F0502020204030203" pitchFamily="34" charset="0"/>
              </a:rPr>
              <a:t>Agenda</a:t>
            </a:r>
          </a:p>
        </p:txBody>
      </p:sp>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F76228D-75A3-7E40-A4C7-678B12152C1F}"/>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Jonathan </a:t>
            </a:r>
            <a:r>
              <a:rPr lang="en-US" sz="850" b="0" i="0" u="none" strike="noStrike" kern="1200" dirty="0" err="1">
                <a:solidFill>
                  <a:srgbClr val="74C2CC"/>
                </a:solidFill>
                <a:effectLst/>
                <a:latin typeface="Ubuntu" panose="020B0504030602030204" pitchFamily="34" charset="0"/>
                <a:ea typeface="+mn-ea"/>
                <a:cs typeface="+mn-cs"/>
              </a:rPr>
              <a:t>Hyams</a:t>
            </a:r>
            <a:r>
              <a:rPr lang="en-US" sz="850" b="0" i="0" u="none" strike="noStrike" kern="1200" dirty="0">
                <a:solidFill>
                  <a:srgbClr val="74C2CC"/>
                </a:solidFill>
                <a:effectLst/>
                <a:latin typeface="Ubuntu" panose="020B0504030602030204" pitchFamily="34" charset="0"/>
                <a:ea typeface="+mn-ea"/>
                <a:cs typeface="+mn-cs"/>
              </a:rPr>
              <a:t>/Save the Children</a:t>
            </a:r>
            <a:endParaRPr lang="en-US" sz="850" b="0" i="0" dirty="0">
              <a:solidFill>
                <a:srgbClr val="74C2CC"/>
              </a:solidFill>
              <a:latin typeface="Ubuntu" panose="020B0504030602030204" pitchFamily="34" charset="0"/>
            </a:endParaRPr>
          </a:p>
        </p:txBody>
      </p:sp>
    </p:spTree>
    <p:extLst>
      <p:ext uri="{BB962C8B-B14F-4D97-AF65-F5344CB8AC3E}">
        <p14:creationId xmlns:p14="http://schemas.microsoft.com/office/powerpoint/2010/main" val="133958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3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F76228D-75A3-7E40-A4C7-678B12152C1F}"/>
              </a:ext>
            </a:extLst>
          </p:cNvPr>
          <p:cNvSpPr txBox="1"/>
          <p:nvPr userDrawn="1"/>
        </p:nvSpPr>
        <p:spPr>
          <a:xfrm>
            <a:off x="6270210" y="4796999"/>
            <a:ext cx="2753474" cy="223138"/>
          </a:xfrm>
          <a:prstGeom prst="rect">
            <a:avLst/>
          </a:prstGeom>
          <a:noFill/>
        </p:spPr>
        <p:txBody>
          <a:bodyPr wrap="square" rtlCol="0">
            <a:spAutoFit/>
          </a:bodyPr>
          <a:lstStyle/>
          <a:p>
            <a:pPr algn="r"/>
            <a:r>
              <a:rPr lang="en-US" sz="850" b="0" i="0" u="none" strike="noStrike" kern="1200" dirty="0">
                <a:solidFill>
                  <a:srgbClr val="74C2CC"/>
                </a:solidFill>
                <a:effectLst/>
                <a:latin typeface="Ubuntu" panose="020B0504030602030204" pitchFamily="34" charset="0"/>
                <a:ea typeface="+mn-ea"/>
                <a:cs typeface="+mn-cs"/>
              </a:rPr>
              <a:t>Photo Credit Jonathan </a:t>
            </a:r>
            <a:r>
              <a:rPr lang="en-US" sz="850" b="0" i="0" u="none" strike="noStrike" kern="1200" dirty="0" err="1">
                <a:solidFill>
                  <a:srgbClr val="74C2CC"/>
                </a:solidFill>
                <a:effectLst/>
                <a:latin typeface="Ubuntu" panose="020B0504030602030204" pitchFamily="34" charset="0"/>
                <a:ea typeface="+mn-ea"/>
                <a:cs typeface="+mn-cs"/>
              </a:rPr>
              <a:t>Hyams</a:t>
            </a:r>
            <a:r>
              <a:rPr lang="en-US" sz="850" b="0" i="0" u="none" strike="noStrike" kern="1200" dirty="0">
                <a:solidFill>
                  <a:srgbClr val="74C2CC"/>
                </a:solidFill>
                <a:effectLst/>
                <a:latin typeface="Ubuntu" panose="020B0504030602030204" pitchFamily="34" charset="0"/>
                <a:ea typeface="+mn-ea"/>
                <a:cs typeface="+mn-cs"/>
              </a:rPr>
              <a:t>/Save the Children</a:t>
            </a:r>
            <a:endParaRPr lang="en-US" sz="850" b="0" i="0" dirty="0">
              <a:solidFill>
                <a:srgbClr val="74C2CC"/>
              </a:solidFill>
              <a:latin typeface="Ubuntu" panose="020B0504030602030204" pitchFamily="34" charset="0"/>
            </a:endParaRPr>
          </a:p>
        </p:txBody>
      </p:sp>
      <p:sp>
        <p:nvSpPr>
          <p:cNvPr id="11" name="Text Placeholder 5">
            <a:extLst>
              <a:ext uri="{FF2B5EF4-FFF2-40B4-BE49-F238E27FC236}">
                <a16:creationId xmlns:a16="http://schemas.microsoft.com/office/drawing/2014/main" id="{004528C8-A702-8A4A-BDB8-6BF2EC7B4F16}"/>
              </a:ext>
            </a:extLst>
          </p:cNvPr>
          <p:cNvSpPr>
            <a:spLocks noGrp="1"/>
          </p:cNvSpPr>
          <p:nvPr>
            <p:ph type="body" sz="quarter" idx="11" hasCustomPrompt="1"/>
          </p:nvPr>
        </p:nvSpPr>
        <p:spPr>
          <a:xfrm>
            <a:off x="2993456" y="285750"/>
            <a:ext cx="5449888" cy="430213"/>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3200" b="1" i="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b="1" dirty="0">
                <a:solidFill>
                  <a:schemeClr val="bg2"/>
                </a:solidFill>
                <a:latin typeface="+mj-lt"/>
              </a:rPr>
              <a:t>Click to add title</a:t>
            </a:r>
          </a:p>
        </p:txBody>
      </p:sp>
    </p:spTree>
    <p:extLst>
      <p:ext uri="{BB962C8B-B14F-4D97-AF65-F5344CB8AC3E}">
        <p14:creationId xmlns:p14="http://schemas.microsoft.com/office/powerpoint/2010/main" val="231213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5137" y="972152"/>
            <a:ext cx="2675823" cy="3205213"/>
          </a:xfrm>
        </p:spPr>
        <p:txBody>
          <a:bodyPr anchor="ctr">
            <a:normAutofit/>
          </a:bodyPr>
          <a:lstStyle>
            <a:lvl1pPr algn="l">
              <a:defRPr sz="2400" b="1" cap="none" baseline="0">
                <a:solidFill>
                  <a:schemeClr val="bg1"/>
                </a:solidFill>
              </a:defRPr>
            </a:lvl1pPr>
          </a:lstStyle>
          <a:p>
            <a:r>
              <a:rPr lang="en-US" smtClean="0"/>
              <a:t>Click to edit Master title style</a:t>
            </a:r>
            <a:endParaRPr lang="en-US" dirty="0"/>
          </a:p>
        </p:txBody>
      </p:sp>
      <p:sp>
        <p:nvSpPr>
          <p:cNvPr id="5" name="Picture Placeholder 4">
            <a:extLst>
              <a:ext uri="{FF2B5EF4-FFF2-40B4-BE49-F238E27FC236}">
                <a16:creationId xmlns:a16="http://schemas.microsoft.com/office/drawing/2014/main" id="{1CD9F359-FAE8-3C44-992A-E68EDC179D2C}"/>
              </a:ext>
            </a:extLst>
          </p:cNvPr>
          <p:cNvSpPr>
            <a:spLocks noGrp="1"/>
          </p:cNvSpPr>
          <p:nvPr>
            <p:ph type="pic" sz="quarter" idx="13"/>
          </p:nvPr>
        </p:nvSpPr>
        <p:spPr>
          <a:xfrm>
            <a:off x="1187116" y="981075"/>
            <a:ext cx="3195638" cy="3195638"/>
          </a:xfrm>
          <a:prstGeom prst="ellipse">
            <a:avLst/>
          </a:prstGeom>
          <a:blipFill>
            <a:blip r:embed="rId3"/>
            <a:stretch>
              <a:fillRect l="-52153" t="-4797" r="-12093" b="-4797"/>
            </a:stretch>
          </a:blipFill>
        </p:spPr>
        <p:txBody>
          <a:bodyPr/>
          <a:lstStyle/>
          <a:p>
            <a:r>
              <a:rPr lang="en-US" smtClean="0"/>
              <a:t>Click icon to add picture</a:t>
            </a:r>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362695-20A2-5146-9676-D37BBDB80358}"/>
              </a:ext>
            </a:extLst>
          </p:cNvPr>
          <p:cNvSpPr>
            <a:spLocks noGrp="1"/>
          </p:cNvSpPr>
          <p:nvPr>
            <p:ph type="title"/>
          </p:nvPr>
        </p:nvSpPr>
        <p:spPr>
          <a:xfrm>
            <a:off x="1366787" y="972152"/>
            <a:ext cx="6314173" cy="3205213"/>
          </a:xfrm>
        </p:spPr>
        <p:txBody>
          <a:bodyPr anchor="ctr">
            <a:normAutofit/>
          </a:bodyPr>
          <a:lstStyle>
            <a:lvl1pPr algn="ctr">
              <a:defRPr sz="2400" b="1" cap="none"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260594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70" r:id="rId2"/>
    <p:sldLayoutId id="2147493475" r:id="rId3"/>
    <p:sldLayoutId id="2147493472" r:id="rId4"/>
    <p:sldLayoutId id="2147493476" r:id="rId5"/>
    <p:sldLayoutId id="2147493473" r:id="rId6"/>
    <p:sldLayoutId id="2147493477" r:id="rId7"/>
    <p:sldLayoutId id="2147493458" r:id="rId8"/>
    <p:sldLayoutId id="2147493459" r:id="rId9"/>
    <p:sldLayoutId id="2147493471" r:id="rId10"/>
    <p:sldLayoutId id="2147493460" r:id="rId11"/>
    <p:sldLayoutId id="2147493464" r:id="rId12"/>
    <p:sldLayoutId id="2147493465" r:id="rId13"/>
    <p:sldLayoutId id="2147493474" r:id="rId14"/>
    <p:sldLayoutId id="2147493468" r:id="rId15"/>
    <p:sldLayoutId id="2147493469" r:id="rId16"/>
    <p:sldLayoutId id="2147493461" r:id="rId17"/>
    <p:sldLayoutId id="2147493462" r:id="rId18"/>
    <p:sldLayoutId id="2147493463" r:id="rId19"/>
  </p:sldLayoutIdLst>
  <p:hf sldNum="0" hdr="0" ftr="0" dt="0"/>
  <p:txStyles>
    <p:titleStyle>
      <a:lvl1pPr algn="ctr" defTabSz="457200" rtl="0" eaLnBrk="1" latinLnBrk="0" hangingPunct="1">
        <a:spcBef>
          <a:spcPct val="0"/>
        </a:spcBef>
        <a:buNone/>
        <a:defRPr sz="4400" b="1" i="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Ubuntu" panose="020B050403060203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Ubuntu" panose="020B050403060203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Ubuntu" panose="020B050403060203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Ubuntu" panose="020B050403060203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Ubuntu" panose="020B0504030602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3EE408-75A9-7D49-A031-FC414557AF43}"/>
              </a:ext>
            </a:extLst>
          </p:cNvPr>
          <p:cNvSpPr>
            <a:spLocks noGrp="1"/>
          </p:cNvSpPr>
          <p:nvPr>
            <p:ph type="body" sz="quarter" idx="11"/>
          </p:nvPr>
        </p:nvSpPr>
        <p:spPr/>
        <p:txBody>
          <a:bodyPr/>
          <a:lstStyle/>
          <a:p>
            <a:r>
              <a:rPr lang="en-US" dirty="0" smtClean="0">
                <a:latin typeface="Lato" panose="020F0502020204030203" pitchFamily="34" charset="0"/>
                <a:ea typeface="Lato" panose="020F0502020204030203" pitchFamily="34" charset="0"/>
                <a:cs typeface="Lato" panose="020F0502020204030203" pitchFamily="34" charset="0"/>
              </a:rPr>
              <a:t>Graphic Refinement</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3" name="Text Placeholder 2">
            <a:extLst>
              <a:ext uri="{FF2B5EF4-FFF2-40B4-BE49-F238E27FC236}">
                <a16:creationId xmlns:a16="http://schemas.microsoft.com/office/drawing/2014/main" id="{EBF5BFA4-1A6C-FF48-8033-4C2D7CEF4E66}"/>
              </a:ext>
            </a:extLst>
          </p:cNvPr>
          <p:cNvSpPr>
            <a:spLocks noGrp="1"/>
          </p:cNvSpPr>
          <p:nvPr>
            <p:ph type="body" sz="quarter" idx="12"/>
          </p:nvPr>
        </p:nvSpPr>
        <p:spPr/>
        <p:txBody>
          <a:bodyPr/>
          <a:lstStyle/>
          <a:p>
            <a:r>
              <a:rPr lang="en-US" dirty="0" smtClean="0">
                <a:latin typeface="Lato" panose="020F0502020204030203" pitchFamily="34" charset="0"/>
                <a:ea typeface="Lato" panose="020F0502020204030203" pitchFamily="34" charset="0"/>
                <a:cs typeface="Lato" panose="020F0502020204030203" pitchFamily="34" charset="0"/>
              </a:rPr>
              <a:t>[include date here]</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1454273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dirty="0"/>
              <a:t>References vs. full wording</a:t>
            </a:r>
            <a:endParaRPr lang="en-US" dirty="0"/>
          </a:p>
        </p:txBody>
      </p:sp>
      <p:sp>
        <p:nvSpPr>
          <p:cNvPr id="4" name="Content Placeholder 2"/>
          <p:cNvSpPr>
            <a:spLocks noGrp="1"/>
          </p:cNvSpPr>
          <p:nvPr>
            <p:ph sz="half" idx="2"/>
          </p:nvPr>
        </p:nvSpPr>
        <p:spPr>
          <a:xfrm>
            <a:off x="1075624" y="1116532"/>
            <a:ext cx="2863515" cy="3493970"/>
          </a:xfrm>
        </p:spPr>
        <p:txBody>
          <a:bodyPr/>
          <a:lstStyle/>
          <a:p>
            <a:r>
              <a:rPr lang="en-US" sz="2400" dirty="0"/>
              <a:t>If the diagrams become too crowded, we may decide to use references versus full wording for assumptions and rationales</a:t>
            </a:r>
            <a:endParaRPr lang="en-US" dirty="0"/>
          </a:p>
        </p:txBody>
      </p:sp>
      <p:pic>
        <p:nvPicPr>
          <p:cNvPr id="6" name="Picture 5"/>
          <p:cNvPicPr>
            <a:picLocks noChangeAspect="1"/>
          </p:cNvPicPr>
          <p:nvPr/>
        </p:nvPicPr>
        <p:blipFill>
          <a:blip r:embed="rId3"/>
          <a:stretch>
            <a:fillRect/>
          </a:stretch>
        </p:blipFill>
        <p:spPr>
          <a:xfrm>
            <a:off x="4547937" y="1015104"/>
            <a:ext cx="3631741" cy="3967237"/>
          </a:xfrm>
          <a:prstGeom prst="rect">
            <a:avLst/>
          </a:prstGeom>
          <a:ln w="38100">
            <a:solidFill>
              <a:schemeClr val="tx1"/>
            </a:solidFill>
          </a:ln>
        </p:spPr>
      </p:pic>
    </p:spTree>
    <p:extLst>
      <p:ext uri="{BB962C8B-B14F-4D97-AF65-F5344CB8AC3E}">
        <p14:creationId xmlns:p14="http://schemas.microsoft.com/office/powerpoint/2010/main" val="40596095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Integrating cross-cutting themes</a:t>
            </a:r>
            <a:endParaRPr lang="en-US"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en-US" sz="2400" dirty="0"/>
              <a:t>Key words</a:t>
            </a:r>
          </a:p>
          <a:p>
            <a:pPr marL="342900" indent="-342900">
              <a:buFont typeface="Arial" panose="020B0604020202020204" pitchFamily="34" charset="0"/>
              <a:buChar char="•"/>
            </a:pPr>
            <a:r>
              <a:rPr lang="en-US" sz="2400" dirty="0"/>
              <a:t>Icons</a:t>
            </a:r>
          </a:p>
          <a:p>
            <a:pPr marL="342900" indent="-342900">
              <a:buFont typeface="Arial" panose="020B0604020202020204" pitchFamily="34" charset="0"/>
              <a:buChar char="•"/>
            </a:pPr>
            <a:r>
              <a:rPr lang="en-US" sz="2400" dirty="0"/>
              <a:t>Colors/ shades </a:t>
            </a:r>
          </a:p>
          <a:p>
            <a:pPr marL="342900" indent="-342900">
              <a:buFont typeface="Arial" panose="020B0604020202020204" pitchFamily="34" charset="0"/>
              <a:buChar char="•"/>
            </a:pPr>
            <a:r>
              <a:rPr lang="en-US" sz="2400" dirty="0"/>
              <a:t>Borders</a:t>
            </a:r>
          </a:p>
          <a:p>
            <a:pPr marL="342900" indent="-342900">
              <a:buFont typeface="Arial" panose="020B0604020202020204" pitchFamily="34" charset="0"/>
              <a:buChar char="•"/>
            </a:pPr>
            <a:r>
              <a:rPr lang="en-US" sz="2400" dirty="0"/>
              <a:t>Text</a:t>
            </a:r>
          </a:p>
          <a:p>
            <a:pPr marL="342900" indent="-342900">
              <a:buFont typeface="Arial" panose="020B0604020202020204" pitchFamily="34" charset="0"/>
              <a:buChar char="•"/>
            </a:pPr>
            <a:r>
              <a:rPr lang="en-US" sz="2400" dirty="0" smtClean="0"/>
              <a:t>Font</a:t>
            </a:r>
            <a:endParaRPr lang="en-US" sz="2400" dirty="0"/>
          </a:p>
        </p:txBody>
      </p:sp>
    </p:spTree>
    <p:extLst>
      <p:ext uri="{BB962C8B-B14F-4D97-AF65-F5344CB8AC3E}">
        <p14:creationId xmlns:p14="http://schemas.microsoft.com/office/powerpoint/2010/main" val="3832620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800" dirty="0"/>
              <a:t>Integrating cross-cutting themes: </a:t>
            </a:r>
            <a:r>
              <a:rPr lang="en-US" sz="2800" dirty="0" smtClean="0"/>
              <a:t>key </a:t>
            </a:r>
            <a:r>
              <a:rPr lang="en-US" sz="2800" dirty="0"/>
              <a:t>words</a:t>
            </a:r>
            <a:endParaRPr lang="en-US" sz="2800" dirty="0"/>
          </a:p>
        </p:txBody>
      </p:sp>
      <p:graphicFrame>
        <p:nvGraphicFramePr>
          <p:cNvPr id="7" name="Content Placeholder 4"/>
          <p:cNvGraphicFramePr>
            <a:graphicFrameLocks noGrp="1"/>
          </p:cNvGraphicFramePr>
          <p:nvPr>
            <p:ph sz="half" idx="2"/>
            <p:extLst>
              <p:ext uri="{D42A27DB-BD31-4B8C-83A1-F6EECF244321}">
                <p14:modId xmlns:p14="http://schemas.microsoft.com/office/powerpoint/2010/main" val="1332376859"/>
              </p:ext>
            </p:extLst>
          </p:nvPr>
        </p:nvGraphicFramePr>
        <p:xfrm>
          <a:off x="1147731" y="999336"/>
          <a:ext cx="7394025" cy="3998146"/>
        </p:xfrm>
        <a:graphic>
          <a:graphicData uri="http://schemas.openxmlformats.org/drawingml/2006/table">
            <a:tbl>
              <a:tblPr firstRow="1" bandRow="1">
                <a:tableStyleId>{5C22544A-7EE6-4342-B048-85BDC9FD1C3A}</a:tableStyleId>
              </a:tblPr>
              <a:tblGrid>
                <a:gridCol w="2464675">
                  <a:extLst>
                    <a:ext uri="{9D8B030D-6E8A-4147-A177-3AD203B41FA5}">
                      <a16:colId xmlns:a16="http://schemas.microsoft.com/office/drawing/2014/main" val="3242908758"/>
                    </a:ext>
                  </a:extLst>
                </a:gridCol>
                <a:gridCol w="1949668">
                  <a:extLst>
                    <a:ext uri="{9D8B030D-6E8A-4147-A177-3AD203B41FA5}">
                      <a16:colId xmlns:a16="http://schemas.microsoft.com/office/drawing/2014/main" val="4008287352"/>
                    </a:ext>
                  </a:extLst>
                </a:gridCol>
                <a:gridCol w="2979682">
                  <a:extLst>
                    <a:ext uri="{9D8B030D-6E8A-4147-A177-3AD203B41FA5}">
                      <a16:colId xmlns:a16="http://schemas.microsoft.com/office/drawing/2014/main" val="3872349383"/>
                    </a:ext>
                  </a:extLst>
                </a:gridCol>
              </a:tblGrid>
              <a:tr h="823146">
                <a:tc>
                  <a:txBody>
                    <a:bodyPr/>
                    <a:lstStyle/>
                    <a:p>
                      <a:r>
                        <a:rPr lang="en-US" dirty="0" smtClean="0"/>
                        <a:t>Gender/</a:t>
                      </a:r>
                      <a:r>
                        <a:rPr lang="en-US" baseline="0" dirty="0" smtClean="0"/>
                        <a:t>age </a:t>
                      </a:r>
                      <a:r>
                        <a:rPr lang="en-US" baseline="0" dirty="0" smtClean="0"/>
                        <a:t>groups</a:t>
                      </a:r>
                      <a:endParaRPr lang="en-US" dirty="0"/>
                    </a:p>
                  </a:txBody>
                  <a:tcPr/>
                </a:tc>
                <a:tc>
                  <a:txBody>
                    <a:bodyPr/>
                    <a:lstStyle/>
                    <a:p>
                      <a:r>
                        <a:rPr lang="en-US" dirty="0" smtClean="0"/>
                        <a:t>Community participation </a:t>
                      </a:r>
                      <a:endParaRPr lang="en-US" dirty="0"/>
                    </a:p>
                  </a:txBody>
                  <a:tcPr/>
                </a:tc>
                <a:tc>
                  <a:txBody>
                    <a:bodyPr/>
                    <a:lstStyle/>
                    <a:p>
                      <a:r>
                        <a:rPr lang="en-US" dirty="0" smtClean="0"/>
                        <a:t>Environment</a:t>
                      </a:r>
                      <a:endParaRPr lang="en-US" dirty="0"/>
                    </a:p>
                  </a:txBody>
                  <a:tcPr/>
                </a:tc>
                <a:extLst>
                  <a:ext uri="{0D108BD9-81ED-4DB2-BD59-A6C34878D82A}">
                    <a16:rowId xmlns:a16="http://schemas.microsoft.com/office/drawing/2014/main" val="2105393357"/>
                  </a:ext>
                </a:extLst>
              </a:tr>
              <a:tr h="370840">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Men and women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M &amp; F youth</a:t>
                      </a:r>
                    </a:p>
                  </a:txBody>
                  <a:tcPr/>
                </a:tc>
                <a:tc>
                  <a:txBody>
                    <a:bodyPr/>
                    <a:lstStyle/>
                    <a:p>
                      <a:r>
                        <a:rPr lang="en-US" sz="2000" dirty="0" smtClean="0"/>
                        <a:t>Inclusive</a:t>
                      </a:r>
                      <a:endParaRPr lang="en-US" sz="2000" dirty="0"/>
                    </a:p>
                  </a:txBody>
                  <a:tcPr/>
                </a:tc>
                <a:tc>
                  <a:txBody>
                    <a:bodyPr/>
                    <a:lstStyle/>
                    <a:p>
                      <a:r>
                        <a:rPr lang="en-US" sz="2000" dirty="0" smtClean="0"/>
                        <a:t>Climate change sensitive </a:t>
                      </a:r>
                      <a:endParaRPr lang="en-US" sz="2000" dirty="0"/>
                    </a:p>
                  </a:txBody>
                  <a:tcPr/>
                </a:tc>
                <a:extLst>
                  <a:ext uri="{0D108BD9-81ED-4DB2-BD59-A6C34878D82A}">
                    <a16:rowId xmlns:a16="http://schemas.microsoft.com/office/drawing/2014/main" val="3626606406"/>
                  </a:ext>
                </a:extLst>
              </a:tr>
              <a:tr h="370840">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Gender sensitive </a:t>
                      </a:r>
                    </a:p>
                  </a:txBody>
                  <a:tcPr/>
                </a:tc>
                <a:tc>
                  <a:txBody>
                    <a:bodyPr/>
                    <a:lstStyle/>
                    <a:p>
                      <a:r>
                        <a:rPr lang="en-US" sz="2000" dirty="0" smtClean="0"/>
                        <a:t>With broad community input</a:t>
                      </a:r>
                      <a:endParaRPr lang="en-US" sz="2000" dirty="0"/>
                    </a:p>
                  </a:txBody>
                  <a:tcPr/>
                </a:tc>
                <a:tc>
                  <a:txBody>
                    <a:bodyPr/>
                    <a:lstStyle/>
                    <a:p>
                      <a:r>
                        <a:rPr lang="en-US" sz="2000" dirty="0" smtClean="0"/>
                        <a:t>Climate</a:t>
                      </a:r>
                      <a:r>
                        <a:rPr lang="en-US" sz="2000" baseline="0" dirty="0" smtClean="0"/>
                        <a:t> smart </a:t>
                      </a:r>
                      <a:endParaRPr lang="en-US" sz="2000" dirty="0"/>
                    </a:p>
                  </a:txBody>
                  <a:tcPr/>
                </a:tc>
                <a:extLst>
                  <a:ext uri="{0D108BD9-81ED-4DB2-BD59-A6C34878D82A}">
                    <a16:rowId xmlns:a16="http://schemas.microsoft.com/office/drawing/2014/main" val="252183773"/>
                  </a:ext>
                </a:extLst>
              </a:tr>
              <a:tr h="370840">
                <a:tc>
                  <a:txBody>
                    <a:bodyPr/>
                    <a:lstStyle/>
                    <a:p>
                      <a:r>
                        <a:rPr lang="en-US" sz="2000" dirty="0" smtClean="0"/>
                        <a:t>Gender responsive </a:t>
                      </a:r>
                      <a:endParaRPr lang="en-US" sz="2000" dirty="0"/>
                    </a:p>
                  </a:txBody>
                  <a:tcPr/>
                </a:tc>
                <a:tc>
                  <a:txBody>
                    <a:bodyPr/>
                    <a:lstStyle/>
                    <a:p>
                      <a:r>
                        <a:rPr lang="en-US" sz="2000" dirty="0" smtClean="0"/>
                        <a:t>Participatory</a:t>
                      </a:r>
                      <a:endParaRPr lang="en-US" sz="2000" dirty="0"/>
                    </a:p>
                  </a:txBody>
                  <a:tcPr/>
                </a:tc>
                <a:tc>
                  <a:txBody>
                    <a:bodyPr/>
                    <a:lstStyle/>
                    <a:p>
                      <a:r>
                        <a:rPr lang="en-US" sz="2000" dirty="0" smtClean="0"/>
                        <a:t>Environmentally appropriate</a:t>
                      </a:r>
                      <a:endParaRPr lang="en-US" sz="2000" dirty="0"/>
                    </a:p>
                  </a:txBody>
                  <a:tcPr/>
                </a:tc>
                <a:extLst>
                  <a:ext uri="{0D108BD9-81ED-4DB2-BD59-A6C34878D82A}">
                    <a16:rowId xmlns:a16="http://schemas.microsoft.com/office/drawing/2014/main" val="4176615578"/>
                  </a:ext>
                </a:extLst>
              </a:tr>
              <a:tr h="370840">
                <a:tc>
                  <a:txBody>
                    <a:bodyPr/>
                    <a:lstStyle/>
                    <a:p>
                      <a:r>
                        <a:rPr lang="en-US" sz="2000" dirty="0" smtClean="0"/>
                        <a:t>Gender equitable</a:t>
                      </a:r>
                      <a:endParaRPr lang="en-US" sz="2000" dirty="0"/>
                    </a:p>
                  </a:txBody>
                  <a:tcPr/>
                </a:tc>
                <a:tc>
                  <a:txBody>
                    <a:bodyPr/>
                    <a:lstStyle/>
                    <a:p>
                      <a:endParaRPr lang="en-US" sz="2000" dirty="0"/>
                    </a:p>
                  </a:txBody>
                  <a:tcPr/>
                </a:tc>
                <a:tc>
                  <a:txBody>
                    <a:bodyPr/>
                    <a:lstStyle/>
                    <a:p>
                      <a:r>
                        <a:rPr lang="en-US" sz="2000" dirty="0" smtClean="0"/>
                        <a:t>Good</a:t>
                      </a:r>
                      <a:r>
                        <a:rPr lang="en-US" sz="2000" baseline="0" dirty="0" smtClean="0"/>
                        <a:t> environmental practices </a:t>
                      </a:r>
                      <a:endParaRPr lang="en-US" sz="2000" dirty="0"/>
                    </a:p>
                  </a:txBody>
                  <a:tcPr/>
                </a:tc>
                <a:extLst>
                  <a:ext uri="{0D108BD9-81ED-4DB2-BD59-A6C34878D82A}">
                    <a16:rowId xmlns:a16="http://schemas.microsoft.com/office/drawing/2014/main" val="1909220113"/>
                  </a:ext>
                </a:extLst>
              </a:tr>
            </a:tbl>
          </a:graphicData>
        </a:graphic>
      </p:graphicFrame>
    </p:spTree>
    <p:extLst>
      <p:ext uri="{BB962C8B-B14F-4D97-AF65-F5344CB8AC3E}">
        <p14:creationId xmlns:p14="http://schemas.microsoft.com/office/powerpoint/2010/main" val="32001746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800" dirty="0"/>
              <a:t>Example: Integrating cross-cutting </a:t>
            </a:r>
            <a:r>
              <a:rPr lang="en-US" sz="2800" dirty="0" smtClean="0"/>
              <a:t>themes (icons </a:t>
            </a:r>
            <a:r>
              <a:rPr lang="en-US" sz="2800" dirty="0"/>
              <a:t>and key </a:t>
            </a:r>
            <a:r>
              <a:rPr lang="en-US" sz="2800" dirty="0" smtClean="0"/>
              <a:t>words)</a:t>
            </a:r>
            <a:endParaRPr lang="en-US" sz="2800" dirty="0"/>
          </a:p>
        </p:txBody>
      </p:sp>
      <p:pic>
        <p:nvPicPr>
          <p:cNvPr id="5" name="Content Placeholder 4"/>
          <p:cNvPicPr>
            <a:picLocks noChangeAspect="1"/>
          </p:cNvPicPr>
          <p:nvPr/>
        </p:nvPicPr>
        <p:blipFill>
          <a:blip r:embed="rId3"/>
          <a:stretch>
            <a:fillRect/>
          </a:stretch>
        </p:blipFill>
        <p:spPr>
          <a:xfrm>
            <a:off x="653147" y="1192279"/>
            <a:ext cx="8380338" cy="3631480"/>
          </a:xfrm>
          <a:prstGeom prst="rect">
            <a:avLst/>
          </a:prstGeom>
        </p:spPr>
      </p:pic>
      <p:sp>
        <p:nvSpPr>
          <p:cNvPr id="6" name="Rounded Rectangle 5"/>
          <p:cNvSpPr/>
          <p:nvPr/>
        </p:nvSpPr>
        <p:spPr>
          <a:xfrm>
            <a:off x="4150336" y="2028747"/>
            <a:ext cx="3556000" cy="3628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931182" y="4161095"/>
            <a:ext cx="517977" cy="1886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700135" y="3649963"/>
            <a:ext cx="928914" cy="18355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595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800" dirty="0"/>
              <a:t>Example: Integrating cross-cutting </a:t>
            </a:r>
            <a:r>
              <a:rPr lang="en-US" sz="2800" dirty="0" smtClean="0"/>
              <a:t>themes (borders</a:t>
            </a:r>
            <a:r>
              <a:rPr lang="en-US" sz="2800" dirty="0"/>
              <a:t>, fonts, and key </a:t>
            </a:r>
            <a:r>
              <a:rPr lang="en-US" sz="2800" dirty="0" smtClean="0"/>
              <a:t>words)</a:t>
            </a:r>
            <a:endParaRPr lang="en-US" sz="2800" dirty="0"/>
          </a:p>
        </p:txBody>
      </p:sp>
      <p:pic>
        <p:nvPicPr>
          <p:cNvPr id="7" name="Content Placeholder 4"/>
          <p:cNvPicPr>
            <a:picLocks noChangeAspect="1"/>
          </p:cNvPicPr>
          <p:nvPr/>
        </p:nvPicPr>
        <p:blipFill>
          <a:blip r:embed="rId3"/>
          <a:stretch>
            <a:fillRect/>
          </a:stretch>
        </p:blipFill>
        <p:spPr>
          <a:xfrm>
            <a:off x="514951" y="1542590"/>
            <a:ext cx="8629049" cy="3515538"/>
          </a:xfrm>
          <a:prstGeom prst="rect">
            <a:avLst/>
          </a:prstGeom>
        </p:spPr>
      </p:pic>
      <p:sp>
        <p:nvSpPr>
          <p:cNvPr id="10" name="Text Placeholder 3"/>
          <p:cNvSpPr txBox="1">
            <a:spLocks/>
          </p:cNvSpPr>
          <p:nvPr/>
        </p:nvSpPr>
        <p:spPr>
          <a:xfrm>
            <a:off x="635267" y="967460"/>
            <a:ext cx="7886700" cy="575130"/>
          </a:xfrm>
          <a:prstGeom prst="rect">
            <a:avLst/>
          </a:prstGeom>
        </p:spPr>
        <p:txBody>
          <a:bodyPr>
            <a:noAutofit/>
          </a:bodyPr>
          <a:lstStyle>
            <a:lvl1pPr marL="342900" indent="-342900" algn="l" defTabSz="457200" rtl="0" eaLnBrk="1" latinLnBrk="0" hangingPunct="1">
              <a:spcBef>
                <a:spcPct val="20000"/>
              </a:spcBef>
              <a:buFont typeface="Arial"/>
              <a:buChar char="•"/>
              <a:defRPr sz="3200" b="0" i="0" kern="1200">
                <a:solidFill>
                  <a:schemeClr val="tx1"/>
                </a:solidFill>
                <a:latin typeface="Ubuntu" panose="020B050403060203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Ubuntu" panose="020B050403060203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Ubuntu" panose="020B050403060203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Ubuntu" panose="020B050403060203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Ubuntu" panose="020B0504030602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t>Gender = orange borders    </a:t>
            </a:r>
            <a:r>
              <a:rPr lang="en-US" sz="2400" dirty="0" smtClean="0"/>
              <a:t>	Environment </a:t>
            </a:r>
            <a:r>
              <a:rPr lang="en-US" sz="2400" dirty="0" smtClean="0"/>
              <a:t>= green text</a:t>
            </a:r>
            <a:endParaRPr lang="en-US" sz="2400" dirty="0"/>
          </a:p>
        </p:txBody>
      </p:sp>
    </p:spTree>
    <p:extLst>
      <p:ext uri="{BB962C8B-B14F-4D97-AF65-F5344CB8AC3E}">
        <p14:creationId xmlns:p14="http://schemas.microsoft.com/office/powerpoint/2010/main" val="860710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dirty="0" smtClean="0"/>
              <a:t>A key is required on EVERY page </a:t>
            </a:r>
            <a:endParaRPr lang="en-US" b="0" dirty="0"/>
          </a:p>
        </p:txBody>
      </p:sp>
      <p:sp>
        <p:nvSpPr>
          <p:cNvPr id="4" name="Content Placeholder 2"/>
          <p:cNvSpPr>
            <a:spLocks noGrp="1"/>
          </p:cNvSpPr>
          <p:nvPr>
            <p:ph idx="4294967295"/>
          </p:nvPr>
        </p:nvSpPr>
        <p:spPr>
          <a:xfrm>
            <a:off x="635267" y="1207277"/>
            <a:ext cx="3175408" cy="3555471"/>
          </a:xfrm>
          <a:prstGeom prst="rect">
            <a:avLst/>
          </a:prstGeom>
        </p:spPr>
        <p:txBody>
          <a:bodyPr>
            <a:normAutofit fontScale="70000" lnSpcReduction="20000"/>
          </a:bodyPr>
          <a:lstStyle/>
          <a:p>
            <a:pPr marL="422910" indent="-457200">
              <a:buFont typeface="Arial" panose="020B0604020202020204" pitchFamily="34" charset="0"/>
              <a:buChar char="•"/>
            </a:pPr>
            <a:r>
              <a:rPr lang="en-US" dirty="0" smtClean="0"/>
              <a:t>Make a key for all color and shape coding and include it on every page.</a:t>
            </a:r>
          </a:p>
          <a:p>
            <a:pPr marL="422910" indent="-457200">
              <a:buFont typeface="Arial" panose="020B0604020202020204" pitchFamily="34" charset="0"/>
              <a:buChar char="•"/>
            </a:pPr>
            <a:endParaRPr lang="en-US" dirty="0"/>
          </a:p>
          <a:p>
            <a:pPr marL="422910" indent="-457200">
              <a:buFont typeface="Arial" panose="020B0604020202020204" pitchFamily="34" charset="0"/>
              <a:buChar char="•"/>
            </a:pPr>
            <a:r>
              <a:rPr lang="en-US" b="1" dirty="0" smtClean="0"/>
              <a:t>These are examples only!  </a:t>
            </a:r>
            <a:r>
              <a:rPr lang="en-US" dirty="0" smtClean="0"/>
              <a:t>Do what makes sense for your diagram.</a:t>
            </a:r>
          </a:p>
        </p:txBody>
      </p:sp>
      <p:pic>
        <p:nvPicPr>
          <p:cNvPr id="6" name="Picture 5"/>
          <p:cNvPicPr>
            <a:picLocks noChangeAspect="1"/>
          </p:cNvPicPr>
          <p:nvPr/>
        </p:nvPicPr>
        <p:blipFill>
          <a:blip r:embed="rId3"/>
          <a:stretch>
            <a:fillRect/>
          </a:stretch>
        </p:blipFill>
        <p:spPr>
          <a:xfrm>
            <a:off x="4267200" y="1020210"/>
            <a:ext cx="3419269" cy="3929607"/>
          </a:xfrm>
          <a:prstGeom prst="rect">
            <a:avLst/>
          </a:prstGeom>
        </p:spPr>
      </p:pic>
    </p:spTree>
    <p:extLst>
      <p:ext uri="{BB962C8B-B14F-4D97-AF65-F5344CB8AC3E}">
        <p14:creationId xmlns:p14="http://schemas.microsoft.com/office/powerpoint/2010/main" val="7755368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dirty="0"/>
              <a:t>Layering efforts of multiple actors</a:t>
            </a:r>
            <a:endParaRPr lang="en-US" b="0" dirty="0"/>
          </a:p>
        </p:txBody>
      </p:sp>
      <p:pic>
        <p:nvPicPr>
          <p:cNvPr id="5" name="Content Placeholder 5"/>
          <p:cNvPicPr>
            <a:picLocks noGrp="1" noChangeAspect="1"/>
          </p:cNvPicPr>
          <p:nvPr>
            <p:ph sz="half" idx="2"/>
          </p:nvPr>
        </p:nvPicPr>
        <p:blipFill>
          <a:blip r:embed="rId3"/>
          <a:stretch>
            <a:fillRect/>
          </a:stretch>
        </p:blipFill>
        <p:spPr>
          <a:xfrm>
            <a:off x="1414842" y="1015104"/>
            <a:ext cx="6434632" cy="3989294"/>
          </a:xfrm>
          <a:prstGeom prst="rect">
            <a:avLst/>
          </a:prstGeom>
        </p:spPr>
      </p:pic>
    </p:spTree>
    <p:extLst>
      <p:ext uri="{BB962C8B-B14F-4D97-AF65-F5344CB8AC3E}">
        <p14:creationId xmlns:p14="http://schemas.microsoft.com/office/powerpoint/2010/main" val="18267019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dirty="0"/>
              <a:t>Layering the message</a:t>
            </a:r>
            <a:endParaRPr lang="en-US" b="0" dirty="0"/>
          </a:p>
        </p:txBody>
      </p:sp>
      <p:pic>
        <p:nvPicPr>
          <p:cNvPr id="5" name="Content Placeholder 5"/>
          <p:cNvPicPr>
            <a:picLocks noGrp="1" noChangeAspect="1"/>
          </p:cNvPicPr>
          <p:nvPr>
            <p:ph sz="half" idx="2"/>
          </p:nvPr>
        </p:nvPicPr>
        <p:blipFill>
          <a:blip r:embed="rId3"/>
          <a:stretch>
            <a:fillRect/>
          </a:stretch>
        </p:blipFill>
        <p:spPr>
          <a:xfrm>
            <a:off x="1414842" y="1015104"/>
            <a:ext cx="6434632" cy="3989294"/>
          </a:xfrm>
          <a:prstGeom prst="rect">
            <a:avLst/>
          </a:prstGeom>
        </p:spPr>
      </p:pic>
    </p:spTree>
    <p:extLst>
      <p:ext uri="{BB962C8B-B14F-4D97-AF65-F5344CB8AC3E}">
        <p14:creationId xmlns:p14="http://schemas.microsoft.com/office/powerpoint/2010/main" val="15955959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dirty="0"/>
              <a:t>Sequencing interventions</a:t>
            </a:r>
            <a:endParaRPr lang="en-US" b="0" dirty="0"/>
          </a:p>
        </p:txBody>
      </p:sp>
      <p:pic>
        <p:nvPicPr>
          <p:cNvPr id="6" name="Content Placeholder 7"/>
          <p:cNvPicPr>
            <a:picLocks noChangeAspect="1"/>
          </p:cNvPicPr>
          <p:nvPr/>
        </p:nvPicPr>
        <p:blipFill>
          <a:blip r:embed="rId3"/>
          <a:stretch>
            <a:fillRect/>
          </a:stretch>
        </p:blipFill>
        <p:spPr>
          <a:xfrm>
            <a:off x="1374609" y="1003079"/>
            <a:ext cx="6373728" cy="3990142"/>
          </a:xfrm>
          <a:prstGeom prst="rect">
            <a:avLst/>
          </a:prstGeom>
        </p:spPr>
      </p:pic>
      <p:sp>
        <p:nvSpPr>
          <p:cNvPr id="7" name="TextBox 6"/>
          <p:cNvSpPr txBox="1"/>
          <p:nvPr/>
        </p:nvSpPr>
        <p:spPr>
          <a:xfrm>
            <a:off x="493896" y="3336896"/>
            <a:ext cx="1921329" cy="369332"/>
          </a:xfrm>
          <a:prstGeom prst="rect">
            <a:avLst/>
          </a:prstGeom>
          <a:solidFill>
            <a:schemeClr val="bg1"/>
          </a:solidFill>
          <a:ln>
            <a:solidFill>
              <a:srgbClr val="C00000"/>
            </a:solidFill>
          </a:ln>
        </p:spPr>
        <p:txBody>
          <a:bodyPr wrap="square" rtlCol="0">
            <a:spAutoFit/>
          </a:bodyPr>
          <a:lstStyle/>
          <a:p>
            <a:pPr algn="ctr"/>
            <a:r>
              <a:rPr lang="en-US" dirty="0" smtClean="0">
                <a:solidFill>
                  <a:schemeClr val="accent5"/>
                </a:solidFill>
              </a:rPr>
              <a:t>Start Year 2/3</a:t>
            </a:r>
            <a:endParaRPr lang="en-US" dirty="0">
              <a:solidFill>
                <a:schemeClr val="accent5"/>
              </a:solidFill>
            </a:endParaRPr>
          </a:p>
        </p:txBody>
      </p:sp>
      <p:sp>
        <p:nvSpPr>
          <p:cNvPr id="8" name="TextBox 7"/>
          <p:cNvSpPr txBox="1"/>
          <p:nvPr/>
        </p:nvSpPr>
        <p:spPr>
          <a:xfrm>
            <a:off x="1766336" y="4632369"/>
            <a:ext cx="6117643" cy="369332"/>
          </a:xfrm>
          <a:prstGeom prst="rect">
            <a:avLst/>
          </a:prstGeom>
          <a:noFill/>
          <a:ln>
            <a:solidFill>
              <a:srgbClr val="C00000"/>
            </a:solidFill>
          </a:ln>
        </p:spPr>
        <p:txBody>
          <a:bodyPr wrap="square" rtlCol="0">
            <a:spAutoFit/>
          </a:bodyPr>
          <a:lstStyle/>
          <a:p>
            <a:pPr algn="ctr"/>
            <a:r>
              <a:rPr lang="en-US" dirty="0" smtClean="0">
                <a:solidFill>
                  <a:schemeClr val="accent5"/>
                </a:solidFill>
              </a:rPr>
              <a:t>Start Year 1/2</a:t>
            </a:r>
            <a:endParaRPr lang="en-US" dirty="0">
              <a:solidFill>
                <a:schemeClr val="accent5"/>
              </a:solidFill>
            </a:endParaRPr>
          </a:p>
        </p:txBody>
      </p:sp>
    </p:spTree>
    <p:extLst>
      <p:ext uri="{BB962C8B-B14F-4D97-AF65-F5344CB8AC3E}">
        <p14:creationId xmlns:p14="http://schemas.microsoft.com/office/powerpoint/2010/main" val="11655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dirty="0"/>
              <a:t>Sequencing interventions</a:t>
            </a:r>
            <a:endParaRPr lang="en-US" b="0" dirty="0"/>
          </a:p>
        </p:txBody>
      </p:sp>
      <p:pic>
        <p:nvPicPr>
          <p:cNvPr id="9" name="Content Placeholder 4"/>
          <p:cNvPicPr>
            <a:picLocks noChangeAspect="1"/>
          </p:cNvPicPr>
          <p:nvPr/>
        </p:nvPicPr>
        <p:blipFill rotWithShape="1">
          <a:blip r:embed="rId3"/>
          <a:srcRect l="50850" t="34117" r="-649"/>
          <a:stretch/>
        </p:blipFill>
        <p:spPr>
          <a:xfrm>
            <a:off x="2376738" y="1101990"/>
            <a:ext cx="4320841" cy="3705934"/>
          </a:xfrm>
          <a:prstGeom prst="rect">
            <a:avLst/>
          </a:prstGeom>
          <a:ln w="19050">
            <a:solidFill>
              <a:schemeClr val="tx1"/>
            </a:solidFill>
          </a:ln>
        </p:spPr>
      </p:pic>
    </p:spTree>
    <p:extLst>
      <p:ext uri="{BB962C8B-B14F-4D97-AF65-F5344CB8AC3E}">
        <p14:creationId xmlns:p14="http://schemas.microsoft.com/office/powerpoint/2010/main" val="34012425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dirty="0" smtClean="0"/>
              <a:t>TOC Process and Timeline</a:t>
            </a:r>
            <a:endParaRPr lang="en-US" dirty="0"/>
          </a:p>
        </p:txBody>
      </p:sp>
      <p:graphicFrame>
        <p:nvGraphicFramePr>
          <p:cNvPr id="8" name="Content Placeholder 2"/>
          <p:cNvGraphicFramePr>
            <a:graphicFrameLocks noGrp="1"/>
          </p:cNvGraphicFramePr>
          <p:nvPr>
            <p:ph sz="half" idx="2"/>
            <p:extLst>
              <p:ext uri="{D42A27DB-BD31-4B8C-83A1-F6EECF244321}">
                <p14:modId xmlns:p14="http://schemas.microsoft.com/office/powerpoint/2010/main" val="2001732600"/>
              </p:ext>
            </p:extLst>
          </p:nvPr>
        </p:nvGraphicFramePr>
        <p:xfrm>
          <a:off x="744449" y="1050688"/>
          <a:ext cx="7775417" cy="3840635"/>
        </p:xfrm>
        <a:graphic>
          <a:graphicData uri="http://schemas.openxmlformats.org/drawingml/2006/table">
            <a:tbl>
              <a:tblPr>
                <a:tableStyleId>{5C22544A-7EE6-4342-B048-85BDC9FD1C3A}</a:tableStyleId>
              </a:tblPr>
              <a:tblGrid>
                <a:gridCol w="2031618">
                  <a:extLst>
                    <a:ext uri="{9D8B030D-6E8A-4147-A177-3AD203B41FA5}">
                      <a16:colId xmlns:a16="http://schemas.microsoft.com/office/drawing/2014/main" val="1053033345"/>
                    </a:ext>
                  </a:extLst>
                </a:gridCol>
                <a:gridCol w="176663">
                  <a:extLst>
                    <a:ext uri="{9D8B030D-6E8A-4147-A177-3AD203B41FA5}">
                      <a16:colId xmlns:a16="http://schemas.microsoft.com/office/drawing/2014/main" val="3363701114"/>
                    </a:ext>
                  </a:extLst>
                </a:gridCol>
                <a:gridCol w="217430">
                  <a:extLst>
                    <a:ext uri="{9D8B030D-6E8A-4147-A177-3AD203B41FA5}">
                      <a16:colId xmlns:a16="http://schemas.microsoft.com/office/drawing/2014/main" val="1051992116"/>
                    </a:ext>
                  </a:extLst>
                </a:gridCol>
                <a:gridCol w="197046">
                  <a:extLst>
                    <a:ext uri="{9D8B030D-6E8A-4147-A177-3AD203B41FA5}">
                      <a16:colId xmlns:a16="http://schemas.microsoft.com/office/drawing/2014/main" val="3013693323"/>
                    </a:ext>
                  </a:extLst>
                </a:gridCol>
                <a:gridCol w="197046">
                  <a:extLst>
                    <a:ext uri="{9D8B030D-6E8A-4147-A177-3AD203B41FA5}">
                      <a16:colId xmlns:a16="http://schemas.microsoft.com/office/drawing/2014/main" val="2373862974"/>
                    </a:ext>
                  </a:extLst>
                </a:gridCol>
                <a:gridCol w="190253">
                  <a:extLst>
                    <a:ext uri="{9D8B030D-6E8A-4147-A177-3AD203B41FA5}">
                      <a16:colId xmlns:a16="http://schemas.microsoft.com/office/drawing/2014/main" val="2740776638"/>
                    </a:ext>
                  </a:extLst>
                </a:gridCol>
                <a:gridCol w="244611">
                  <a:extLst>
                    <a:ext uri="{9D8B030D-6E8A-4147-A177-3AD203B41FA5}">
                      <a16:colId xmlns:a16="http://schemas.microsoft.com/office/drawing/2014/main" val="808385064"/>
                    </a:ext>
                  </a:extLst>
                </a:gridCol>
                <a:gridCol w="251405">
                  <a:extLst>
                    <a:ext uri="{9D8B030D-6E8A-4147-A177-3AD203B41FA5}">
                      <a16:colId xmlns:a16="http://schemas.microsoft.com/office/drawing/2014/main" val="785863251"/>
                    </a:ext>
                  </a:extLst>
                </a:gridCol>
                <a:gridCol w="176663">
                  <a:extLst>
                    <a:ext uri="{9D8B030D-6E8A-4147-A177-3AD203B41FA5}">
                      <a16:colId xmlns:a16="http://schemas.microsoft.com/office/drawing/2014/main" val="2954429637"/>
                    </a:ext>
                  </a:extLst>
                </a:gridCol>
                <a:gridCol w="210636">
                  <a:extLst>
                    <a:ext uri="{9D8B030D-6E8A-4147-A177-3AD203B41FA5}">
                      <a16:colId xmlns:a16="http://schemas.microsoft.com/office/drawing/2014/main" val="633819522"/>
                    </a:ext>
                  </a:extLst>
                </a:gridCol>
                <a:gridCol w="237814">
                  <a:extLst>
                    <a:ext uri="{9D8B030D-6E8A-4147-A177-3AD203B41FA5}">
                      <a16:colId xmlns:a16="http://schemas.microsoft.com/office/drawing/2014/main" val="3758031270"/>
                    </a:ext>
                  </a:extLst>
                </a:gridCol>
                <a:gridCol w="237814">
                  <a:extLst>
                    <a:ext uri="{9D8B030D-6E8A-4147-A177-3AD203B41FA5}">
                      <a16:colId xmlns:a16="http://schemas.microsoft.com/office/drawing/2014/main" val="2141791197"/>
                    </a:ext>
                  </a:extLst>
                </a:gridCol>
                <a:gridCol w="271789">
                  <a:extLst>
                    <a:ext uri="{9D8B030D-6E8A-4147-A177-3AD203B41FA5}">
                      <a16:colId xmlns:a16="http://schemas.microsoft.com/office/drawing/2014/main" val="2513788427"/>
                    </a:ext>
                  </a:extLst>
                </a:gridCol>
                <a:gridCol w="244611">
                  <a:extLst>
                    <a:ext uri="{9D8B030D-6E8A-4147-A177-3AD203B41FA5}">
                      <a16:colId xmlns:a16="http://schemas.microsoft.com/office/drawing/2014/main" val="2003643812"/>
                    </a:ext>
                  </a:extLst>
                </a:gridCol>
                <a:gridCol w="270192">
                  <a:extLst>
                    <a:ext uri="{9D8B030D-6E8A-4147-A177-3AD203B41FA5}">
                      <a16:colId xmlns:a16="http://schemas.microsoft.com/office/drawing/2014/main" val="391598656"/>
                    </a:ext>
                  </a:extLst>
                </a:gridCol>
                <a:gridCol w="239411">
                  <a:extLst>
                    <a:ext uri="{9D8B030D-6E8A-4147-A177-3AD203B41FA5}">
                      <a16:colId xmlns:a16="http://schemas.microsoft.com/office/drawing/2014/main" val="723009247"/>
                    </a:ext>
                  </a:extLst>
                </a:gridCol>
                <a:gridCol w="264994">
                  <a:extLst>
                    <a:ext uri="{9D8B030D-6E8A-4147-A177-3AD203B41FA5}">
                      <a16:colId xmlns:a16="http://schemas.microsoft.com/office/drawing/2014/main" val="1583672156"/>
                    </a:ext>
                  </a:extLst>
                </a:gridCol>
                <a:gridCol w="271789">
                  <a:extLst>
                    <a:ext uri="{9D8B030D-6E8A-4147-A177-3AD203B41FA5}">
                      <a16:colId xmlns:a16="http://schemas.microsoft.com/office/drawing/2014/main" val="1357015527"/>
                    </a:ext>
                  </a:extLst>
                </a:gridCol>
                <a:gridCol w="280849">
                  <a:extLst>
                    <a:ext uri="{9D8B030D-6E8A-4147-A177-3AD203B41FA5}">
                      <a16:colId xmlns:a16="http://schemas.microsoft.com/office/drawing/2014/main" val="3329852671"/>
                    </a:ext>
                  </a:extLst>
                </a:gridCol>
                <a:gridCol w="298968">
                  <a:extLst>
                    <a:ext uri="{9D8B030D-6E8A-4147-A177-3AD203B41FA5}">
                      <a16:colId xmlns:a16="http://schemas.microsoft.com/office/drawing/2014/main" val="3387371476"/>
                    </a:ext>
                  </a:extLst>
                </a:gridCol>
                <a:gridCol w="353182">
                  <a:extLst>
                    <a:ext uri="{9D8B030D-6E8A-4147-A177-3AD203B41FA5}">
                      <a16:colId xmlns:a16="http://schemas.microsoft.com/office/drawing/2014/main" val="3764774195"/>
                    </a:ext>
                  </a:extLst>
                </a:gridCol>
                <a:gridCol w="308214">
                  <a:extLst>
                    <a:ext uri="{9D8B030D-6E8A-4147-A177-3AD203B41FA5}">
                      <a16:colId xmlns:a16="http://schemas.microsoft.com/office/drawing/2014/main" val="2466015062"/>
                    </a:ext>
                  </a:extLst>
                </a:gridCol>
                <a:gridCol w="344220">
                  <a:extLst>
                    <a:ext uri="{9D8B030D-6E8A-4147-A177-3AD203B41FA5}">
                      <a16:colId xmlns:a16="http://schemas.microsoft.com/office/drawing/2014/main" val="261518520"/>
                    </a:ext>
                  </a:extLst>
                </a:gridCol>
                <a:gridCol w="258199">
                  <a:extLst>
                    <a:ext uri="{9D8B030D-6E8A-4147-A177-3AD203B41FA5}">
                      <a16:colId xmlns:a16="http://schemas.microsoft.com/office/drawing/2014/main" val="2216918151"/>
                    </a:ext>
                  </a:extLst>
                </a:gridCol>
              </a:tblGrid>
              <a:tr h="415483">
                <a:tc>
                  <a:txBody>
                    <a:bodyPr/>
                    <a:lstStyle/>
                    <a:p>
                      <a:pPr algn="l" fontAlgn="b"/>
                      <a:endParaRPr lang="en-US" sz="600" b="0" i="0" u="none" strike="noStrike" dirty="0">
                        <a:solidFill>
                          <a:srgbClr val="000000"/>
                        </a:solidFill>
                        <a:effectLst/>
                        <a:latin typeface="Ubuntu" panose="020B0604020202020204" charset="0"/>
                      </a:endParaRPr>
                    </a:p>
                  </a:txBody>
                  <a:tcPr marL="6251" marR="6251" marT="6251" marB="0" anchor="b"/>
                </a:tc>
                <a:tc gridSpan="4">
                  <a:txBody>
                    <a:bodyPr/>
                    <a:lstStyle/>
                    <a:p>
                      <a:pPr algn="ctr" fontAlgn="b"/>
                      <a:r>
                        <a:rPr lang="en-US" sz="900" u="none" strike="noStrike" kern="1200" dirty="0">
                          <a:solidFill>
                            <a:schemeClr val="dk1"/>
                          </a:solidFill>
                          <a:effectLst/>
                          <a:latin typeface="+mn-lt"/>
                          <a:ea typeface="+mn-ea"/>
                          <a:cs typeface="+mn-cs"/>
                        </a:rPr>
                        <a:t>Month 1</a:t>
                      </a:r>
                    </a:p>
                  </a:txBody>
                  <a:tcPr marL="6251" marR="6251" marT="6251" marB="0" anchor="ctr">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900" u="none" strike="noStrike" kern="1200" dirty="0">
                          <a:solidFill>
                            <a:schemeClr val="dk1"/>
                          </a:solidFill>
                          <a:effectLst/>
                          <a:latin typeface="+mn-lt"/>
                          <a:ea typeface="+mn-ea"/>
                          <a:cs typeface="+mn-cs"/>
                        </a:rPr>
                        <a:t>Month 2</a:t>
                      </a:r>
                    </a:p>
                  </a:txBody>
                  <a:tcPr marL="6251" marR="6251" marT="6251"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b"/>
                      <a:r>
                        <a:rPr lang="en-US" sz="900" u="none" strike="noStrike" kern="1200" dirty="0">
                          <a:solidFill>
                            <a:schemeClr val="dk1"/>
                          </a:solidFill>
                          <a:effectLst/>
                          <a:latin typeface="+mn-lt"/>
                          <a:ea typeface="+mn-ea"/>
                          <a:cs typeface="+mn-cs"/>
                        </a:rPr>
                        <a:t>Month 3</a:t>
                      </a:r>
                    </a:p>
                  </a:txBody>
                  <a:tcPr marL="6251" marR="6251" marT="6251" marB="0" anchor="ctr">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900" u="none" strike="noStrike" dirty="0">
                          <a:effectLst/>
                        </a:rPr>
                        <a:t> </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Month 4</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 </a:t>
                      </a:r>
                      <a:endParaRPr lang="en-US" sz="900" b="1" i="0" u="none" strike="noStrike" dirty="0">
                        <a:solidFill>
                          <a:srgbClr val="000000"/>
                        </a:solidFill>
                        <a:effectLst/>
                        <a:latin typeface="Ubuntu" panose="020B0604020202020204" charset="0"/>
                      </a:endParaRPr>
                    </a:p>
                  </a:txBody>
                  <a:tcPr marL="6251" marR="6251" marT="6251" marB="0" anchor="b"/>
                </a:tc>
                <a:tc hMerge="1">
                  <a:txBody>
                    <a:bodyPr/>
                    <a:lstStyle/>
                    <a:p>
                      <a:pPr algn="l" fontAlgn="b"/>
                      <a:endParaRPr lang="en-US" sz="700" b="1" i="0" u="none" strike="noStrike" dirty="0">
                        <a:solidFill>
                          <a:srgbClr val="000000"/>
                        </a:solidFill>
                        <a:effectLst/>
                        <a:latin typeface="Ubuntu" panose="020B0604020202020204" charset="0"/>
                      </a:endParaRPr>
                    </a:p>
                  </a:txBody>
                  <a:tcPr marL="6984" marR="6984" marT="6984" marB="0" anchor="b"/>
                </a:tc>
                <a:tc hMerge="1">
                  <a:txBody>
                    <a:bodyPr/>
                    <a:lstStyle/>
                    <a:p>
                      <a:endParaRPr lang="en-US"/>
                    </a:p>
                  </a:txBody>
                  <a:tcPr/>
                </a:tc>
                <a:tc hMerge="1">
                  <a:txBody>
                    <a:bodyPr/>
                    <a:lstStyle/>
                    <a:p>
                      <a:pPr algn="l" fontAlgn="b"/>
                      <a:endParaRPr lang="en-US" sz="700" b="1" i="0" u="none" strike="noStrike" dirty="0">
                        <a:solidFill>
                          <a:srgbClr val="000000"/>
                        </a:solidFill>
                        <a:effectLst/>
                        <a:latin typeface="Ubuntu" panose="020B0604020202020204" charset="0"/>
                      </a:endParaRPr>
                    </a:p>
                  </a:txBody>
                  <a:tcPr marL="6984" marR="6984" marT="6984" marB="0" anchor="b"/>
                </a:tc>
                <a:tc gridSpan="4">
                  <a:txBody>
                    <a:bodyPr/>
                    <a:lstStyle/>
                    <a:p>
                      <a:pPr algn="ctr" fontAlgn="b"/>
                      <a:r>
                        <a:rPr lang="en-US" sz="900" u="none" strike="noStrike" dirty="0">
                          <a:effectLst/>
                        </a:rPr>
                        <a:t> </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Month 5</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 </a:t>
                      </a:r>
                      <a:endParaRPr lang="en-US" sz="900" b="0" i="0" u="none" strike="noStrike" dirty="0">
                        <a:solidFill>
                          <a:srgbClr val="000000"/>
                        </a:solidFill>
                        <a:effectLst/>
                        <a:latin typeface="Ubuntu" panose="020B0604020202020204" charset="0"/>
                      </a:endParaRPr>
                    </a:p>
                  </a:txBody>
                  <a:tcPr marL="6251" marR="6251" marT="6251" marB="0" anchor="b">
                    <a:solidFill>
                      <a:schemeClr val="accent4"/>
                    </a:solidFill>
                  </a:tcPr>
                </a:tc>
                <a:tc hMerge="1">
                  <a:txBody>
                    <a:bodyPr/>
                    <a:lstStyle/>
                    <a:p>
                      <a:pPr algn="l" fontAlgn="b"/>
                      <a:endParaRPr lang="en-US" sz="700" b="1" i="0" u="none" strike="noStrike" dirty="0">
                        <a:solidFill>
                          <a:srgbClr val="000000"/>
                        </a:solidFill>
                        <a:effectLst/>
                        <a:latin typeface="Ubuntu" panose="020B0604020202020204" charset="0"/>
                      </a:endParaRPr>
                    </a:p>
                  </a:txBody>
                  <a:tcPr marL="6984" marR="6984" marT="6984" marB="0" anchor="b"/>
                </a:tc>
                <a:tc hMerge="1">
                  <a:txBody>
                    <a:bodyPr/>
                    <a:lstStyle/>
                    <a:p>
                      <a:endParaRPr lang="en-US"/>
                    </a:p>
                  </a:txBody>
                  <a:tcPr/>
                </a:tc>
                <a:tc hMerge="1">
                  <a:txBody>
                    <a:bodyPr/>
                    <a:lstStyle/>
                    <a:p>
                      <a:pPr algn="l" fontAlgn="b"/>
                      <a:endParaRPr lang="en-US" sz="700" b="0" i="0" u="none" strike="noStrike" dirty="0">
                        <a:solidFill>
                          <a:srgbClr val="000000"/>
                        </a:solidFill>
                        <a:effectLst/>
                        <a:latin typeface="Ubuntu" panose="020B0604020202020204" charset="0"/>
                      </a:endParaRPr>
                    </a:p>
                  </a:txBody>
                  <a:tcPr marL="6984" marR="6984" marT="6984" marB="0" anchor="b"/>
                </a:tc>
                <a:tc gridSpan="2">
                  <a:txBody>
                    <a:bodyPr/>
                    <a:lstStyle/>
                    <a:p>
                      <a:pPr algn="ctr" fontAlgn="b"/>
                      <a:r>
                        <a:rPr lang="en-US" sz="900" u="none" strike="noStrike" dirty="0">
                          <a:effectLst/>
                        </a:rPr>
                        <a:t>Month 6</a:t>
                      </a:r>
                      <a:endParaRPr lang="en-US" sz="900" b="1" i="0" u="none" strike="noStrike" dirty="0">
                        <a:solidFill>
                          <a:srgbClr val="000000"/>
                        </a:solidFill>
                        <a:effectLst/>
                        <a:latin typeface="Ubuntu" panose="020B0604020202020204" charset="0"/>
                      </a:endParaRPr>
                    </a:p>
                  </a:txBody>
                  <a:tcPr marL="6251" marR="6251" marT="6251" marB="0" anchor="ctr"/>
                </a:tc>
                <a:tc hMerge="1">
                  <a:txBody>
                    <a:bodyPr/>
                    <a:lstStyle/>
                    <a:p>
                      <a:endParaRPr lang="en-US"/>
                    </a:p>
                  </a:txBody>
                  <a:tcPr/>
                </a:tc>
                <a:extLst>
                  <a:ext uri="{0D108BD9-81ED-4DB2-BD59-A6C34878D82A}">
                    <a16:rowId xmlns:a16="http://schemas.microsoft.com/office/drawing/2014/main" val="2809179598"/>
                  </a:ext>
                </a:extLst>
              </a:tr>
              <a:tr h="331045">
                <a:tc>
                  <a:txBody>
                    <a:bodyPr/>
                    <a:lstStyle/>
                    <a:p>
                      <a:pPr algn="r" fontAlgn="b"/>
                      <a:r>
                        <a:rPr lang="en-US" sz="900" u="none" strike="noStrike" dirty="0">
                          <a:effectLst/>
                        </a:rPr>
                        <a:t>WEEK</a:t>
                      </a:r>
                      <a:endParaRPr lang="en-US" sz="900" b="1" i="0" u="none" strike="noStrike" dirty="0">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dirty="0">
                          <a:effectLst/>
                        </a:rPr>
                        <a:t>1</a:t>
                      </a:r>
                      <a:endParaRPr lang="en-US" sz="900" b="1" i="0" u="none" strike="noStrike" dirty="0">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dirty="0">
                          <a:effectLst/>
                        </a:rPr>
                        <a:t>2</a:t>
                      </a:r>
                      <a:endParaRPr lang="en-US" sz="900" b="1" i="0" u="none" strike="noStrike" dirty="0">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dirty="0">
                          <a:effectLst/>
                        </a:rPr>
                        <a:t>3</a:t>
                      </a:r>
                      <a:endParaRPr lang="en-US" sz="900" b="1" i="0" u="none" strike="noStrike" dirty="0">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a:effectLst/>
                        </a:rPr>
                        <a:t>4</a:t>
                      </a:r>
                      <a:endParaRPr lang="en-US" sz="900" b="1" i="0" u="none" strike="noStrike">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dirty="0">
                          <a:effectLst/>
                        </a:rPr>
                        <a:t>5</a:t>
                      </a:r>
                      <a:endParaRPr lang="en-US" sz="900" b="1" i="0" u="none" strike="noStrike" dirty="0">
                        <a:solidFill>
                          <a:srgbClr val="000000"/>
                        </a:solidFill>
                        <a:effectLst/>
                        <a:latin typeface="Ubuntu" panose="020B0604020202020204" charset="0"/>
                      </a:endParaRPr>
                    </a:p>
                  </a:txBody>
                  <a:tcPr marL="6251" marR="6251" marT="6251" marB="0" anchor="ctr">
                    <a:solidFill>
                      <a:schemeClr val="accent4"/>
                    </a:solidFill>
                  </a:tcPr>
                </a:tc>
                <a:tc>
                  <a:txBody>
                    <a:bodyPr/>
                    <a:lstStyle/>
                    <a:p>
                      <a:pPr algn="ctr" fontAlgn="ctr"/>
                      <a:r>
                        <a:rPr lang="en-US" sz="900" u="none" strike="noStrike" dirty="0">
                          <a:effectLst/>
                        </a:rPr>
                        <a:t>6</a:t>
                      </a:r>
                      <a:endParaRPr lang="en-US" sz="900" b="1" i="0" u="none" strike="noStrike" dirty="0">
                        <a:solidFill>
                          <a:srgbClr val="000000"/>
                        </a:solidFill>
                        <a:effectLst/>
                        <a:latin typeface="Ubuntu" panose="020B0604020202020204" charset="0"/>
                      </a:endParaRPr>
                    </a:p>
                  </a:txBody>
                  <a:tcPr marL="6251" marR="6251" marT="6251" marB="0" anchor="ctr">
                    <a:solidFill>
                      <a:schemeClr val="accent4"/>
                    </a:solidFill>
                  </a:tcPr>
                </a:tc>
                <a:tc>
                  <a:txBody>
                    <a:bodyPr/>
                    <a:lstStyle/>
                    <a:p>
                      <a:pPr algn="ctr" fontAlgn="ctr"/>
                      <a:r>
                        <a:rPr lang="en-US" sz="900" u="none" strike="noStrike" dirty="0">
                          <a:effectLst/>
                        </a:rPr>
                        <a:t>7</a:t>
                      </a:r>
                      <a:endParaRPr lang="en-US" sz="900" b="1" i="0" u="none" strike="noStrike" dirty="0">
                        <a:solidFill>
                          <a:srgbClr val="000000"/>
                        </a:solidFill>
                        <a:effectLst/>
                        <a:latin typeface="Ubuntu" panose="020B0604020202020204" charset="0"/>
                      </a:endParaRPr>
                    </a:p>
                  </a:txBody>
                  <a:tcPr marL="6251" marR="6251" marT="6251" marB="0" anchor="ctr">
                    <a:solidFill>
                      <a:schemeClr val="accent4"/>
                    </a:solidFill>
                  </a:tcPr>
                </a:tc>
                <a:tc>
                  <a:txBody>
                    <a:bodyPr/>
                    <a:lstStyle/>
                    <a:p>
                      <a:pPr algn="ctr" fontAlgn="ctr"/>
                      <a:r>
                        <a:rPr lang="en-US" sz="900" u="none" strike="noStrike" dirty="0">
                          <a:effectLst/>
                        </a:rPr>
                        <a:t>8</a:t>
                      </a:r>
                      <a:endParaRPr lang="en-US" sz="900" b="1" i="0" u="none" strike="noStrike" dirty="0">
                        <a:solidFill>
                          <a:srgbClr val="000000"/>
                        </a:solidFill>
                        <a:effectLst/>
                        <a:latin typeface="Ubuntu" panose="020B0604020202020204" charset="0"/>
                      </a:endParaRPr>
                    </a:p>
                  </a:txBody>
                  <a:tcPr marL="6251" marR="6251" marT="6251" marB="0" anchor="ctr">
                    <a:solidFill>
                      <a:schemeClr val="accent4"/>
                    </a:solidFill>
                  </a:tcPr>
                </a:tc>
                <a:tc>
                  <a:txBody>
                    <a:bodyPr/>
                    <a:lstStyle/>
                    <a:p>
                      <a:pPr algn="ctr" fontAlgn="ctr"/>
                      <a:r>
                        <a:rPr lang="en-US" sz="900" u="none" strike="noStrike">
                          <a:effectLst/>
                        </a:rPr>
                        <a:t>9</a:t>
                      </a:r>
                      <a:endParaRPr lang="en-US" sz="900" b="1" i="0" u="none" strike="noStrike">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a:effectLst/>
                        </a:rPr>
                        <a:t>10</a:t>
                      </a:r>
                      <a:endParaRPr lang="en-US" sz="900" b="1" i="0" u="none" strike="noStrike">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a:effectLst/>
                        </a:rPr>
                        <a:t>11</a:t>
                      </a:r>
                      <a:endParaRPr lang="en-US" sz="900" b="1" i="0" u="none" strike="noStrike">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a:effectLst/>
                        </a:rPr>
                        <a:t>12</a:t>
                      </a:r>
                      <a:endParaRPr lang="en-US" sz="900" b="1" i="0" u="none" strike="noStrike">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a:effectLst/>
                        </a:rPr>
                        <a:t>13</a:t>
                      </a:r>
                      <a:endParaRPr lang="en-US" sz="900" b="1" i="0" u="none" strike="noStrike">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dirty="0">
                          <a:effectLst/>
                        </a:rPr>
                        <a:t>14</a:t>
                      </a:r>
                      <a:endParaRPr lang="en-US" sz="900" b="1" i="0" u="none" strike="noStrike" dirty="0">
                        <a:solidFill>
                          <a:srgbClr val="000000"/>
                        </a:solidFill>
                        <a:effectLst/>
                        <a:latin typeface="Ubuntu" panose="020B0604020202020204" charset="0"/>
                      </a:endParaRPr>
                    </a:p>
                  </a:txBody>
                  <a:tcPr marL="6251" marR="6251" marT="6251" marB="0" anchor="ctr">
                    <a:solidFill>
                      <a:schemeClr val="accent4"/>
                    </a:solidFill>
                  </a:tcPr>
                </a:tc>
                <a:tc>
                  <a:txBody>
                    <a:bodyPr/>
                    <a:lstStyle/>
                    <a:p>
                      <a:pPr algn="ctr" fontAlgn="ctr"/>
                      <a:r>
                        <a:rPr lang="en-US" sz="900" u="none" strike="noStrike" dirty="0">
                          <a:effectLst/>
                        </a:rPr>
                        <a:t>15</a:t>
                      </a:r>
                      <a:endParaRPr lang="en-US" sz="900" b="1" i="0" u="none" strike="noStrike" dirty="0">
                        <a:solidFill>
                          <a:srgbClr val="000000"/>
                        </a:solidFill>
                        <a:effectLst/>
                        <a:latin typeface="Ubuntu" panose="020B0604020202020204" charset="0"/>
                      </a:endParaRPr>
                    </a:p>
                  </a:txBody>
                  <a:tcPr marL="6251" marR="6251" marT="6251" marB="0" anchor="ctr">
                    <a:solidFill>
                      <a:schemeClr val="accent4"/>
                    </a:solidFill>
                  </a:tcPr>
                </a:tc>
                <a:tc>
                  <a:txBody>
                    <a:bodyPr/>
                    <a:lstStyle/>
                    <a:p>
                      <a:pPr algn="ctr" fontAlgn="ctr"/>
                      <a:r>
                        <a:rPr lang="en-US" sz="900" u="none" strike="noStrike" dirty="0">
                          <a:effectLst/>
                        </a:rPr>
                        <a:t>16</a:t>
                      </a:r>
                      <a:endParaRPr lang="en-US" sz="900" b="1" i="0" u="none" strike="noStrike" dirty="0">
                        <a:solidFill>
                          <a:srgbClr val="000000"/>
                        </a:solidFill>
                        <a:effectLst/>
                        <a:latin typeface="Ubuntu" panose="020B0604020202020204" charset="0"/>
                      </a:endParaRPr>
                    </a:p>
                  </a:txBody>
                  <a:tcPr marL="6251" marR="6251" marT="6251" marB="0" anchor="ctr">
                    <a:solidFill>
                      <a:schemeClr val="accent4"/>
                    </a:solidFill>
                  </a:tcPr>
                </a:tc>
                <a:tc>
                  <a:txBody>
                    <a:bodyPr/>
                    <a:lstStyle/>
                    <a:p>
                      <a:pPr algn="ctr" fontAlgn="ctr"/>
                      <a:r>
                        <a:rPr lang="en-US" sz="900" u="none" strike="noStrike" dirty="0">
                          <a:effectLst/>
                        </a:rPr>
                        <a:t>17</a:t>
                      </a:r>
                      <a:endParaRPr lang="en-US" sz="900" b="1" i="0" u="none" strike="noStrike" dirty="0">
                        <a:solidFill>
                          <a:srgbClr val="000000"/>
                        </a:solidFill>
                        <a:effectLst/>
                        <a:latin typeface="Ubuntu" panose="020B0604020202020204" charset="0"/>
                      </a:endParaRPr>
                    </a:p>
                  </a:txBody>
                  <a:tcPr marL="6251" marR="6251" marT="6251" marB="0" anchor="ctr">
                    <a:solidFill>
                      <a:schemeClr val="accent4"/>
                    </a:solidFill>
                  </a:tcPr>
                </a:tc>
                <a:tc>
                  <a:txBody>
                    <a:bodyPr/>
                    <a:lstStyle/>
                    <a:p>
                      <a:pPr algn="ctr" fontAlgn="ctr"/>
                      <a:r>
                        <a:rPr lang="en-US" sz="900" u="none" strike="noStrike" dirty="0">
                          <a:effectLst/>
                        </a:rPr>
                        <a:t>18</a:t>
                      </a:r>
                      <a:endParaRPr lang="en-US" sz="900" b="1" i="0" u="none" strike="noStrike" dirty="0">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dirty="0">
                          <a:effectLst/>
                        </a:rPr>
                        <a:t>19</a:t>
                      </a:r>
                      <a:endParaRPr lang="en-US" sz="900" b="1" i="0" u="none" strike="noStrike" dirty="0">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dirty="0">
                          <a:effectLst/>
                        </a:rPr>
                        <a:t>20</a:t>
                      </a:r>
                      <a:endParaRPr lang="en-US" sz="900" b="1" i="0" u="none" strike="noStrike" dirty="0">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dirty="0">
                          <a:effectLst/>
                        </a:rPr>
                        <a:t>21</a:t>
                      </a:r>
                      <a:endParaRPr lang="en-US" sz="900" b="1" i="0" u="none" strike="noStrike" dirty="0">
                        <a:solidFill>
                          <a:srgbClr val="000000"/>
                        </a:solidFill>
                        <a:effectLst/>
                        <a:latin typeface="Ubuntu" panose="020B0604020202020204" charset="0"/>
                      </a:endParaRPr>
                    </a:p>
                  </a:txBody>
                  <a:tcPr marL="6251" marR="6251" marT="6251" marB="0" anchor="ctr"/>
                </a:tc>
                <a:tc>
                  <a:txBody>
                    <a:bodyPr/>
                    <a:lstStyle/>
                    <a:p>
                      <a:pPr algn="ctr" fontAlgn="ctr"/>
                      <a:r>
                        <a:rPr lang="en-US" sz="900" u="none" strike="noStrike" dirty="0">
                          <a:effectLst/>
                        </a:rPr>
                        <a:t>22</a:t>
                      </a:r>
                      <a:endParaRPr lang="en-US" sz="900" b="1" i="0" u="none" strike="noStrike" dirty="0">
                        <a:solidFill>
                          <a:srgbClr val="000000"/>
                        </a:solidFill>
                        <a:effectLst/>
                        <a:latin typeface="Ubuntu" panose="020B0604020202020204" charset="0"/>
                      </a:endParaRPr>
                    </a:p>
                  </a:txBody>
                  <a:tcPr marL="6251" marR="6251" marT="6251" marB="0" anchor="ctr">
                    <a:solidFill>
                      <a:schemeClr val="accent4"/>
                    </a:solidFill>
                  </a:tcPr>
                </a:tc>
                <a:tc>
                  <a:txBody>
                    <a:bodyPr/>
                    <a:lstStyle/>
                    <a:p>
                      <a:pPr algn="ctr" fontAlgn="ctr"/>
                      <a:r>
                        <a:rPr lang="en-US" sz="900" u="none" strike="noStrike" dirty="0">
                          <a:effectLst/>
                        </a:rPr>
                        <a:t>23</a:t>
                      </a:r>
                      <a:endParaRPr lang="en-US" sz="900" b="1" i="0" u="none" strike="noStrike" dirty="0">
                        <a:solidFill>
                          <a:srgbClr val="000000"/>
                        </a:solidFill>
                        <a:effectLst/>
                        <a:latin typeface="Ubuntu" panose="020B0604020202020204" charset="0"/>
                      </a:endParaRPr>
                    </a:p>
                  </a:txBody>
                  <a:tcPr marL="6251" marR="6251" marT="6251" marB="0" anchor="ctr">
                    <a:solidFill>
                      <a:schemeClr val="accent4"/>
                    </a:solidFill>
                  </a:tcPr>
                </a:tc>
                <a:extLst>
                  <a:ext uri="{0D108BD9-81ED-4DB2-BD59-A6C34878D82A}">
                    <a16:rowId xmlns:a16="http://schemas.microsoft.com/office/drawing/2014/main" val="3700871026"/>
                  </a:ext>
                </a:extLst>
              </a:tr>
              <a:tr h="380086">
                <a:tc>
                  <a:txBody>
                    <a:bodyPr/>
                    <a:lstStyle/>
                    <a:p>
                      <a:pPr algn="l" fontAlgn="ctr"/>
                      <a:r>
                        <a:rPr lang="en-US" sz="1200" u="none" strike="noStrike" dirty="0">
                          <a:effectLst/>
                          <a:latin typeface="Ubuntu" panose="020B0604020202020204" charset="0"/>
                        </a:rPr>
                        <a:t>Data collection and organization</a:t>
                      </a:r>
                      <a:endParaRPr lang="en-US" sz="1200" b="1" i="0" u="none" strike="noStrike" dirty="0">
                        <a:solidFill>
                          <a:srgbClr val="000000"/>
                        </a:solidFill>
                        <a:effectLst/>
                        <a:latin typeface="Ubuntu" panose="020B0604020202020204" charset="0"/>
                      </a:endParaRPr>
                    </a:p>
                  </a:txBody>
                  <a:tcPr marL="6251" marR="6251" marT="6251" marB="0" anchor="ct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gridSpan="9">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ctr">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gridSpan="3">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ctr">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gridSpan="2">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ctr">
                    <a:solidFill>
                      <a:schemeClr val="accent2"/>
                    </a:solidFill>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extLst>
                  <a:ext uri="{0D108BD9-81ED-4DB2-BD59-A6C34878D82A}">
                    <a16:rowId xmlns:a16="http://schemas.microsoft.com/office/drawing/2014/main" val="680829046"/>
                  </a:ext>
                </a:extLst>
              </a:tr>
              <a:tr h="331045">
                <a:tc>
                  <a:txBody>
                    <a:bodyPr/>
                    <a:lstStyle/>
                    <a:p>
                      <a:pPr algn="l" fontAlgn="b"/>
                      <a:r>
                        <a:rPr lang="en-US" sz="1200" u="none" strike="noStrike" dirty="0">
                          <a:effectLst/>
                          <a:latin typeface="Ubuntu" panose="020B0604020202020204" charset="0"/>
                        </a:rPr>
                        <a:t>Problem Tree development </a:t>
                      </a:r>
                      <a:endParaRPr lang="en-US" sz="1200" b="1"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gridSpan="4">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extLst>
                  <a:ext uri="{0D108BD9-81ED-4DB2-BD59-A6C34878D82A}">
                    <a16:rowId xmlns:a16="http://schemas.microsoft.com/office/drawing/2014/main" val="150653744"/>
                  </a:ext>
                </a:extLst>
              </a:tr>
              <a:tr h="539421">
                <a:tc>
                  <a:txBody>
                    <a:bodyPr/>
                    <a:lstStyle/>
                    <a:p>
                      <a:pPr algn="l" fontAlgn="ctr"/>
                      <a:r>
                        <a:rPr lang="en-US" sz="1200" u="none" strike="noStrike" dirty="0">
                          <a:effectLst/>
                          <a:latin typeface="Ubuntu" panose="020B0604020202020204" charset="0"/>
                        </a:rPr>
                        <a:t>TOC </a:t>
                      </a:r>
                      <a:r>
                        <a:rPr lang="en-US" sz="1200" u="none" strike="noStrike" dirty="0" smtClean="0">
                          <a:effectLst/>
                          <a:latin typeface="Ubuntu" panose="020B0604020202020204" charset="0"/>
                        </a:rPr>
                        <a:t>diagram </a:t>
                      </a:r>
                      <a:r>
                        <a:rPr lang="en-US" sz="1200" u="none" strike="noStrike" dirty="0">
                          <a:effectLst/>
                          <a:latin typeface="Ubuntu" panose="020B0604020202020204" charset="0"/>
                        </a:rPr>
                        <a:t>and Complementary Documentation </a:t>
                      </a:r>
                      <a:r>
                        <a:rPr lang="en-US" sz="1200" u="none" strike="noStrike" dirty="0" smtClean="0">
                          <a:effectLst/>
                          <a:latin typeface="Ubuntu" panose="020B0604020202020204" charset="0"/>
                        </a:rPr>
                        <a:t>development </a:t>
                      </a:r>
                      <a:endParaRPr lang="en-US" sz="1200" b="1" i="0" u="none" strike="noStrike" dirty="0">
                        <a:solidFill>
                          <a:srgbClr val="000000"/>
                        </a:solidFill>
                        <a:effectLst/>
                        <a:latin typeface="Ubuntu" panose="020B0604020202020204" charset="0"/>
                      </a:endParaRPr>
                    </a:p>
                  </a:txBody>
                  <a:tcPr marL="6251" marR="6251" marT="6251" marB="0" anchor="ct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gridSpan="3">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ctr">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500" u="none" strike="noStrike" dirty="0">
                          <a:effectLst/>
                        </a:rPr>
                        <a:t> </a:t>
                      </a:r>
                      <a:endParaRPr lang="en-US" sz="500" b="0" i="0" u="none" strike="noStrike" dirty="0">
                        <a:solidFill>
                          <a:srgbClr val="000000"/>
                        </a:solidFill>
                        <a:effectLst/>
                        <a:latin typeface="Ubuntu" panose="020B0604020202020204" charset="0"/>
                      </a:endParaRPr>
                    </a:p>
                  </a:txBody>
                  <a:tcPr marL="6251" marR="6251" marT="6251"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extLst>
                  <a:ext uri="{0D108BD9-81ED-4DB2-BD59-A6C34878D82A}">
                    <a16:rowId xmlns:a16="http://schemas.microsoft.com/office/drawing/2014/main" val="2252463542"/>
                  </a:ext>
                </a:extLst>
              </a:tr>
              <a:tr h="331045">
                <a:tc>
                  <a:txBody>
                    <a:bodyPr/>
                    <a:lstStyle/>
                    <a:p>
                      <a:pPr algn="l" fontAlgn="b"/>
                      <a:r>
                        <a:rPr lang="en-US" sz="1200" u="none" strike="noStrike" dirty="0">
                          <a:effectLst/>
                          <a:latin typeface="Ubuntu" panose="020B0604020202020204" charset="0"/>
                        </a:rPr>
                        <a:t>Prioritize interventions </a:t>
                      </a:r>
                      <a:endParaRPr lang="en-US" sz="1200" b="1"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gridSpan="3">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extLst>
                  <a:ext uri="{0D108BD9-81ED-4DB2-BD59-A6C34878D82A}">
                    <a16:rowId xmlns:a16="http://schemas.microsoft.com/office/drawing/2014/main" val="2025393675"/>
                  </a:ext>
                </a:extLst>
              </a:tr>
              <a:tr h="282000">
                <a:tc>
                  <a:txBody>
                    <a:bodyPr/>
                    <a:lstStyle/>
                    <a:p>
                      <a:pPr algn="l" fontAlgn="b"/>
                      <a:r>
                        <a:rPr lang="en-US" sz="1200" u="none" strike="noStrike" dirty="0">
                          <a:effectLst/>
                          <a:latin typeface="Ubuntu" panose="020B0604020202020204" charset="0"/>
                        </a:rPr>
                        <a:t>Refine TOC graphics</a:t>
                      </a:r>
                      <a:endParaRPr lang="en-US" sz="1200" b="1" i="0" u="none" strike="noStrike" dirty="0">
                        <a:solidFill>
                          <a:srgbClr val="000000"/>
                        </a:solidFill>
                        <a:effectLst/>
                        <a:latin typeface="Ubuntu" panose="020B0604020202020204" charset="0"/>
                      </a:endParaRPr>
                    </a:p>
                  </a:txBody>
                  <a:tcPr marL="6251" marR="6251" marT="6251" marB="0" anchor="b">
                    <a:solidFill>
                      <a:schemeClr val="accent6">
                        <a:lumMod val="40000"/>
                        <a:lumOff val="60000"/>
                      </a:schemeClr>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extLst>
                  <a:ext uri="{0D108BD9-81ED-4DB2-BD59-A6C34878D82A}">
                    <a16:rowId xmlns:a16="http://schemas.microsoft.com/office/drawing/2014/main" val="1262709702"/>
                  </a:ext>
                </a:extLst>
              </a:tr>
              <a:tr h="490434">
                <a:tc>
                  <a:txBody>
                    <a:bodyPr/>
                    <a:lstStyle/>
                    <a:p>
                      <a:pPr algn="l" fontAlgn="b"/>
                      <a:r>
                        <a:rPr lang="en-US" sz="1200" u="none" strike="noStrike" dirty="0" err="1" smtClean="0">
                          <a:effectLst/>
                          <a:latin typeface="Ubuntu" panose="020B0604020202020204" charset="0"/>
                        </a:rPr>
                        <a:t>Logframe</a:t>
                      </a:r>
                      <a:r>
                        <a:rPr lang="en-US" sz="1200" u="none" strike="noStrike" dirty="0" smtClean="0">
                          <a:effectLst/>
                          <a:latin typeface="Ubuntu" panose="020B0604020202020204" charset="0"/>
                        </a:rPr>
                        <a:t> </a:t>
                      </a:r>
                      <a:r>
                        <a:rPr lang="en-US" sz="1200" u="none" strike="noStrike" dirty="0">
                          <a:effectLst/>
                          <a:latin typeface="Ubuntu" panose="020B0604020202020204" charset="0"/>
                        </a:rPr>
                        <a:t>transfer and </a:t>
                      </a:r>
                      <a:r>
                        <a:rPr lang="en-US" sz="1200" u="none" strike="noStrike" dirty="0" smtClean="0">
                          <a:effectLst/>
                          <a:latin typeface="Ubuntu" panose="020B0604020202020204" charset="0"/>
                        </a:rPr>
                        <a:t>select indicators</a:t>
                      </a:r>
                      <a:endParaRPr lang="en-US" sz="1200" b="1"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gridSpan="3">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extLst>
                  <a:ext uri="{0D108BD9-81ED-4DB2-BD59-A6C34878D82A}">
                    <a16:rowId xmlns:a16="http://schemas.microsoft.com/office/drawing/2014/main" val="3461531758"/>
                  </a:ext>
                </a:extLst>
              </a:tr>
              <a:tr h="539478">
                <a:tc>
                  <a:txBody>
                    <a:bodyPr/>
                    <a:lstStyle/>
                    <a:p>
                      <a:pPr algn="l" fontAlgn="b"/>
                      <a:r>
                        <a:rPr lang="en-US" sz="1200" u="none" strike="noStrike" dirty="0" smtClean="0">
                          <a:effectLst/>
                          <a:latin typeface="Ubuntu" panose="020B0604020202020204" charset="0"/>
                        </a:rPr>
                        <a:t>Quality </a:t>
                      </a:r>
                      <a:r>
                        <a:rPr lang="en-US" sz="1200" u="none" strike="noStrike" dirty="0">
                          <a:effectLst/>
                          <a:latin typeface="Ubuntu" panose="020B0604020202020204" charset="0"/>
                        </a:rPr>
                        <a:t>and completeness </a:t>
                      </a:r>
                      <a:r>
                        <a:rPr lang="en-US" sz="1200" u="none" strike="noStrike" dirty="0" smtClean="0">
                          <a:effectLst/>
                          <a:latin typeface="Ubuntu" panose="020B0604020202020204" charset="0"/>
                        </a:rPr>
                        <a:t>review</a:t>
                      </a:r>
                      <a:endParaRPr lang="en-US" sz="1200" b="1"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ctr"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251" marR="6251" marT="6251" marB="0" anchor="b"/>
                </a:tc>
                <a:tc gridSpan="3">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251" marR="6251" marT="6251" marB="0" anchor="b">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0521161"/>
                  </a:ext>
                </a:extLst>
              </a:tr>
            </a:tbl>
          </a:graphicData>
        </a:graphic>
      </p:graphicFrame>
    </p:spTree>
    <p:extLst>
      <p:ext uri="{BB962C8B-B14F-4D97-AF65-F5344CB8AC3E}">
        <p14:creationId xmlns:p14="http://schemas.microsoft.com/office/powerpoint/2010/main" val="26419590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dirty="0"/>
              <a:t>Distinct populations/sub-groups</a:t>
            </a:r>
            <a:endParaRPr lang="en-US" b="0" dirty="0"/>
          </a:p>
        </p:txBody>
      </p:sp>
      <p:pic>
        <p:nvPicPr>
          <p:cNvPr id="4" name="Content Placeholder 4"/>
          <p:cNvPicPr>
            <a:picLocks noChangeAspect="1"/>
          </p:cNvPicPr>
          <p:nvPr/>
        </p:nvPicPr>
        <p:blipFill>
          <a:blip r:embed="rId3"/>
          <a:stretch>
            <a:fillRect/>
          </a:stretch>
        </p:blipFill>
        <p:spPr>
          <a:xfrm>
            <a:off x="1999745" y="1167504"/>
            <a:ext cx="5453929" cy="3680809"/>
          </a:xfrm>
          <a:prstGeom prst="rect">
            <a:avLst/>
          </a:prstGeom>
        </p:spPr>
      </p:pic>
    </p:spTree>
    <p:extLst>
      <p:ext uri="{BB962C8B-B14F-4D97-AF65-F5344CB8AC3E}">
        <p14:creationId xmlns:p14="http://schemas.microsoft.com/office/powerpoint/2010/main" val="166488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E842DF-AE8C-4540-939E-4277F3577C1E}"/>
              </a:ext>
            </a:extLst>
          </p:cNvPr>
          <p:cNvSpPr>
            <a:spLocks noGrp="1"/>
          </p:cNvSpPr>
          <p:nvPr>
            <p:ph type="body" sz="quarter" idx="11"/>
          </p:nvPr>
        </p:nvSpPr>
        <p:spPr>
          <a:xfrm>
            <a:off x="1366838" y="2002061"/>
            <a:ext cx="6313487" cy="1089481"/>
          </a:xfrm>
        </p:spPr>
        <p:txBody>
          <a:bodyPr>
            <a:noAutofit/>
          </a:bodyPr>
          <a:lstStyle/>
          <a:p>
            <a:r>
              <a:rPr lang="en-US" sz="6000" dirty="0" smtClean="0"/>
              <a:t>Thank you!</a:t>
            </a:r>
            <a:endParaRPr lang="en-US" sz="6000" dirty="0"/>
          </a:p>
        </p:txBody>
      </p:sp>
    </p:spTree>
    <p:extLst>
      <p:ext uri="{BB962C8B-B14F-4D97-AF65-F5344CB8AC3E}">
        <p14:creationId xmlns:p14="http://schemas.microsoft.com/office/powerpoint/2010/main" val="9501331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p:txBody>
          <a:bodyPr/>
          <a:lstStyle/>
          <a:p>
            <a:r>
              <a:rPr lang="en-US" dirty="0" smtClean="0"/>
              <a:t>Iterative</a:t>
            </a:r>
            <a:endParaRPr lang="en-US"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3" y="1116532"/>
            <a:ext cx="7312821" cy="3861868"/>
          </a:xfrm>
        </p:spPr>
        <p:txBody>
          <a:bodyPr>
            <a:normAutofit/>
          </a:bodyPr>
          <a:lstStyle/>
          <a:p>
            <a:pPr marL="342900" indent="-342900">
              <a:buFont typeface="Arial" panose="020B0604020202020204" pitchFamily="34" charset="0"/>
              <a:buChar char="•"/>
            </a:pPr>
            <a:r>
              <a:rPr lang="en-US" dirty="0" smtClean="0"/>
              <a:t>First pass, after TOC logic check</a:t>
            </a:r>
          </a:p>
          <a:p>
            <a:pPr marL="342900" indent="-342900">
              <a:buFont typeface="Arial" panose="020B0604020202020204" pitchFamily="34" charset="0"/>
              <a:buChar char="•"/>
            </a:pPr>
            <a:r>
              <a:rPr lang="en-US" dirty="0" smtClean="0"/>
              <a:t>Second pass, after intervention outputs are agreed on and output-outcome logic and sustainability checks are complete. </a:t>
            </a:r>
          </a:p>
          <a:p>
            <a:pPr marL="342900" indent="-342900">
              <a:buFont typeface="Arial" panose="020B0604020202020204" pitchFamily="34" charset="0"/>
              <a:buChar char="•"/>
            </a:pPr>
            <a:r>
              <a:rPr lang="en-US" dirty="0" smtClean="0"/>
              <a:t>Final pass, in coordination with TOC checklist </a:t>
            </a:r>
            <a:r>
              <a:rPr lang="en-US" dirty="0" smtClean="0"/>
              <a:t>review (all </a:t>
            </a:r>
            <a:r>
              <a:rPr lang="en-US" dirty="0" smtClean="0"/>
              <a:t>remaining items </a:t>
            </a:r>
            <a:r>
              <a:rPr lang="en-US" dirty="0" smtClean="0"/>
              <a:t>addressed)</a:t>
            </a:r>
            <a:endParaRPr lang="en-US" dirty="0"/>
          </a:p>
        </p:txBody>
      </p:sp>
    </p:spTree>
    <p:extLst>
      <p:ext uri="{BB962C8B-B14F-4D97-AF65-F5344CB8AC3E}">
        <p14:creationId xmlns:p14="http://schemas.microsoft.com/office/powerpoint/2010/main" val="41319057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p:txBody>
          <a:bodyPr/>
          <a:lstStyle/>
          <a:p>
            <a:r>
              <a:rPr lang="en-US" dirty="0" smtClean="0"/>
              <a:t>General presentation</a:t>
            </a:r>
            <a:endParaRPr lang="en-US"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3" y="1116532"/>
            <a:ext cx="7312821" cy="3861868"/>
          </a:xfrm>
        </p:spPr>
        <p:txBody>
          <a:bodyPr>
            <a:normAutofit/>
          </a:bodyPr>
          <a:lstStyle/>
          <a:p>
            <a:pPr marL="342900" indent="-342900">
              <a:buFont typeface="Arial" panose="020B0604020202020204" pitchFamily="34" charset="0"/>
              <a:buChar char="•"/>
            </a:pPr>
            <a:r>
              <a:rPr lang="en-US" dirty="0" smtClean="0"/>
              <a:t>Make </a:t>
            </a:r>
            <a:r>
              <a:rPr lang="en-US" dirty="0"/>
              <a:t>a </a:t>
            </a:r>
            <a:r>
              <a:rPr lang="en-US" dirty="0" smtClean="0"/>
              <a:t>separate diagram/page </a:t>
            </a:r>
            <a:r>
              <a:rPr lang="en-US" dirty="0"/>
              <a:t>for each purpose, with clear links showing when </a:t>
            </a:r>
            <a:r>
              <a:rPr lang="en-US" dirty="0" smtClean="0"/>
              <a:t>logic crosses </a:t>
            </a:r>
            <a:r>
              <a:rPr lang="en-US" dirty="0"/>
              <a:t>pages. </a:t>
            </a:r>
            <a:endParaRPr lang="en-US" dirty="0" smtClean="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FFP requires that in addition to the detailed purpose-level diagrams, </a:t>
            </a:r>
            <a:r>
              <a:rPr lang="en-US" dirty="0" smtClean="0"/>
              <a:t>we </a:t>
            </a:r>
            <a:r>
              <a:rPr lang="en-US" dirty="0"/>
              <a:t>submit a </a:t>
            </a:r>
            <a:r>
              <a:rPr lang="en-US" dirty="0" smtClean="0"/>
              <a:t>single-page summary TOC</a:t>
            </a:r>
            <a:r>
              <a:rPr lang="en-US" dirty="0"/>
              <a:t>. </a:t>
            </a:r>
          </a:p>
          <a:p>
            <a:endParaRPr lang="en-US" dirty="0"/>
          </a:p>
        </p:txBody>
      </p:sp>
    </p:spTree>
    <p:extLst>
      <p:ext uri="{BB962C8B-B14F-4D97-AF65-F5344CB8AC3E}">
        <p14:creationId xmlns:p14="http://schemas.microsoft.com/office/powerpoint/2010/main" val="16015829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400" dirty="0" smtClean="0"/>
              <a:t>Example: </a:t>
            </a:r>
            <a:r>
              <a:rPr lang="en-US" sz="2400" dirty="0"/>
              <a:t>Single Page </a:t>
            </a:r>
            <a:r>
              <a:rPr lang="en-US" sz="2400" dirty="0" smtClean="0"/>
              <a:t>Summary</a:t>
            </a:r>
            <a:br>
              <a:rPr lang="en-US" sz="2400" dirty="0" smtClean="0"/>
            </a:br>
            <a:r>
              <a:rPr lang="en-US" sz="2400" b="0" dirty="0" smtClean="0"/>
              <a:t>Save </a:t>
            </a:r>
            <a:r>
              <a:rPr lang="en-US" sz="2400" b="0" dirty="0"/>
              <a:t>the </a:t>
            </a:r>
            <a:r>
              <a:rPr lang="en-US" sz="2400" b="0" dirty="0" smtClean="0"/>
              <a:t>Children: </a:t>
            </a:r>
            <a:r>
              <a:rPr lang="en-US" sz="2400" b="0" dirty="0"/>
              <a:t>SABAL DFSA in Nepal</a:t>
            </a:r>
          </a:p>
        </p:txBody>
      </p:sp>
      <p:pic>
        <p:nvPicPr>
          <p:cNvPr id="5" name="Content Placeholder 4"/>
          <p:cNvPicPr>
            <a:picLocks noGrp="1" noChangeAspect="1"/>
          </p:cNvPicPr>
          <p:nvPr>
            <p:ph idx="4294967295"/>
          </p:nvPr>
        </p:nvPicPr>
        <p:blipFill>
          <a:blip r:embed="rId3"/>
          <a:stretch>
            <a:fillRect/>
          </a:stretch>
        </p:blipFill>
        <p:spPr>
          <a:xfrm>
            <a:off x="313623" y="1535289"/>
            <a:ext cx="8637070" cy="3155720"/>
          </a:xfrm>
          <a:prstGeom prst="rect">
            <a:avLst/>
          </a:prstGeom>
        </p:spPr>
      </p:pic>
    </p:spTree>
    <p:extLst>
      <p:ext uri="{BB962C8B-B14F-4D97-AF65-F5344CB8AC3E}">
        <p14:creationId xmlns:p14="http://schemas.microsoft.com/office/powerpoint/2010/main" val="11383924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pPr marL="365760"/>
            <a:r>
              <a:rPr lang="en-US" sz="2400" dirty="0"/>
              <a:t>Causal pathways are easy to follow and understand</a:t>
            </a:r>
            <a:endParaRPr lang="en-US" sz="2400" b="1" kern="1200" dirty="0">
              <a:solidFill>
                <a:schemeClr val="bg1"/>
              </a:solidFill>
            </a:endParaRPr>
          </a:p>
        </p:txBody>
      </p:sp>
      <p:sp>
        <p:nvSpPr>
          <p:cNvPr id="4" name="Content Placeholder 2"/>
          <p:cNvSpPr>
            <a:spLocks noGrp="1"/>
          </p:cNvSpPr>
          <p:nvPr>
            <p:ph idx="4294967295"/>
          </p:nvPr>
        </p:nvSpPr>
        <p:spPr>
          <a:xfrm>
            <a:off x="6025415" y="2201944"/>
            <a:ext cx="4333775" cy="994502"/>
          </a:xfrm>
          <a:prstGeom prst="rect">
            <a:avLst/>
          </a:prstGeom>
        </p:spPr>
        <p:txBody>
          <a:bodyPr>
            <a:normAutofit/>
          </a:bodyPr>
          <a:lstStyle/>
          <a:p>
            <a:pPr marL="365760" lvl="1" indent="0">
              <a:buNone/>
            </a:pPr>
            <a:r>
              <a:rPr lang="en-US" dirty="0" smtClean="0">
                <a:solidFill>
                  <a:schemeClr val="accent5"/>
                </a:solidFill>
              </a:rPr>
              <a:t>Don’t do </a:t>
            </a:r>
            <a:r>
              <a:rPr lang="en-US" dirty="0" smtClean="0">
                <a:solidFill>
                  <a:schemeClr val="accent5"/>
                </a:solidFill>
              </a:rPr>
              <a:t>this!</a:t>
            </a:r>
            <a:endParaRPr lang="en-US" sz="2800" dirty="0" smtClean="0">
              <a:solidFill>
                <a:schemeClr val="accent5"/>
              </a:solidFill>
            </a:endParaRPr>
          </a:p>
        </p:txBody>
      </p:sp>
      <p:pic>
        <p:nvPicPr>
          <p:cNvPr id="5" name="Picture 4"/>
          <p:cNvPicPr>
            <a:picLocks noChangeAspect="1"/>
          </p:cNvPicPr>
          <p:nvPr/>
        </p:nvPicPr>
        <p:blipFill rotWithShape="1">
          <a:blip r:embed="rId3"/>
          <a:srcRect l="48568" t="1102" r="54" b="15186"/>
          <a:stretch/>
        </p:blipFill>
        <p:spPr>
          <a:xfrm>
            <a:off x="635268" y="998786"/>
            <a:ext cx="5390148" cy="4060813"/>
          </a:xfrm>
          <a:prstGeom prst="rect">
            <a:avLst/>
          </a:prstGeom>
          <a:ln w="12700">
            <a:solidFill>
              <a:schemeClr val="tx1"/>
            </a:solidFill>
          </a:ln>
        </p:spPr>
      </p:pic>
    </p:spTree>
    <p:extLst>
      <p:ext uri="{BB962C8B-B14F-4D97-AF65-F5344CB8AC3E}">
        <p14:creationId xmlns:p14="http://schemas.microsoft.com/office/powerpoint/2010/main" val="35044453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p:txBody>
          <a:bodyPr>
            <a:noAutofit/>
          </a:bodyPr>
          <a:lstStyle/>
          <a:p>
            <a:r>
              <a:rPr lang="en-US" sz="2000" dirty="0"/>
              <a:t>Causal pathways are easy to follow and understand</a:t>
            </a:r>
            <a:endParaRPr lang="en-US" sz="200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3" y="1116532"/>
            <a:ext cx="7312821" cy="3861868"/>
          </a:xfrm>
        </p:spPr>
        <p:txBody>
          <a:bodyPr>
            <a:normAutofit/>
          </a:bodyPr>
          <a:lstStyle/>
          <a:p>
            <a:pPr marL="342900" indent="-342900">
              <a:buFont typeface="Arial" panose="020B0604020202020204" pitchFamily="34" charset="0"/>
              <a:buChar char="•"/>
            </a:pPr>
            <a:r>
              <a:rPr lang="en-US" dirty="0"/>
              <a:t>Direction of arrows is clear. </a:t>
            </a:r>
          </a:p>
          <a:p>
            <a:pPr marL="342900" indent="-342900">
              <a:buFont typeface="Arial" panose="020B0604020202020204" pitchFamily="34" charset="0"/>
              <a:buChar char="•"/>
            </a:pPr>
            <a:r>
              <a:rPr lang="en-US" dirty="0"/>
              <a:t>Avoid arrows feeding into an outcome from all directions. </a:t>
            </a:r>
          </a:p>
          <a:p>
            <a:pPr marL="1085850" lvl="1" indent="-342900">
              <a:buFont typeface="Arial" panose="020B0604020202020204" pitchFamily="34" charset="0"/>
              <a:buChar char="•"/>
            </a:pPr>
            <a:r>
              <a:rPr lang="en-US" dirty="0"/>
              <a:t>Preconditions feed out from the top and into the bottom of the next outcome, as often as possible.</a:t>
            </a:r>
          </a:p>
          <a:p>
            <a:pPr marL="342900" indent="-342900">
              <a:buFont typeface="Arial" panose="020B0604020202020204" pitchFamily="34" charset="0"/>
              <a:buChar char="•"/>
            </a:pPr>
            <a:r>
              <a:rPr lang="en-US" dirty="0"/>
              <a:t>Use consistent shapes and colors</a:t>
            </a:r>
          </a:p>
          <a:p>
            <a:pPr marL="342900" indent="-342900">
              <a:buFont typeface="Arial" panose="020B0604020202020204" pitchFamily="34" charset="0"/>
              <a:buChar char="•"/>
            </a:pPr>
            <a:r>
              <a:rPr lang="en-US" dirty="0"/>
              <a:t>Use linkage shapes to limit tangled confusion </a:t>
            </a:r>
          </a:p>
          <a:p>
            <a:pPr marL="342900" indent="-342900">
              <a:buFont typeface="Arial" panose="020B0604020202020204" pitchFamily="34" charset="0"/>
              <a:buChar char="•"/>
            </a:pPr>
            <a:r>
              <a:rPr lang="en-US" dirty="0"/>
              <a:t>Linkage needs to be specific – not just “Linkage to Purpose 2” </a:t>
            </a:r>
          </a:p>
        </p:txBody>
      </p:sp>
    </p:spTree>
    <p:extLst>
      <p:ext uri="{BB962C8B-B14F-4D97-AF65-F5344CB8AC3E}">
        <p14:creationId xmlns:p14="http://schemas.microsoft.com/office/powerpoint/2010/main" val="3867066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400" dirty="0"/>
              <a:t>Differentiate TOC Components </a:t>
            </a:r>
            <a:r>
              <a:rPr lang="en-US" sz="2400" dirty="0" smtClean="0"/>
              <a:t/>
            </a:r>
            <a:br>
              <a:rPr lang="en-US" sz="2400" dirty="0" smtClean="0"/>
            </a:br>
            <a:r>
              <a:rPr lang="en-US" sz="2400" b="0" dirty="0"/>
              <a:t>Use distinct colors, shapes, icons, borders, text, etc. </a:t>
            </a:r>
          </a:p>
        </p:txBody>
      </p:sp>
      <p:pic>
        <p:nvPicPr>
          <p:cNvPr id="4" name="Picture 3"/>
          <p:cNvPicPr>
            <a:picLocks noChangeAspect="1"/>
          </p:cNvPicPr>
          <p:nvPr/>
        </p:nvPicPr>
        <p:blipFill>
          <a:blip r:embed="rId3"/>
          <a:stretch>
            <a:fillRect/>
          </a:stretch>
        </p:blipFill>
        <p:spPr>
          <a:xfrm>
            <a:off x="1322383" y="1004710"/>
            <a:ext cx="6619549" cy="3953959"/>
          </a:xfrm>
          <a:prstGeom prst="rect">
            <a:avLst/>
          </a:prstGeom>
        </p:spPr>
      </p:pic>
    </p:spTree>
    <p:extLst>
      <p:ext uri="{BB962C8B-B14F-4D97-AF65-F5344CB8AC3E}">
        <p14:creationId xmlns:p14="http://schemas.microsoft.com/office/powerpoint/2010/main" val="42372231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1D70-53EE-B349-A63D-D7109FF9697C}"/>
              </a:ext>
            </a:extLst>
          </p:cNvPr>
          <p:cNvSpPr>
            <a:spLocks noGrp="1"/>
          </p:cNvSpPr>
          <p:nvPr>
            <p:ph type="title"/>
          </p:nvPr>
        </p:nvSpPr>
        <p:spPr>
          <a:xfrm>
            <a:off x="635267" y="27225"/>
            <a:ext cx="7993783" cy="857250"/>
          </a:xfrm>
        </p:spPr>
        <p:txBody>
          <a:bodyPr>
            <a:noAutofit/>
          </a:bodyPr>
          <a:lstStyle/>
          <a:p>
            <a:r>
              <a:rPr lang="en-US" sz="2400" dirty="0" smtClean="0"/>
              <a:t>Linking pathways across diagrams</a:t>
            </a:r>
            <a:br>
              <a:rPr lang="en-US" sz="2400" dirty="0" smtClean="0"/>
            </a:br>
            <a:r>
              <a:rPr lang="en-US" sz="2400" b="0" dirty="0"/>
              <a:t>Save the </a:t>
            </a:r>
            <a:r>
              <a:rPr lang="en-US" sz="2400" b="0" dirty="0" smtClean="0"/>
              <a:t>Children: </a:t>
            </a:r>
            <a:r>
              <a:rPr lang="en-US" sz="2400" b="0" dirty="0"/>
              <a:t>SABAL DFSA in </a:t>
            </a:r>
            <a:r>
              <a:rPr lang="en-US" sz="2400" b="0" dirty="0" smtClean="0"/>
              <a:t>Nepal</a:t>
            </a:r>
            <a:endParaRPr lang="en-US" sz="2400" b="0" dirty="0"/>
          </a:p>
        </p:txBody>
      </p:sp>
      <p:pic>
        <p:nvPicPr>
          <p:cNvPr id="5" name="Content Placeholder 5"/>
          <p:cNvPicPr>
            <a:picLocks noGrp="1" noChangeAspect="1"/>
          </p:cNvPicPr>
          <p:nvPr>
            <p:ph idx="4294967295"/>
          </p:nvPr>
        </p:nvPicPr>
        <p:blipFill>
          <a:blip r:embed="rId3"/>
          <a:stretch>
            <a:fillRect/>
          </a:stretch>
        </p:blipFill>
        <p:spPr>
          <a:xfrm>
            <a:off x="351938" y="1162755"/>
            <a:ext cx="8560439" cy="3860801"/>
          </a:xfrm>
          <a:prstGeom prst="rect">
            <a:avLst/>
          </a:prstGeom>
        </p:spPr>
      </p:pic>
    </p:spTree>
    <p:extLst>
      <p:ext uri="{BB962C8B-B14F-4D97-AF65-F5344CB8AC3E}">
        <p14:creationId xmlns:p14="http://schemas.microsoft.com/office/powerpoint/2010/main" val="25595744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IDEAL PPT">
      <a:dk1>
        <a:srgbClr val="000000"/>
      </a:dk1>
      <a:lt1>
        <a:srgbClr val="FFFFFF"/>
      </a:lt1>
      <a:dk2>
        <a:srgbClr val="028796"/>
      </a:dk2>
      <a:lt2>
        <a:srgbClr val="3F2F7A"/>
      </a:lt2>
      <a:accent1>
        <a:srgbClr val="04934A"/>
      </a:accent1>
      <a:accent2>
        <a:srgbClr val="008CCC"/>
      </a:accent2>
      <a:accent3>
        <a:srgbClr val="B6ADD3"/>
      </a:accent3>
      <a:accent4>
        <a:srgbClr val="80C5E4"/>
      </a:accent4>
      <a:accent5>
        <a:srgbClr val="EF463B"/>
      </a:accent5>
      <a:accent6>
        <a:srgbClr val="FCB53B"/>
      </a:accent6>
      <a:hlink>
        <a:srgbClr val="028796"/>
      </a:hlink>
      <a:folHlink>
        <a:srgbClr val="3F2F7A"/>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DEAL_PPT_final_Updated" id="{D865612D-43FA-1F4D-B6E8-7151E6F7D6CA}" vid="{998592F3-FDBC-9543-BF31-65CD04352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677951BB84DD41911AF8EE839CA5FA" ma:contentTypeVersion="10" ma:contentTypeDescription="Create a new document." ma:contentTypeScope="" ma:versionID="a028e04c77e434e9142c0430f630b0fa">
  <xsd:schema xmlns:xsd="http://www.w3.org/2001/XMLSchema" xmlns:xs="http://www.w3.org/2001/XMLSchema" xmlns:p="http://schemas.microsoft.com/office/2006/metadata/properties" xmlns:ns2="e074b9df-1650-444d-ba77-dbac629bdb45" targetNamespace="http://schemas.microsoft.com/office/2006/metadata/properties" ma:root="true" ma:fieldsID="0c9cb8b751699df2b35aad84448e2fb9" ns2:_="">
    <xsd:import namespace="e074b9df-1650-444d-ba77-dbac629bdb4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74b9df-1650-444d-ba77-dbac629bdb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DDF9A3-2F0C-41C6-9094-98DE986F48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74b9df-1650-444d-ba77-dbac629bdb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6F2769-7194-4217-93D3-3AF3A4742282}">
  <ds:schemaRefs>
    <ds:schemaRef ds:uri="http://purl.org/dc/elements/1.1/"/>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purl.org/dc/dcmitype/"/>
    <ds:schemaRef ds:uri="e074b9df-1650-444d-ba77-dbac629bdb45"/>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IDEAL_PPT_final_Updated</Template>
  <TotalTime>5740</TotalTime>
  <Words>1243</Words>
  <Application>Microsoft Office PowerPoint</Application>
  <PresentationFormat>On-screen Show (16:9)</PresentationFormat>
  <Paragraphs>308</Paragraphs>
  <Slides>21</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Lato</vt:lpstr>
      <vt:lpstr>Ubuntu</vt:lpstr>
      <vt:lpstr>Calibri</vt:lpstr>
      <vt:lpstr>Trebuchet MS</vt:lpstr>
      <vt:lpstr>Lato Semibold</vt:lpstr>
      <vt:lpstr>Office Theme</vt:lpstr>
      <vt:lpstr>PowerPoint Presentation</vt:lpstr>
      <vt:lpstr>TOC Process and Timeline</vt:lpstr>
      <vt:lpstr>Iterative</vt:lpstr>
      <vt:lpstr>General presentation</vt:lpstr>
      <vt:lpstr>Example: Single Page Summary Save the Children: SABAL DFSA in Nepal</vt:lpstr>
      <vt:lpstr>Causal pathways are easy to follow and understand</vt:lpstr>
      <vt:lpstr>Causal pathways are easy to follow and understand</vt:lpstr>
      <vt:lpstr>Differentiate TOC Components  Use distinct colors, shapes, icons, borders, text, etc. </vt:lpstr>
      <vt:lpstr>Linking pathways across diagrams Save the Children: SABAL DFSA in Nepal</vt:lpstr>
      <vt:lpstr>References vs. full wording</vt:lpstr>
      <vt:lpstr>Integrating cross-cutting themes</vt:lpstr>
      <vt:lpstr>Integrating cross-cutting themes: key words</vt:lpstr>
      <vt:lpstr>Example: Integrating cross-cutting themes (icons and key words)</vt:lpstr>
      <vt:lpstr>Example: Integrating cross-cutting themes (borders, fonts, and key words)</vt:lpstr>
      <vt:lpstr>A key is required on EVERY page </vt:lpstr>
      <vt:lpstr>Layering efforts of multiple actors</vt:lpstr>
      <vt:lpstr>Layering the message</vt:lpstr>
      <vt:lpstr>Sequencing interventions</vt:lpstr>
      <vt:lpstr>Sequencing interventions</vt:lpstr>
      <vt:lpstr>Distinct populations/sub-groups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Jurczyk, Kim</dc:creator>
  <cp:lastModifiedBy>Jurczyk, Kim</cp:lastModifiedBy>
  <cp:revision>58</cp:revision>
  <dcterms:created xsi:type="dcterms:W3CDTF">2019-08-05T19:49:48Z</dcterms:created>
  <dcterms:modified xsi:type="dcterms:W3CDTF">2019-09-19T18:33:06Z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0x010100CF677951BB84DD41911AF8EE839CA5FA</vt:lpwstr>
  </property>
</Properties>
</file>