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70" r:id="rId2"/>
  </p:sldMasterIdLst>
  <p:notesMasterIdLst>
    <p:notesMasterId r:id="rId14"/>
  </p:notesMasterIdLst>
  <p:sldIdLst>
    <p:sldId id="257" r:id="rId3"/>
    <p:sldId id="259" r:id="rId4"/>
    <p:sldId id="260" r:id="rId5"/>
    <p:sldId id="261" r:id="rId6"/>
    <p:sldId id="262" r:id="rId7"/>
    <p:sldId id="264" r:id="rId8"/>
    <p:sldId id="266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00" autoAdjust="0"/>
  </p:normalViewPr>
  <p:slideViewPr>
    <p:cSldViewPr>
      <p:cViewPr varScale="1">
        <p:scale>
          <a:sx n="64" d="100"/>
          <a:sy n="64" d="100"/>
        </p:scale>
        <p:origin x="1575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E5861-DFE0-4C34-BFFD-2AABF6F3B26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422F4-CF2B-4C53-924A-43049479D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1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2F4-CF2B-4C53-924A-43049479D3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0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Is it clear and focused?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2F4-CF2B-4C53-924A-43049479D3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38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Is it open-ended and arguable?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2F4-CF2B-4C53-924A-43049479D3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2F4-CF2B-4C53-924A-43049479D3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94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yes/no</a:t>
            </a:r>
          </a:p>
          <a:p>
            <a:r>
              <a:rPr lang="en-US" dirty="0"/>
              <a:t>Why</a:t>
            </a:r>
            <a:r>
              <a:rPr lang="en-US" baseline="0" dirty="0"/>
              <a:t> questions don’t work as well as they can create defensiveness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2F4-CF2B-4C53-924A-43049479D3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68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422F4-CF2B-4C53-924A-43049479D37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5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2329842" y="2843409"/>
            <a:ext cx="2331246" cy="394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r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0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4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5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3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6488"/>
            <a:ext cx="7886700" cy="841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8091"/>
            <a:ext cx="7886700" cy="42991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6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9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1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3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8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5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"/>
            <a:ext cx="9144000" cy="955891"/>
          </a:xfrm>
          <a:prstGeom prst="rect">
            <a:avLst/>
          </a:prstGeom>
          <a:solidFill>
            <a:srgbClr val="E9CF9F"/>
          </a:solidFill>
        </p:spPr>
      </p:pic>
      <p:sp>
        <p:nvSpPr>
          <p:cNvPr id="8" name="Rectangle 7"/>
          <p:cNvSpPr/>
          <p:nvPr/>
        </p:nvSpPr>
        <p:spPr>
          <a:xfrm>
            <a:off x="0" y="5968093"/>
            <a:ext cx="9144000" cy="889907"/>
          </a:xfrm>
          <a:prstGeom prst="rect">
            <a:avLst/>
          </a:prstGeom>
          <a:solidFill>
            <a:srgbClr val="2379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1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The Technical and Operational Performance Support (TOPS) Program and Food Security and Nutrition (FSN) Network are made possible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by the generous support and contribution of the American people through the U.S. Agency for International Development (USAID).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The contents of this presentation do not necessarily reflect the views of USAID or the United States Government.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i="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www.TheTOPSProgram.org</a:t>
            </a:r>
          </a:p>
          <a:p>
            <a:pPr algn="ctr"/>
            <a:endParaRPr lang="en-US" sz="11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59635"/>
            <a:ext cx="7886700" cy="849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FD567BC-FC3D-4D6F-828F-BC64518E4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7C8029"/>
          </a:solidFill>
          <a:latin typeface="Californian FB" panose="0207040306080B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AGE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Horizontal_CMYK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7625" y="5849938"/>
            <a:ext cx="20526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 descr="FSN final.eps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7838" y="5692775"/>
            <a:ext cx="203676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rot="10800000">
            <a:off x="-11113" y="1592263"/>
            <a:ext cx="7353301" cy="1587"/>
          </a:xfrm>
          <a:prstGeom prst="line">
            <a:avLst/>
          </a:prstGeom>
          <a:ln w="9525">
            <a:solidFill>
              <a:srgbClr val="607D8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33688" y="900113"/>
            <a:ext cx="6350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US" sz="3900" spc="-150" dirty="0">
                <a:solidFill>
                  <a:srgbClr val="006982"/>
                </a:solidFill>
                <a:latin typeface="Geneva"/>
                <a:ea typeface="ＭＳ Ｐゴシック"/>
              </a:rPr>
              <a:t>About </a:t>
            </a:r>
            <a:r>
              <a:rPr lang="en-US" sz="3900" spc="-150" dirty="0">
                <a:solidFill>
                  <a:srgbClr val="C9A33E"/>
                </a:solidFill>
                <a:latin typeface="Geneva"/>
                <a:ea typeface="ＭＳ Ｐゴシック"/>
              </a:rPr>
              <a:t>the Network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700" y="1839913"/>
            <a:ext cx="5194300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lnSpc>
                <a:spcPts val="2800"/>
              </a:lnSpc>
              <a:defRPr/>
            </a:pPr>
            <a:r>
              <a:rPr lang="en-US" sz="3800" baseline="30000" dirty="0">
                <a:solidFill>
                  <a:srgbClr val="607D83"/>
                </a:solidFill>
                <a:latin typeface="Geneva"/>
                <a:ea typeface="ＭＳ Ｐゴシック"/>
                <a:cs typeface="Geneva"/>
              </a:rPr>
              <a:t>It will also serve as a place for organizations and institutions to post relevant meeting, training or other event notices along with associated links to similar sites and resources.</a:t>
            </a:r>
          </a:p>
          <a:p>
            <a:pPr defTabSz="457200">
              <a:defRPr/>
            </a:pPr>
            <a:endParaRPr lang="en-US" sz="3600" baseline="30000" dirty="0">
              <a:solidFill>
                <a:srgbClr val="607D83"/>
              </a:solidFill>
              <a:latin typeface="Geneva"/>
              <a:ea typeface="ＭＳ Ｐゴシック"/>
              <a:cs typeface="Geneva"/>
            </a:endParaRPr>
          </a:p>
          <a:p>
            <a:pPr defTabSz="457200">
              <a:defRPr/>
            </a:pPr>
            <a:endParaRPr lang="en-US" sz="3600" dirty="0">
              <a:solidFill>
                <a:prstClr val="black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3436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47799"/>
            <a:ext cx="6858000" cy="304800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Developing Learning 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Added value of good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Stimulates fresh or innovative thinking</a:t>
            </a:r>
          </a:p>
          <a:p>
            <a:r>
              <a:rPr lang="en-US" dirty="0"/>
              <a:t>Avoids hidden assumptions or beliefs</a:t>
            </a:r>
          </a:p>
          <a:p>
            <a:r>
              <a:rPr lang="en-US" dirty="0"/>
              <a:t>Generates hope, imagination, engagement, creative action and new possibilities</a:t>
            </a:r>
          </a:p>
          <a:p>
            <a:r>
              <a:rPr lang="en-US" dirty="0"/>
              <a:t>Encourages new and different questions to be asked as the initial question is explored</a:t>
            </a:r>
          </a:p>
          <a:p>
            <a:r>
              <a:rPr lang="en-US" dirty="0"/>
              <a:t>Potential benefits of answering the question are worth the effort</a:t>
            </a:r>
          </a:p>
        </p:txBody>
      </p:sp>
    </p:spTree>
    <p:extLst>
      <p:ext uri="{BB962C8B-B14F-4D97-AF65-F5344CB8AC3E}">
        <p14:creationId xmlns:p14="http://schemas.microsoft.com/office/powerpoint/2010/main" val="201991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questions are appropriate?</a:t>
            </a:r>
          </a:p>
          <a:p>
            <a:r>
              <a:rPr lang="en-US" dirty="0"/>
              <a:t>How do you ensure that you start from new questions and not questions that have already been answered?</a:t>
            </a:r>
          </a:p>
          <a:p>
            <a:r>
              <a:rPr lang="en-US" dirty="0"/>
              <a:t>How do you best align with the external landscape for questions with relevance beyond your project?</a:t>
            </a:r>
          </a:p>
        </p:txBody>
      </p:sp>
    </p:spTree>
    <p:extLst>
      <p:ext uri="{BB962C8B-B14F-4D97-AF65-F5344CB8AC3E}">
        <p14:creationId xmlns:p14="http://schemas.microsoft.com/office/powerpoint/2010/main" val="216205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Does the question state clearly what you want to learn?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7886700" cy="418226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What have been the effects of climate change in Central America?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‘Black Hole’ - Taking on too much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Better:  What have been the effects of climate change on coffee productivity on farms below 1000 </a:t>
            </a:r>
            <a:r>
              <a:rPr lang="en-US" dirty="0" err="1"/>
              <a:t>masl</a:t>
            </a:r>
            <a:r>
              <a:rPr lang="en-US" dirty="0"/>
              <a:t> in Central America?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553200" y="2743200"/>
            <a:ext cx="0" cy="1219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6488"/>
            <a:ext cx="8210550" cy="841603"/>
          </a:xfrm>
        </p:spPr>
        <p:txBody>
          <a:bodyPr>
            <a:noAutofit/>
          </a:bodyPr>
          <a:lstStyle/>
          <a:p>
            <a:r>
              <a:rPr lang="en-US" sz="3600" dirty="0"/>
              <a:t>Is the question likely to stimulate fresh or innovative thinking?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7886700" cy="41822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Were the farmers participating in the project Farmer Field Schools satisfied?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‘Term Paper’ – Taking on too little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Better:  How effective were the project Farmer Field Schools in developing sustainable production and natural resource management skills?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53200" y="2743200"/>
            <a:ext cx="0" cy="1219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63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question feasible to answer?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farmers adapt to climate change in Central America?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‘Nobel Laureate’ – Taking on your life’s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Better:  What practices are farmers in Central America currently using to adapt to climate change?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0" y="2895600"/>
            <a:ext cx="0" cy="1219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10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question open-ended?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Are expert patients a cost-effective intervention to increase patient retention in HIV care?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Yes/No answer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Better:  What are feasible and effective ways of capacitating and supervising expert patients in rural vs urban areas?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562600" y="2819400"/>
            <a:ext cx="0" cy="1219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04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936487"/>
              </p:ext>
            </p:extLst>
          </p:nvPr>
        </p:nvGraphicFramePr>
        <p:xfrm>
          <a:off x="628650" y="1787525"/>
          <a:ext cx="78867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8066858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01080810"/>
                    </a:ext>
                  </a:extLst>
                </a:gridCol>
                <a:gridCol w="4629150">
                  <a:extLst>
                    <a:ext uri="{9D8B030D-6E8A-4147-A177-3AD203B41FA5}">
                      <a16:colId xmlns:a16="http://schemas.microsoft.com/office/drawing/2014/main" val="20173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66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Theories of Change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and explore theories of change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USAID/Uganda</a:t>
                      </a:r>
                      <a:r>
                        <a:rPr lang="en-US" baseline="0" dirty="0"/>
                        <a:t> Theory of Change: If Ugandans have a strong health system and high-quality service delivery that is accessible, then they will use health services and Ugandans will become healthier.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Question:  In what ways does the strengthening of Uganda’s health systems improve the quality, availability, and accessibility of health services in the country?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9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04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280472"/>
              </p:ext>
            </p:extLst>
          </p:nvPr>
        </p:nvGraphicFramePr>
        <p:xfrm>
          <a:off x="628650" y="1787525"/>
          <a:ext cx="78867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8066858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01080810"/>
                    </a:ext>
                  </a:extLst>
                </a:gridCol>
                <a:gridCol w="4629150">
                  <a:extLst>
                    <a:ext uri="{9D8B030D-6E8A-4147-A177-3AD203B41FA5}">
                      <a16:colId xmlns:a16="http://schemas.microsoft.com/office/drawing/2014/main" val="20173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66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Technical Evidence Base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Fill critical gaps in our technical understanding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USAID/Pakistan:</a:t>
                      </a:r>
                      <a:r>
                        <a:rPr lang="en-US" baseline="0" dirty="0"/>
                        <a:t> What are the barriers to women receiving higher education scholarships provided by USAID/Pakistan’s Merit &amp; Needs Based Scholarship Program (MNBSP)?</a:t>
                      </a:r>
                    </a:p>
                    <a:p>
                      <a:endParaRPr lang="en-US" baseline="0" dirty="0"/>
                    </a:p>
                    <a:p>
                      <a:endParaRPr lang="en-US" baseline="0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9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78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Questions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680150"/>
              </p:ext>
            </p:extLst>
          </p:nvPr>
        </p:nvGraphicFramePr>
        <p:xfrm>
          <a:off x="628650" y="1787525"/>
          <a:ext cx="78867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8066858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501080810"/>
                    </a:ext>
                  </a:extLst>
                </a:gridCol>
                <a:gridCol w="4629150">
                  <a:extLst>
                    <a:ext uri="{9D8B030D-6E8A-4147-A177-3AD203B41FA5}">
                      <a16:colId xmlns:a16="http://schemas.microsoft.com/office/drawing/2014/main" val="201730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Purpose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066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Game Changes &amp; Scenario Planning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Identify game changers</a:t>
                      </a:r>
                      <a:r>
                        <a:rPr lang="en-US" baseline="0" dirty="0"/>
                        <a:t> and develop scenarios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USAID/DRC: What,</a:t>
                      </a:r>
                      <a:r>
                        <a:rPr lang="en-US" baseline="0" dirty="0"/>
                        <a:t> is any, unanticipated game changers developed during the life of the country strategy and impacted results?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Other examples: What if conflict worsens? How will we adjust approaches? What if a specific law passes?  How can we support targeted groups?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49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62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good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Answerable and realistic in scope</a:t>
            </a:r>
          </a:p>
          <a:p>
            <a:r>
              <a:rPr lang="en-US" dirty="0"/>
              <a:t>Answers will help you make better, more informed decisions</a:t>
            </a:r>
          </a:p>
          <a:p>
            <a:r>
              <a:rPr lang="en-US" dirty="0"/>
              <a:t>Relevant to real work and real world problems</a:t>
            </a:r>
          </a:p>
          <a:p>
            <a:r>
              <a:rPr lang="en-US" dirty="0"/>
              <a:t>Developed together with those who will be answering</a:t>
            </a:r>
          </a:p>
          <a:p>
            <a:r>
              <a:rPr lang="en-US" dirty="0"/>
              <a:t>Asks how, what, where, when or who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9019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PS-FSN PowerPoint template_May 2016.pptx" id="{949DC0FA-F130-4016-8B34-A151F1814D0A}" vid="{79B71DE4-4FAF-496C-9DC9-7CCE8AD9B23B}"/>
    </a:ext>
  </a:extLst>
</a:theme>
</file>

<file path=ppt/theme/theme2.xml><?xml version="1.0" encoding="utf-8"?>
<a:theme xmlns:a="http://schemas.openxmlformats.org/drawingml/2006/main" name="1_Office Theme">
  <a:themeElements>
    <a:clrScheme name="TO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OPS-FSN PowerPoint template_May 2016.pptx" id="{949DC0FA-F130-4016-8B34-A151F1814D0A}" vid="{820122E1-B61C-4B7E-B867-B8F33D1B2F7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870</TotalTime>
  <Words>543</Words>
  <Application>Microsoft Office PowerPoint</Application>
  <PresentationFormat>On-screen Show (4:3)</PresentationFormat>
  <Paragraphs>79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Californian FB</vt:lpstr>
      <vt:lpstr>Geneva</vt:lpstr>
      <vt:lpstr>Times New Roman</vt:lpstr>
      <vt:lpstr>Presentation2</vt:lpstr>
      <vt:lpstr>1_Office Theme</vt:lpstr>
      <vt:lpstr>   Developing Learning Questions </vt:lpstr>
      <vt:lpstr>Does the question state clearly what you want to learn?  </vt:lpstr>
      <vt:lpstr>Is the question likely to stimulate fresh or innovative thinking?  </vt:lpstr>
      <vt:lpstr>Is the question feasible to answer?</vt:lpstr>
      <vt:lpstr>Is the question open-ended?</vt:lpstr>
      <vt:lpstr>Types of Questions</vt:lpstr>
      <vt:lpstr>Types of Questions</vt:lpstr>
      <vt:lpstr>Types of Questions</vt:lpstr>
      <vt:lpstr>Characteristics of good questions</vt:lpstr>
      <vt:lpstr>Added value of good questions</vt:lpstr>
      <vt:lpstr>Discussion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mshapiro</dc:creator>
  <cp:lastModifiedBy>Lynette Friedman</cp:lastModifiedBy>
  <cp:revision>101</cp:revision>
  <dcterms:created xsi:type="dcterms:W3CDTF">2014-02-07T16:56:09Z</dcterms:created>
  <dcterms:modified xsi:type="dcterms:W3CDTF">2016-11-16T18:29:42Z</dcterms:modified>
</cp:coreProperties>
</file>