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3" r:id="rId2"/>
    <p:sldId id="257" r:id="rId3"/>
    <p:sldId id="285" r:id="rId4"/>
    <p:sldId id="287" r:id="rId5"/>
    <p:sldId id="280" r:id="rId6"/>
    <p:sldId id="270" r:id="rId7"/>
    <p:sldId id="264" r:id="rId8"/>
    <p:sldId id="286" r:id="rId9"/>
    <p:sldId id="290" r:id="rId10"/>
    <p:sldId id="269" r:id="rId11"/>
  </p:sldIdLst>
  <p:sldSz cx="12192000" cy="6858000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cy ABURTO" initials="NA" lastIdx="2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552"/>
    <a:srgbClr val="63A30D"/>
    <a:srgbClr val="B8BC08"/>
    <a:srgbClr val="DBC12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5280" autoAdjust="0"/>
  </p:normalViewPr>
  <p:slideViewPr>
    <p:cSldViewPr snapToGrid="0">
      <p:cViewPr varScale="1">
        <p:scale>
          <a:sx n="68" d="100"/>
          <a:sy n="68" d="100"/>
        </p:scale>
        <p:origin x="88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5438B-1041-45E7-9FFB-4CA06FB8DC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6003E16-E720-455B-A525-2C6911DAC16F}">
      <dgm:prSet phldrT="[Text]"/>
      <dgm:spPr/>
      <dgm:t>
        <a:bodyPr/>
        <a:lstStyle/>
        <a:p>
          <a:r>
            <a:rPr lang="en-GB" dirty="0"/>
            <a:t>Defaulters</a:t>
          </a:r>
        </a:p>
      </dgm:t>
    </dgm:pt>
    <dgm:pt modelId="{93302903-E0D1-4CBF-ACDB-F49487D8A557}" type="parTrans" cxnId="{E3F0A69D-2494-40B3-A5B3-98D14CE067A9}">
      <dgm:prSet/>
      <dgm:spPr/>
      <dgm:t>
        <a:bodyPr/>
        <a:lstStyle/>
        <a:p>
          <a:endParaRPr lang="en-GB"/>
        </a:p>
      </dgm:t>
    </dgm:pt>
    <dgm:pt modelId="{BCF68AAE-BD7E-4933-9B09-7AC8EB4363E8}" type="sibTrans" cxnId="{E3F0A69D-2494-40B3-A5B3-98D14CE067A9}">
      <dgm:prSet/>
      <dgm:spPr/>
      <dgm:t>
        <a:bodyPr/>
        <a:lstStyle/>
        <a:p>
          <a:endParaRPr lang="en-GB"/>
        </a:p>
      </dgm:t>
    </dgm:pt>
    <dgm:pt modelId="{88D640EA-C3FB-4332-90DB-959F98492505}">
      <dgm:prSet phldrT="[Text]"/>
      <dgm:spPr/>
      <dgm:t>
        <a:bodyPr/>
        <a:lstStyle/>
        <a:p>
          <a:r>
            <a:rPr lang="en-GB" dirty="0"/>
            <a:t>High rates of </a:t>
          </a:r>
          <a:r>
            <a:rPr lang="en-GB" b="0" dirty="0"/>
            <a:t>beneficiary default </a:t>
          </a:r>
          <a:r>
            <a:rPr lang="en-GB" dirty="0"/>
            <a:t>reduce malnutrition recovery; hamper programme results</a:t>
          </a:r>
        </a:p>
      </dgm:t>
    </dgm:pt>
    <dgm:pt modelId="{748E4B81-2872-4333-AA89-4B6FC44C7F9A}" type="parTrans" cxnId="{2050C857-AE8F-457C-BE7F-71910CE48D18}">
      <dgm:prSet/>
      <dgm:spPr/>
      <dgm:t>
        <a:bodyPr/>
        <a:lstStyle/>
        <a:p>
          <a:endParaRPr lang="en-GB"/>
        </a:p>
      </dgm:t>
    </dgm:pt>
    <dgm:pt modelId="{D059B40A-31F9-4AD3-BA59-1FB90A818E32}" type="sibTrans" cxnId="{2050C857-AE8F-457C-BE7F-71910CE48D18}">
      <dgm:prSet/>
      <dgm:spPr/>
      <dgm:t>
        <a:bodyPr/>
        <a:lstStyle/>
        <a:p>
          <a:endParaRPr lang="en-GB"/>
        </a:p>
      </dgm:t>
    </dgm:pt>
    <dgm:pt modelId="{B19E1A64-CED5-43FD-954F-E94B001F8E80}">
      <dgm:prSet phldrT="[Text]"/>
      <dgm:spPr/>
      <dgm:t>
        <a:bodyPr/>
        <a:lstStyle/>
        <a:p>
          <a:r>
            <a:rPr lang="en-GB" dirty="0"/>
            <a:t>Referral System</a:t>
          </a:r>
        </a:p>
      </dgm:t>
    </dgm:pt>
    <dgm:pt modelId="{752704CE-CDE7-4E41-B87F-7F08B2369C72}" type="parTrans" cxnId="{361DF321-8A73-4FAB-841F-4DA4093AFE42}">
      <dgm:prSet/>
      <dgm:spPr/>
      <dgm:t>
        <a:bodyPr/>
        <a:lstStyle/>
        <a:p>
          <a:endParaRPr lang="en-GB"/>
        </a:p>
      </dgm:t>
    </dgm:pt>
    <dgm:pt modelId="{CDA7B7D2-EA3C-4FFD-99DA-050A5F37CA63}" type="sibTrans" cxnId="{361DF321-8A73-4FAB-841F-4DA4093AFE42}">
      <dgm:prSet/>
      <dgm:spPr/>
      <dgm:t>
        <a:bodyPr/>
        <a:lstStyle/>
        <a:p>
          <a:endParaRPr lang="en-GB"/>
        </a:p>
      </dgm:t>
    </dgm:pt>
    <dgm:pt modelId="{6DF0DA19-C3E1-4DD4-B5F1-AFA7ED4961F5}">
      <dgm:prSet phldrT="[Text]"/>
      <dgm:spPr/>
      <dgm:t>
        <a:bodyPr/>
        <a:lstStyle/>
        <a:p>
          <a:r>
            <a:rPr lang="en-GB" dirty="0"/>
            <a:t>Beneficiaries </a:t>
          </a:r>
          <a:r>
            <a:rPr lang="en-GB" b="0" dirty="0"/>
            <a:t>lost in referral system </a:t>
          </a:r>
          <a:r>
            <a:rPr lang="en-GB" dirty="0"/>
            <a:t>don’t receive needed treatment</a:t>
          </a:r>
        </a:p>
      </dgm:t>
    </dgm:pt>
    <dgm:pt modelId="{A4A05711-3AA8-466D-93B9-2EFB3A30DF0A}" type="parTrans" cxnId="{E042466E-7936-49B1-84C9-C021A5E14842}">
      <dgm:prSet/>
      <dgm:spPr/>
      <dgm:t>
        <a:bodyPr/>
        <a:lstStyle/>
        <a:p>
          <a:endParaRPr lang="en-GB"/>
        </a:p>
      </dgm:t>
    </dgm:pt>
    <dgm:pt modelId="{2877C961-60C6-4614-B5DE-D3D13CCD4603}" type="sibTrans" cxnId="{E042466E-7936-49B1-84C9-C021A5E14842}">
      <dgm:prSet/>
      <dgm:spPr/>
      <dgm:t>
        <a:bodyPr/>
        <a:lstStyle/>
        <a:p>
          <a:endParaRPr lang="en-GB"/>
        </a:p>
      </dgm:t>
    </dgm:pt>
    <dgm:pt modelId="{EFB351E3-460E-49CA-99CC-EF38BD64FD8F}">
      <dgm:prSet phldrT="[Text]"/>
      <dgm:spPr/>
      <dgm:t>
        <a:bodyPr/>
        <a:lstStyle/>
        <a:p>
          <a:r>
            <a:rPr lang="en-GB" dirty="0"/>
            <a:t>Relapse</a:t>
          </a:r>
        </a:p>
      </dgm:t>
    </dgm:pt>
    <dgm:pt modelId="{C3F8C9E3-083E-4D60-945C-84D557BEEE55}" type="parTrans" cxnId="{4A7C10D1-E348-43ED-8516-4899A9289C96}">
      <dgm:prSet/>
      <dgm:spPr/>
      <dgm:t>
        <a:bodyPr/>
        <a:lstStyle/>
        <a:p>
          <a:endParaRPr lang="en-GB"/>
        </a:p>
      </dgm:t>
    </dgm:pt>
    <dgm:pt modelId="{E66ADA9A-7EDF-4051-A679-5E9ED88ACE9F}" type="sibTrans" cxnId="{4A7C10D1-E348-43ED-8516-4899A9289C96}">
      <dgm:prSet/>
      <dgm:spPr/>
      <dgm:t>
        <a:bodyPr/>
        <a:lstStyle/>
        <a:p>
          <a:endParaRPr lang="en-GB"/>
        </a:p>
      </dgm:t>
    </dgm:pt>
    <dgm:pt modelId="{D79F00B4-7D13-4BE8-B99C-F534CF6FC917}">
      <dgm:prSet phldrT="[Text]"/>
      <dgm:spPr/>
      <dgm:t>
        <a:bodyPr/>
        <a:lstStyle/>
        <a:p>
          <a:r>
            <a:rPr lang="en-GB" b="0" dirty="0"/>
            <a:t>Relapse increases acute malnutrition incidence</a:t>
          </a:r>
        </a:p>
      </dgm:t>
    </dgm:pt>
    <dgm:pt modelId="{40237B55-21A0-4C5C-820B-FCCAA0EE1275}" type="parTrans" cxnId="{395BFC3C-7846-4331-9D78-DED6ADD03CFA}">
      <dgm:prSet/>
      <dgm:spPr/>
      <dgm:t>
        <a:bodyPr/>
        <a:lstStyle/>
        <a:p>
          <a:endParaRPr lang="en-GB"/>
        </a:p>
      </dgm:t>
    </dgm:pt>
    <dgm:pt modelId="{C9D3065A-D415-4282-AA63-1AACED8EC8E4}" type="sibTrans" cxnId="{395BFC3C-7846-4331-9D78-DED6ADD03CFA}">
      <dgm:prSet/>
      <dgm:spPr/>
      <dgm:t>
        <a:bodyPr/>
        <a:lstStyle/>
        <a:p>
          <a:endParaRPr lang="en-GB"/>
        </a:p>
      </dgm:t>
    </dgm:pt>
    <dgm:pt modelId="{7FE7CD26-DCD6-4543-BA34-09504FF52AC3}">
      <dgm:prSet/>
      <dgm:spPr/>
      <dgm:t>
        <a:bodyPr/>
        <a:lstStyle/>
        <a:p>
          <a:r>
            <a:rPr lang="en-GB" dirty="0"/>
            <a:t>Duplication</a:t>
          </a:r>
        </a:p>
      </dgm:t>
    </dgm:pt>
    <dgm:pt modelId="{68632A6F-3533-4AB3-9E5A-81EAAFC98FF0}" type="parTrans" cxnId="{C7AB303A-131F-4B2B-8009-498A5C7BB81D}">
      <dgm:prSet/>
      <dgm:spPr/>
      <dgm:t>
        <a:bodyPr/>
        <a:lstStyle/>
        <a:p>
          <a:endParaRPr lang="en-GB"/>
        </a:p>
      </dgm:t>
    </dgm:pt>
    <dgm:pt modelId="{78633E9D-995E-4A24-A4A6-3A893A54C283}" type="sibTrans" cxnId="{C7AB303A-131F-4B2B-8009-498A5C7BB81D}">
      <dgm:prSet/>
      <dgm:spPr/>
      <dgm:t>
        <a:bodyPr/>
        <a:lstStyle/>
        <a:p>
          <a:endParaRPr lang="en-GB"/>
        </a:p>
      </dgm:t>
    </dgm:pt>
    <dgm:pt modelId="{050E9D8D-9D16-417C-85B8-F605DC37CE1A}">
      <dgm:prSet/>
      <dgm:spPr/>
      <dgm:t>
        <a:bodyPr/>
        <a:lstStyle/>
        <a:p>
          <a:r>
            <a:rPr lang="en-GB" dirty="0"/>
            <a:t>Coverage</a:t>
          </a:r>
        </a:p>
      </dgm:t>
    </dgm:pt>
    <dgm:pt modelId="{CB96A74B-E551-4E10-9447-293E295A275C}" type="parTrans" cxnId="{E9AC8B52-C111-4CC1-8143-910A166DED38}">
      <dgm:prSet/>
      <dgm:spPr/>
      <dgm:t>
        <a:bodyPr/>
        <a:lstStyle/>
        <a:p>
          <a:endParaRPr lang="en-GB"/>
        </a:p>
      </dgm:t>
    </dgm:pt>
    <dgm:pt modelId="{C197F012-7F86-4CCC-B8FA-72F8FE67369B}" type="sibTrans" cxnId="{E9AC8B52-C111-4CC1-8143-910A166DED38}">
      <dgm:prSet/>
      <dgm:spPr/>
      <dgm:t>
        <a:bodyPr/>
        <a:lstStyle/>
        <a:p>
          <a:endParaRPr lang="en-GB"/>
        </a:p>
      </dgm:t>
    </dgm:pt>
    <dgm:pt modelId="{AD8A7FCD-F4D2-4107-8335-13E20F249CD2}">
      <dgm:prSet/>
      <dgm:spPr/>
      <dgm:t>
        <a:bodyPr/>
        <a:lstStyle/>
        <a:p>
          <a:r>
            <a:rPr lang="en-GB" dirty="0"/>
            <a:t>Coordination</a:t>
          </a:r>
        </a:p>
      </dgm:t>
    </dgm:pt>
    <dgm:pt modelId="{60720A9E-F5C4-46E1-9D67-6EA7A037BE5B}" type="parTrans" cxnId="{E99C6B45-73EF-46A5-9712-0CE51C2628B9}">
      <dgm:prSet/>
      <dgm:spPr/>
      <dgm:t>
        <a:bodyPr/>
        <a:lstStyle/>
        <a:p>
          <a:endParaRPr lang="en-GB"/>
        </a:p>
      </dgm:t>
    </dgm:pt>
    <dgm:pt modelId="{356E6019-E7BE-4B81-92DB-324459C11268}" type="sibTrans" cxnId="{E99C6B45-73EF-46A5-9712-0CE51C2628B9}">
      <dgm:prSet/>
      <dgm:spPr/>
      <dgm:t>
        <a:bodyPr/>
        <a:lstStyle/>
        <a:p>
          <a:endParaRPr lang="en-GB"/>
        </a:p>
      </dgm:t>
    </dgm:pt>
    <dgm:pt modelId="{14EA25E7-0E10-4055-B87F-724F7449443C}">
      <dgm:prSet/>
      <dgm:spPr/>
      <dgm:t>
        <a:bodyPr/>
        <a:lstStyle/>
        <a:p>
          <a:r>
            <a:rPr lang="en-GB" dirty="0"/>
            <a:t>Information System</a:t>
          </a:r>
        </a:p>
      </dgm:t>
    </dgm:pt>
    <dgm:pt modelId="{6E4C10E9-F8F9-4097-89DB-9B7E8E86A35D}" type="parTrans" cxnId="{715526E9-60AC-4198-9FD1-8A55A045774B}">
      <dgm:prSet/>
      <dgm:spPr/>
      <dgm:t>
        <a:bodyPr/>
        <a:lstStyle/>
        <a:p>
          <a:endParaRPr lang="en-GB"/>
        </a:p>
      </dgm:t>
    </dgm:pt>
    <dgm:pt modelId="{4D6A8F76-4649-4DEC-B700-BED0FA9E1338}" type="sibTrans" cxnId="{715526E9-60AC-4198-9FD1-8A55A045774B}">
      <dgm:prSet/>
      <dgm:spPr/>
      <dgm:t>
        <a:bodyPr/>
        <a:lstStyle/>
        <a:p>
          <a:endParaRPr lang="en-GB"/>
        </a:p>
      </dgm:t>
    </dgm:pt>
    <dgm:pt modelId="{4A0218F5-0D36-4FD9-9AE9-585C46629516}">
      <dgm:prSet/>
      <dgm:spPr/>
      <dgm:t>
        <a:bodyPr/>
        <a:lstStyle/>
        <a:p>
          <a:r>
            <a:rPr lang="en-GB" dirty="0"/>
            <a:t>Duplication and other targeting errors increase costs and waste resources </a:t>
          </a:r>
        </a:p>
      </dgm:t>
    </dgm:pt>
    <dgm:pt modelId="{3D70CC8B-C50F-456A-BC17-DDEA45804B85}" type="parTrans" cxnId="{5477FD02-3253-4895-A6B9-0872BFE85FAA}">
      <dgm:prSet/>
      <dgm:spPr/>
      <dgm:t>
        <a:bodyPr/>
        <a:lstStyle/>
        <a:p>
          <a:endParaRPr lang="en-GB"/>
        </a:p>
      </dgm:t>
    </dgm:pt>
    <dgm:pt modelId="{74260266-619E-4EB6-8FFD-8B762A696BA1}" type="sibTrans" cxnId="{5477FD02-3253-4895-A6B9-0872BFE85FAA}">
      <dgm:prSet/>
      <dgm:spPr/>
      <dgm:t>
        <a:bodyPr/>
        <a:lstStyle/>
        <a:p>
          <a:endParaRPr lang="en-GB"/>
        </a:p>
      </dgm:t>
    </dgm:pt>
    <dgm:pt modelId="{395F8D7C-79FD-4BBB-BA41-D29E480AAF28}">
      <dgm:prSet/>
      <dgm:spPr/>
      <dgm:t>
        <a:bodyPr/>
        <a:lstStyle/>
        <a:p>
          <a:r>
            <a:rPr lang="en-GB" dirty="0"/>
            <a:t>Programme unable to reach those in need (low coverage)</a:t>
          </a:r>
        </a:p>
      </dgm:t>
    </dgm:pt>
    <dgm:pt modelId="{95413CF0-2755-4479-9609-C9D9376CBAAF}" type="parTrans" cxnId="{86BDF45B-5002-40BC-A2B3-AF3BDE5E5EC7}">
      <dgm:prSet/>
      <dgm:spPr/>
      <dgm:t>
        <a:bodyPr/>
        <a:lstStyle/>
        <a:p>
          <a:endParaRPr lang="en-GB"/>
        </a:p>
      </dgm:t>
    </dgm:pt>
    <dgm:pt modelId="{31740D8A-80DD-4077-8C2E-2AF7F937305C}" type="sibTrans" cxnId="{86BDF45B-5002-40BC-A2B3-AF3BDE5E5EC7}">
      <dgm:prSet/>
      <dgm:spPr/>
      <dgm:t>
        <a:bodyPr/>
        <a:lstStyle/>
        <a:p>
          <a:endParaRPr lang="en-GB"/>
        </a:p>
      </dgm:t>
    </dgm:pt>
    <dgm:pt modelId="{A3939982-41DC-4DB3-B084-D4FDA03FAFF8}">
      <dgm:prSet/>
      <dgm:spPr/>
      <dgm:t>
        <a:bodyPr/>
        <a:lstStyle/>
        <a:p>
          <a:r>
            <a:rPr lang="en-GB" dirty="0"/>
            <a:t>Weak coordination among stakeholders stunt efforts to reduce acute malnutrition burden </a:t>
          </a:r>
        </a:p>
      </dgm:t>
    </dgm:pt>
    <dgm:pt modelId="{A2294901-0A83-44A1-9D78-FC7891F7732E}" type="parTrans" cxnId="{E1E23F73-327C-4482-A71E-2CD480F7C1EB}">
      <dgm:prSet/>
      <dgm:spPr/>
      <dgm:t>
        <a:bodyPr/>
        <a:lstStyle/>
        <a:p>
          <a:endParaRPr lang="en-GB"/>
        </a:p>
      </dgm:t>
    </dgm:pt>
    <dgm:pt modelId="{43A7898A-18FB-4A09-B85E-1B90B25905D1}" type="sibTrans" cxnId="{E1E23F73-327C-4482-A71E-2CD480F7C1EB}">
      <dgm:prSet/>
      <dgm:spPr/>
      <dgm:t>
        <a:bodyPr/>
        <a:lstStyle/>
        <a:p>
          <a:endParaRPr lang="en-GB"/>
        </a:p>
      </dgm:t>
    </dgm:pt>
    <dgm:pt modelId="{E4FF06AB-B270-4BF2-9188-BD0F14FD3081}">
      <dgm:prSet/>
      <dgm:spPr/>
      <dgm:t>
        <a:bodyPr/>
        <a:lstStyle/>
        <a:p>
          <a:r>
            <a:rPr lang="en-GB" dirty="0"/>
            <a:t>Poor information systems and unreliable data exacerbate challenges and hinder programme improvement</a:t>
          </a:r>
        </a:p>
      </dgm:t>
    </dgm:pt>
    <dgm:pt modelId="{9D1A49FA-A59E-4921-A034-4863E4DD3F5A}" type="parTrans" cxnId="{9E854795-15AD-46C7-8352-11D3C1648FDD}">
      <dgm:prSet/>
      <dgm:spPr/>
      <dgm:t>
        <a:bodyPr/>
        <a:lstStyle/>
        <a:p>
          <a:endParaRPr lang="en-GB"/>
        </a:p>
      </dgm:t>
    </dgm:pt>
    <dgm:pt modelId="{8B5B7669-4316-4B93-B50B-5BB325239F51}" type="sibTrans" cxnId="{9E854795-15AD-46C7-8352-11D3C1648FDD}">
      <dgm:prSet/>
      <dgm:spPr/>
      <dgm:t>
        <a:bodyPr/>
        <a:lstStyle/>
        <a:p>
          <a:endParaRPr lang="en-GB"/>
        </a:p>
      </dgm:t>
    </dgm:pt>
    <dgm:pt modelId="{E5861B2A-6D77-4050-B247-BD32E3903B60}" type="pres">
      <dgm:prSet presAssocID="{7425438B-1041-45E7-9FFB-4CA06FB8DC79}" presName="Name0" presStyleCnt="0">
        <dgm:presLayoutVars>
          <dgm:dir/>
          <dgm:animLvl val="lvl"/>
          <dgm:resizeHandles val="exact"/>
        </dgm:presLayoutVars>
      </dgm:prSet>
      <dgm:spPr/>
    </dgm:pt>
    <dgm:pt modelId="{C8F25797-B809-446D-BE45-3B68A8C2EC3C}" type="pres">
      <dgm:prSet presAssocID="{36003E16-E720-455B-A525-2C6911DAC16F}" presName="linNode" presStyleCnt="0"/>
      <dgm:spPr/>
    </dgm:pt>
    <dgm:pt modelId="{273495C2-63C8-4D11-BE0B-1C7213970E1C}" type="pres">
      <dgm:prSet presAssocID="{36003E16-E720-455B-A525-2C6911DAC16F}" presName="parentText" presStyleLbl="node1" presStyleIdx="0" presStyleCnt="7" custScaleY="110001">
        <dgm:presLayoutVars>
          <dgm:chMax val="1"/>
          <dgm:bulletEnabled val="1"/>
        </dgm:presLayoutVars>
      </dgm:prSet>
      <dgm:spPr/>
    </dgm:pt>
    <dgm:pt modelId="{A004CC8D-8CE7-43BD-A5DB-A636A5075FBF}" type="pres">
      <dgm:prSet presAssocID="{36003E16-E720-455B-A525-2C6911DAC16F}" presName="descendantText" presStyleLbl="alignAccFollowNode1" presStyleIdx="0" presStyleCnt="7">
        <dgm:presLayoutVars>
          <dgm:bulletEnabled val="1"/>
        </dgm:presLayoutVars>
      </dgm:prSet>
      <dgm:spPr/>
    </dgm:pt>
    <dgm:pt modelId="{F6F13103-2A07-40BA-BAAD-4392DA235BD1}" type="pres">
      <dgm:prSet presAssocID="{BCF68AAE-BD7E-4933-9B09-7AC8EB4363E8}" presName="sp" presStyleCnt="0"/>
      <dgm:spPr/>
    </dgm:pt>
    <dgm:pt modelId="{84BFF178-16A3-4C2F-9174-D0BD795F7D0E}" type="pres">
      <dgm:prSet presAssocID="{B19E1A64-CED5-43FD-954F-E94B001F8E80}" presName="linNode" presStyleCnt="0"/>
      <dgm:spPr/>
    </dgm:pt>
    <dgm:pt modelId="{66720FBC-3CE6-4280-8775-F9C7873771CE}" type="pres">
      <dgm:prSet presAssocID="{B19E1A64-CED5-43FD-954F-E94B001F8E80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DFEA9BD7-5D93-4FD0-992C-3899DC76B09E}" type="pres">
      <dgm:prSet presAssocID="{B19E1A64-CED5-43FD-954F-E94B001F8E80}" presName="descendantText" presStyleLbl="alignAccFollowNode1" presStyleIdx="1" presStyleCnt="7" custLinFactNeighborX="-973" custLinFactNeighborY="-3217">
        <dgm:presLayoutVars>
          <dgm:bulletEnabled val="1"/>
        </dgm:presLayoutVars>
      </dgm:prSet>
      <dgm:spPr/>
    </dgm:pt>
    <dgm:pt modelId="{07CA8486-7115-4A5F-8AA9-379AB3BFEE8E}" type="pres">
      <dgm:prSet presAssocID="{CDA7B7D2-EA3C-4FFD-99DA-050A5F37CA63}" presName="sp" presStyleCnt="0"/>
      <dgm:spPr/>
    </dgm:pt>
    <dgm:pt modelId="{314A5063-D323-4D13-820A-5B63959DC942}" type="pres">
      <dgm:prSet presAssocID="{EFB351E3-460E-49CA-99CC-EF38BD64FD8F}" presName="linNode" presStyleCnt="0"/>
      <dgm:spPr/>
    </dgm:pt>
    <dgm:pt modelId="{2D078F74-50EA-4CE5-A82D-504E669D1B8E}" type="pres">
      <dgm:prSet presAssocID="{EFB351E3-460E-49CA-99CC-EF38BD64FD8F}" presName="parentText" presStyleLbl="node1" presStyleIdx="2" presStyleCnt="7" custLinFactNeighborX="-189">
        <dgm:presLayoutVars>
          <dgm:chMax val="1"/>
          <dgm:bulletEnabled val="1"/>
        </dgm:presLayoutVars>
      </dgm:prSet>
      <dgm:spPr/>
    </dgm:pt>
    <dgm:pt modelId="{A9E27B34-D046-4461-9B45-86C379C79DDC}" type="pres">
      <dgm:prSet presAssocID="{EFB351E3-460E-49CA-99CC-EF38BD64FD8F}" presName="descendantText" presStyleLbl="alignAccFollowNode1" presStyleIdx="2" presStyleCnt="7">
        <dgm:presLayoutVars>
          <dgm:bulletEnabled val="1"/>
        </dgm:presLayoutVars>
      </dgm:prSet>
      <dgm:spPr/>
    </dgm:pt>
    <dgm:pt modelId="{7A22354D-43EA-476E-BC32-A3807BCBC06D}" type="pres">
      <dgm:prSet presAssocID="{E66ADA9A-7EDF-4051-A679-5E9ED88ACE9F}" presName="sp" presStyleCnt="0"/>
      <dgm:spPr/>
    </dgm:pt>
    <dgm:pt modelId="{EC936605-3EB0-4513-BA64-59A9C3CECF34}" type="pres">
      <dgm:prSet presAssocID="{7FE7CD26-DCD6-4543-BA34-09504FF52AC3}" presName="linNode" presStyleCnt="0"/>
      <dgm:spPr/>
    </dgm:pt>
    <dgm:pt modelId="{3ABCE51E-45FC-47BE-B1B9-689C1CBBCDAD}" type="pres">
      <dgm:prSet presAssocID="{7FE7CD26-DCD6-4543-BA34-09504FF52AC3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1DE18E68-0E49-4643-9B5E-B53C0E499DCB}" type="pres">
      <dgm:prSet presAssocID="{7FE7CD26-DCD6-4543-BA34-09504FF52AC3}" presName="descendantText" presStyleLbl="alignAccFollowNode1" presStyleIdx="3" presStyleCnt="7">
        <dgm:presLayoutVars>
          <dgm:bulletEnabled val="1"/>
        </dgm:presLayoutVars>
      </dgm:prSet>
      <dgm:spPr/>
    </dgm:pt>
    <dgm:pt modelId="{2545ACD5-62E9-4B37-9623-B808637A827E}" type="pres">
      <dgm:prSet presAssocID="{78633E9D-995E-4A24-A4A6-3A893A54C283}" presName="sp" presStyleCnt="0"/>
      <dgm:spPr/>
    </dgm:pt>
    <dgm:pt modelId="{4DAF4277-D29F-456B-BD06-1715C84B3B24}" type="pres">
      <dgm:prSet presAssocID="{050E9D8D-9D16-417C-85B8-F605DC37CE1A}" presName="linNode" presStyleCnt="0"/>
      <dgm:spPr/>
    </dgm:pt>
    <dgm:pt modelId="{043B7318-4BE8-493E-B9BC-ECD234BD0923}" type="pres">
      <dgm:prSet presAssocID="{050E9D8D-9D16-417C-85B8-F605DC37CE1A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BAD637E7-0813-40A6-ADB5-86DBBCA27D6A}" type="pres">
      <dgm:prSet presAssocID="{050E9D8D-9D16-417C-85B8-F605DC37CE1A}" presName="descendantText" presStyleLbl="alignAccFollowNode1" presStyleIdx="4" presStyleCnt="7">
        <dgm:presLayoutVars>
          <dgm:bulletEnabled val="1"/>
        </dgm:presLayoutVars>
      </dgm:prSet>
      <dgm:spPr/>
    </dgm:pt>
    <dgm:pt modelId="{9EB5C203-9BDA-46BE-8C1B-9892D453A6D6}" type="pres">
      <dgm:prSet presAssocID="{C197F012-7F86-4CCC-B8FA-72F8FE67369B}" presName="sp" presStyleCnt="0"/>
      <dgm:spPr/>
    </dgm:pt>
    <dgm:pt modelId="{7C52CDD4-4B19-4DD5-94EE-71C32AB07E69}" type="pres">
      <dgm:prSet presAssocID="{AD8A7FCD-F4D2-4107-8335-13E20F249CD2}" presName="linNode" presStyleCnt="0"/>
      <dgm:spPr/>
    </dgm:pt>
    <dgm:pt modelId="{0CEE9610-A898-4274-BB45-4F128514ACCA}" type="pres">
      <dgm:prSet presAssocID="{AD8A7FCD-F4D2-4107-8335-13E20F249CD2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B33C199A-BBF8-4519-B081-79B3C6524893}" type="pres">
      <dgm:prSet presAssocID="{AD8A7FCD-F4D2-4107-8335-13E20F249CD2}" presName="descendantText" presStyleLbl="alignAccFollowNode1" presStyleIdx="5" presStyleCnt="7" custLinFactNeighborY="4827">
        <dgm:presLayoutVars>
          <dgm:bulletEnabled val="1"/>
        </dgm:presLayoutVars>
      </dgm:prSet>
      <dgm:spPr/>
    </dgm:pt>
    <dgm:pt modelId="{075A0D55-C058-4848-A8F8-A066AB800DC7}" type="pres">
      <dgm:prSet presAssocID="{356E6019-E7BE-4B81-92DB-324459C11268}" presName="sp" presStyleCnt="0"/>
      <dgm:spPr/>
    </dgm:pt>
    <dgm:pt modelId="{E4954839-F501-4A79-8BCA-D09CDE479E6C}" type="pres">
      <dgm:prSet presAssocID="{14EA25E7-0E10-4055-B87F-724F7449443C}" presName="linNode" presStyleCnt="0"/>
      <dgm:spPr/>
    </dgm:pt>
    <dgm:pt modelId="{706A653E-B80E-454A-9829-A2CEFAB5E698}" type="pres">
      <dgm:prSet presAssocID="{14EA25E7-0E10-4055-B87F-724F7449443C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21323F87-4842-42F6-A52E-63EE8A947330}" type="pres">
      <dgm:prSet presAssocID="{14EA25E7-0E10-4055-B87F-724F7449443C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5477FD02-3253-4895-A6B9-0872BFE85FAA}" srcId="{7FE7CD26-DCD6-4543-BA34-09504FF52AC3}" destId="{4A0218F5-0D36-4FD9-9AE9-585C46629516}" srcOrd="0" destOrd="0" parTransId="{3D70CC8B-C50F-456A-BC17-DDEA45804B85}" sibTransId="{74260266-619E-4EB6-8FFD-8B762A696BA1}"/>
    <dgm:cxn modelId="{BAE8861E-43DD-4771-A2A6-85100988EB51}" type="presOf" srcId="{4A0218F5-0D36-4FD9-9AE9-585C46629516}" destId="{1DE18E68-0E49-4643-9B5E-B53C0E499DCB}" srcOrd="0" destOrd="0" presId="urn:microsoft.com/office/officeart/2005/8/layout/vList5"/>
    <dgm:cxn modelId="{361DF321-8A73-4FAB-841F-4DA4093AFE42}" srcId="{7425438B-1041-45E7-9FFB-4CA06FB8DC79}" destId="{B19E1A64-CED5-43FD-954F-E94B001F8E80}" srcOrd="1" destOrd="0" parTransId="{752704CE-CDE7-4E41-B87F-7F08B2369C72}" sibTransId="{CDA7B7D2-EA3C-4FFD-99DA-050A5F37CA63}"/>
    <dgm:cxn modelId="{E3413224-6543-4E29-8D6C-737700487B5D}" type="presOf" srcId="{6DF0DA19-C3E1-4DD4-B5F1-AFA7ED4961F5}" destId="{DFEA9BD7-5D93-4FD0-992C-3899DC76B09E}" srcOrd="0" destOrd="0" presId="urn:microsoft.com/office/officeart/2005/8/layout/vList5"/>
    <dgm:cxn modelId="{FF7EE726-1417-4E63-B395-20BF1FC21B64}" type="presOf" srcId="{050E9D8D-9D16-417C-85B8-F605DC37CE1A}" destId="{043B7318-4BE8-493E-B9BC-ECD234BD0923}" srcOrd="0" destOrd="0" presId="urn:microsoft.com/office/officeart/2005/8/layout/vList5"/>
    <dgm:cxn modelId="{0CCA4431-180B-4F9B-B0F5-0F4D7D721E89}" type="presOf" srcId="{395F8D7C-79FD-4BBB-BA41-D29E480AAF28}" destId="{BAD637E7-0813-40A6-ADB5-86DBBCA27D6A}" srcOrd="0" destOrd="0" presId="urn:microsoft.com/office/officeart/2005/8/layout/vList5"/>
    <dgm:cxn modelId="{C7AB303A-131F-4B2B-8009-498A5C7BB81D}" srcId="{7425438B-1041-45E7-9FFB-4CA06FB8DC79}" destId="{7FE7CD26-DCD6-4543-BA34-09504FF52AC3}" srcOrd="3" destOrd="0" parTransId="{68632A6F-3533-4AB3-9E5A-81EAAFC98FF0}" sibTransId="{78633E9D-995E-4A24-A4A6-3A893A54C283}"/>
    <dgm:cxn modelId="{395BFC3C-7846-4331-9D78-DED6ADD03CFA}" srcId="{EFB351E3-460E-49CA-99CC-EF38BD64FD8F}" destId="{D79F00B4-7D13-4BE8-B99C-F534CF6FC917}" srcOrd="0" destOrd="0" parTransId="{40237B55-21A0-4C5C-820B-FCCAA0EE1275}" sibTransId="{C9D3065A-D415-4282-AA63-1AACED8EC8E4}"/>
    <dgm:cxn modelId="{86BDF45B-5002-40BC-A2B3-AF3BDE5E5EC7}" srcId="{050E9D8D-9D16-417C-85B8-F605DC37CE1A}" destId="{395F8D7C-79FD-4BBB-BA41-D29E480AAF28}" srcOrd="0" destOrd="0" parTransId="{95413CF0-2755-4479-9609-C9D9376CBAAF}" sibTransId="{31740D8A-80DD-4077-8C2E-2AF7F937305C}"/>
    <dgm:cxn modelId="{7FAAE15C-B660-4540-A84B-904AE8DB8187}" type="presOf" srcId="{36003E16-E720-455B-A525-2C6911DAC16F}" destId="{273495C2-63C8-4D11-BE0B-1C7213970E1C}" srcOrd="0" destOrd="0" presId="urn:microsoft.com/office/officeart/2005/8/layout/vList5"/>
    <dgm:cxn modelId="{E99C6B45-73EF-46A5-9712-0CE51C2628B9}" srcId="{7425438B-1041-45E7-9FFB-4CA06FB8DC79}" destId="{AD8A7FCD-F4D2-4107-8335-13E20F249CD2}" srcOrd="5" destOrd="0" parTransId="{60720A9E-F5C4-46E1-9D67-6EA7A037BE5B}" sibTransId="{356E6019-E7BE-4B81-92DB-324459C11268}"/>
    <dgm:cxn modelId="{B21C5465-F5B0-44E2-974F-0FB106FE4B3E}" type="presOf" srcId="{EFB351E3-460E-49CA-99CC-EF38BD64FD8F}" destId="{2D078F74-50EA-4CE5-A82D-504E669D1B8E}" srcOrd="0" destOrd="0" presId="urn:microsoft.com/office/officeart/2005/8/layout/vList5"/>
    <dgm:cxn modelId="{4957F865-A966-4D77-9F43-F1E4B1D02695}" type="presOf" srcId="{A3939982-41DC-4DB3-B084-D4FDA03FAFF8}" destId="{B33C199A-BBF8-4519-B081-79B3C6524893}" srcOrd="0" destOrd="0" presId="urn:microsoft.com/office/officeart/2005/8/layout/vList5"/>
    <dgm:cxn modelId="{E042466E-7936-49B1-84C9-C021A5E14842}" srcId="{B19E1A64-CED5-43FD-954F-E94B001F8E80}" destId="{6DF0DA19-C3E1-4DD4-B5F1-AFA7ED4961F5}" srcOrd="0" destOrd="0" parTransId="{A4A05711-3AA8-466D-93B9-2EFB3A30DF0A}" sibTransId="{2877C961-60C6-4614-B5DE-D3D13CCD4603}"/>
    <dgm:cxn modelId="{644C806F-2A0E-492E-9B95-8657CC4FCC86}" type="presOf" srcId="{7425438B-1041-45E7-9FFB-4CA06FB8DC79}" destId="{E5861B2A-6D77-4050-B247-BD32E3903B60}" srcOrd="0" destOrd="0" presId="urn:microsoft.com/office/officeart/2005/8/layout/vList5"/>
    <dgm:cxn modelId="{E9AC8B52-C111-4CC1-8143-910A166DED38}" srcId="{7425438B-1041-45E7-9FFB-4CA06FB8DC79}" destId="{050E9D8D-9D16-417C-85B8-F605DC37CE1A}" srcOrd="4" destOrd="0" parTransId="{CB96A74B-E551-4E10-9447-293E295A275C}" sibTransId="{C197F012-7F86-4CCC-B8FA-72F8FE67369B}"/>
    <dgm:cxn modelId="{E1E23F73-327C-4482-A71E-2CD480F7C1EB}" srcId="{AD8A7FCD-F4D2-4107-8335-13E20F249CD2}" destId="{A3939982-41DC-4DB3-B084-D4FDA03FAFF8}" srcOrd="0" destOrd="0" parTransId="{A2294901-0A83-44A1-9D78-FC7891F7732E}" sibTransId="{43A7898A-18FB-4A09-B85E-1B90B25905D1}"/>
    <dgm:cxn modelId="{2050C857-AE8F-457C-BE7F-71910CE48D18}" srcId="{36003E16-E720-455B-A525-2C6911DAC16F}" destId="{88D640EA-C3FB-4332-90DB-959F98492505}" srcOrd="0" destOrd="0" parTransId="{748E4B81-2872-4333-AA89-4B6FC44C7F9A}" sibTransId="{D059B40A-31F9-4AD3-BA59-1FB90A818E32}"/>
    <dgm:cxn modelId="{70FA3B8B-55FC-406A-834E-4D572977C38D}" type="presOf" srcId="{7FE7CD26-DCD6-4543-BA34-09504FF52AC3}" destId="{3ABCE51E-45FC-47BE-B1B9-689C1CBBCDAD}" srcOrd="0" destOrd="0" presId="urn:microsoft.com/office/officeart/2005/8/layout/vList5"/>
    <dgm:cxn modelId="{9E854795-15AD-46C7-8352-11D3C1648FDD}" srcId="{14EA25E7-0E10-4055-B87F-724F7449443C}" destId="{E4FF06AB-B270-4BF2-9188-BD0F14FD3081}" srcOrd="0" destOrd="0" parTransId="{9D1A49FA-A59E-4921-A034-4863E4DD3F5A}" sibTransId="{8B5B7669-4316-4B93-B50B-5BB325239F51}"/>
    <dgm:cxn modelId="{E3F0A69D-2494-40B3-A5B3-98D14CE067A9}" srcId="{7425438B-1041-45E7-9FFB-4CA06FB8DC79}" destId="{36003E16-E720-455B-A525-2C6911DAC16F}" srcOrd="0" destOrd="0" parTransId="{93302903-E0D1-4CBF-ACDB-F49487D8A557}" sibTransId="{BCF68AAE-BD7E-4933-9B09-7AC8EB4363E8}"/>
    <dgm:cxn modelId="{CF8530A8-FDEC-4695-B5AE-7514D9DF61CB}" type="presOf" srcId="{14EA25E7-0E10-4055-B87F-724F7449443C}" destId="{706A653E-B80E-454A-9829-A2CEFAB5E698}" srcOrd="0" destOrd="0" presId="urn:microsoft.com/office/officeart/2005/8/layout/vList5"/>
    <dgm:cxn modelId="{7B6A2CB3-7B4F-43D6-8240-1FB9B815B239}" type="presOf" srcId="{D79F00B4-7D13-4BE8-B99C-F534CF6FC917}" destId="{A9E27B34-D046-4461-9B45-86C379C79DDC}" srcOrd="0" destOrd="0" presId="urn:microsoft.com/office/officeart/2005/8/layout/vList5"/>
    <dgm:cxn modelId="{414948BD-6F37-4181-ACE8-2B0A23B0873A}" type="presOf" srcId="{AD8A7FCD-F4D2-4107-8335-13E20F249CD2}" destId="{0CEE9610-A898-4274-BB45-4F128514ACCA}" srcOrd="0" destOrd="0" presId="urn:microsoft.com/office/officeart/2005/8/layout/vList5"/>
    <dgm:cxn modelId="{2543B9BF-CAC0-4A4A-A64E-9635C9E53A8B}" type="presOf" srcId="{88D640EA-C3FB-4332-90DB-959F98492505}" destId="{A004CC8D-8CE7-43BD-A5DB-A636A5075FBF}" srcOrd="0" destOrd="0" presId="urn:microsoft.com/office/officeart/2005/8/layout/vList5"/>
    <dgm:cxn modelId="{851486CC-D060-4A3E-A71D-5700CB0D2528}" type="presOf" srcId="{B19E1A64-CED5-43FD-954F-E94B001F8E80}" destId="{66720FBC-3CE6-4280-8775-F9C7873771CE}" srcOrd="0" destOrd="0" presId="urn:microsoft.com/office/officeart/2005/8/layout/vList5"/>
    <dgm:cxn modelId="{4A7C10D1-E348-43ED-8516-4899A9289C96}" srcId="{7425438B-1041-45E7-9FFB-4CA06FB8DC79}" destId="{EFB351E3-460E-49CA-99CC-EF38BD64FD8F}" srcOrd="2" destOrd="0" parTransId="{C3F8C9E3-083E-4D60-945C-84D557BEEE55}" sibTransId="{E66ADA9A-7EDF-4051-A679-5E9ED88ACE9F}"/>
    <dgm:cxn modelId="{715526E9-60AC-4198-9FD1-8A55A045774B}" srcId="{7425438B-1041-45E7-9FFB-4CA06FB8DC79}" destId="{14EA25E7-0E10-4055-B87F-724F7449443C}" srcOrd="6" destOrd="0" parTransId="{6E4C10E9-F8F9-4097-89DB-9B7E8E86A35D}" sibTransId="{4D6A8F76-4649-4DEC-B700-BED0FA9E1338}"/>
    <dgm:cxn modelId="{BDA235F5-7D0D-42D9-948F-A0842DE203C2}" type="presOf" srcId="{E4FF06AB-B270-4BF2-9188-BD0F14FD3081}" destId="{21323F87-4842-42F6-A52E-63EE8A947330}" srcOrd="0" destOrd="0" presId="urn:microsoft.com/office/officeart/2005/8/layout/vList5"/>
    <dgm:cxn modelId="{F1036378-7025-482C-98F6-4A6345CC8097}" type="presParOf" srcId="{E5861B2A-6D77-4050-B247-BD32E3903B60}" destId="{C8F25797-B809-446D-BE45-3B68A8C2EC3C}" srcOrd="0" destOrd="0" presId="urn:microsoft.com/office/officeart/2005/8/layout/vList5"/>
    <dgm:cxn modelId="{AD867221-E585-49F8-9938-649969422710}" type="presParOf" srcId="{C8F25797-B809-446D-BE45-3B68A8C2EC3C}" destId="{273495C2-63C8-4D11-BE0B-1C7213970E1C}" srcOrd="0" destOrd="0" presId="urn:microsoft.com/office/officeart/2005/8/layout/vList5"/>
    <dgm:cxn modelId="{F2B2A60A-8B91-4221-AC3D-B4A685224121}" type="presParOf" srcId="{C8F25797-B809-446D-BE45-3B68A8C2EC3C}" destId="{A004CC8D-8CE7-43BD-A5DB-A636A5075FBF}" srcOrd="1" destOrd="0" presId="urn:microsoft.com/office/officeart/2005/8/layout/vList5"/>
    <dgm:cxn modelId="{2ECD11E8-412F-4428-A92F-114B264D0FB6}" type="presParOf" srcId="{E5861B2A-6D77-4050-B247-BD32E3903B60}" destId="{F6F13103-2A07-40BA-BAAD-4392DA235BD1}" srcOrd="1" destOrd="0" presId="urn:microsoft.com/office/officeart/2005/8/layout/vList5"/>
    <dgm:cxn modelId="{30D4C087-003B-4FDD-987B-B9147B903472}" type="presParOf" srcId="{E5861B2A-6D77-4050-B247-BD32E3903B60}" destId="{84BFF178-16A3-4C2F-9174-D0BD795F7D0E}" srcOrd="2" destOrd="0" presId="urn:microsoft.com/office/officeart/2005/8/layout/vList5"/>
    <dgm:cxn modelId="{2617C6CD-FD16-4863-B04A-3DA34D026D5F}" type="presParOf" srcId="{84BFF178-16A3-4C2F-9174-D0BD795F7D0E}" destId="{66720FBC-3CE6-4280-8775-F9C7873771CE}" srcOrd="0" destOrd="0" presId="urn:microsoft.com/office/officeart/2005/8/layout/vList5"/>
    <dgm:cxn modelId="{3951CB11-501E-436C-A98D-5F587798EFC3}" type="presParOf" srcId="{84BFF178-16A3-4C2F-9174-D0BD795F7D0E}" destId="{DFEA9BD7-5D93-4FD0-992C-3899DC76B09E}" srcOrd="1" destOrd="0" presId="urn:microsoft.com/office/officeart/2005/8/layout/vList5"/>
    <dgm:cxn modelId="{121C4629-EC37-46F0-A786-1327400B6301}" type="presParOf" srcId="{E5861B2A-6D77-4050-B247-BD32E3903B60}" destId="{07CA8486-7115-4A5F-8AA9-379AB3BFEE8E}" srcOrd="3" destOrd="0" presId="urn:microsoft.com/office/officeart/2005/8/layout/vList5"/>
    <dgm:cxn modelId="{FD0BD7A9-E575-461B-9B6D-8A403DBC246F}" type="presParOf" srcId="{E5861B2A-6D77-4050-B247-BD32E3903B60}" destId="{314A5063-D323-4D13-820A-5B63959DC942}" srcOrd="4" destOrd="0" presId="urn:microsoft.com/office/officeart/2005/8/layout/vList5"/>
    <dgm:cxn modelId="{76812C7A-EFD4-49D2-B7B4-C64C3707F8F3}" type="presParOf" srcId="{314A5063-D323-4D13-820A-5B63959DC942}" destId="{2D078F74-50EA-4CE5-A82D-504E669D1B8E}" srcOrd="0" destOrd="0" presId="urn:microsoft.com/office/officeart/2005/8/layout/vList5"/>
    <dgm:cxn modelId="{595C57D2-408A-43A8-862A-1C0D190A2558}" type="presParOf" srcId="{314A5063-D323-4D13-820A-5B63959DC942}" destId="{A9E27B34-D046-4461-9B45-86C379C79DDC}" srcOrd="1" destOrd="0" presId="urn:microsoft.com/office/officeart/2005/8/layout/vList5"/>
    <dgm:cxn modelId="{240CFED8-0835-4C5F-80CC-6FE771EFDD64}" type="presParOf" srcId="{E5861B2A-6D77-4050-B247-BD32E3903B60}" destId="{7A22354D-43EA-476E-BC32-A3807BCBC06D}" srcOrd="5" destOrd="0" presId="urn:microsoft.com/office/officeart/2005/8/layout/vList5"/>
    <dgm:cxn modelId="{29D880C4-B958-4429-9553-1FEC601F03A2}" type="presParOf" srcId="{E5861B2A-6D77-4050-B247-BD32E3903B60}" destId="{EC936605-3EB0-4513-BA64-59A9C3CECF34}" srcOrd="6" destOrd="0" presId="urn:microsoft.com/office/officeart/2005/8/layout/vList5"/>
    <dgm:cxn modelId="{54ED3067-7373-4017-9839-F93E7E410538}" type="presParOf" srcId="{EC936605-3EB0-4513-BA64-59A9C3CECF34}" destId="{3ABCE51E-45FC-47BE-B1B9-689C1CBBCDAD}" srcOrd="0" destOrd="0" presId="urn:microsoft.com/office/officeart/2005/8/layout/vList5"/>
    <dgm:cxn modelId="{B660C40E-8ED1-4E87-900A-301504452C82}" type="presParOf" srcId="{EC936605-3EB0-4513-BA64-59A9C3CECF34}" destId="{1DE18E68-0E49-4643-9B5E-B53C0E499DCB}" srcOrd="1" destOrd="0" presId="urn:microsoft.com/office/officeart/2005/8/layout/vList5"/>
    <dgm:cxn modelId="{6D77780C-2AD8-4DF8-9CC8-CD0B53514A0F}" type="presParOf" srcId="{E5861B2A-6D77-4050-B247-BD32E3903B60}" destId="{2545ACD5-62E9-4B37-9623-B808637A827E}" srcOrd="7" destOrd="0" presId="urn:microsoft.com/office/officeart/2005/8/layout/vList5"/>
    <dgm:cxn modelId="{FBFE4DF7-CAFA-4466-90E5-DBC3732C19C8}" type="presParOf" srcId="{E5861B2A-6D77-4050-B247-BD32E3903B60}" destId="{4DAF4277-D29F-456B-BD06-1715C84B3B24}" srcOrd="8" destOrd="0" presId="urn:microsoft.com/office/officeart/2005/8/layout/vList5"/>
    <dgm:cxn modelId="{577234E7-31E4-4C42-881B-98FFA5275AC8}" type="presParOf" srcId="{4DAF4277-D29F-456B-BD06-1715C84B3B24}" destId="{043B7318-4BE8-493E-B9BC-ECD234BD0923}" srcOrd="0" destOrd="0" presId="urn:microsoft.com/office/officeart/2005/8/layout/vList5"/>
    <dgm:cxn modelId="{B1C54A6E-72C0-4FBC-A71C-3D28848BEF24}" type="presParOf" srcId="{4DAF4277-D29F-456B-BD06-1715C84B3B24}" destId="{BAD637E7-0813-40A6-ADB5-86DBBCA27D6A}" srcOrd="1" destOrd="0" presId="urn:microsoft.com/office/officeart/2005/8/layout/vList5"/>
    <dgm:cxn modelId="{DBE19DE0-EBED-459C-9BC2-438C23CBB57A}" type="presParOf" srcId="{E5861B2A-6D77-4050-B247-BD32E3903B60}" destId="{9EB5C203-9BDA-46BE-8C1B-9892D453A6D6}" srcOrd="9" destOrd="0" presId="urn:microsoft.com/office/officeart/2005/8/layout/vList5"/>
    <dgm:cxn modelId="{6230D32E-30F3-4BD0-A4DC-3D3A26207B91}" type="presParOf" srcId="{E5861B2A-6D77-4050-B247-BD32E3903B60}" destId="{7C52CDD4-4B19-4DD5-94EE-71C32AB07E69}" srcOrd="10" destOrd="0" presId="urn:microsoft.com/office/officeart/2005/8/layout/vList5"/>
    <dgm:cxn modelId="{B1E54B58-B5EF-4510-A834-B66392A05441}" type="presParOf" srcId="{7C52CDD4-4B19-4DD5-94EE-71C32AB07E69}" destId="{0CEE9610-A898-4274-BB45-4F128514ACCA}" srcOrd="0" destOrd="0" presId="urn:microsoft.com/office/officeart/2005/8/layout/vList5"/>
    <dgm:cxn modelId="{6FF841D0-7604-47CF-A66D-A6429A7FEEB9}" type="presParOf" srcId="{7C52CDD4-4B19-4DD5-94EE-71C32AB07E69}" destId="{B33C199A-BBF8-4519-B081-79B3C6524893}" srcOrd="1" destOrd="0" presId="urn:microsoft.com/office/officeart/2005/8/layout/vList5"/>
    <dgm:cxn modelId="{208FBAF5-D64B-4D01-8778-897D4EFABD29}" type="presParOf" srcId="{E5861B2A-6D77-4050-B247-BD32E3903B60}" destId="{075A0D55-C058-4848-A8F8-A066AB800DC7}" srcOrd="11" destOrd="0" presId="urn:microsoft.com/office/officeart/2005/8/layout/vList5"/>
    <dgm:cxn modelId="{74089641-BEA8-4736-B40C-A5940007D361}" type="presParOf" srcId="{E5861B2A-6D77-4050-B247-BD32E3903B60}" destId="{E4954839-F501-4A79-8BCA-D09CDE479E6C}" srcOrd="12" destOrd="0" presId="urn:microsoft.com/office/officeart/2005/8/layout/vList5"/>
    <dgm:cxn modelId="{8331F557-D9DF-48BD-8307-B76CBE8A8F97}" type="presParOf" srcId="{E4954839-F501-4A79-8BCA-D09CDE479E6C}" destId="{706A653E-B80E-454A-9829-A2CEFAB5E698}" srcOrd="0" destOrd="0" presId="urn:microsoft.com/office/officeart/2005/8/layout/vList5"/>
    <dgm:cxn modelId="{00130F6C-8256-4D94-8B96-A5D3E569EEFC}" type="presParOf" srcId="{E4954839-F501-4A79-8BCA-D09CDE479E6C}" destId="{21323F87-4842-42F6-A52E-63EE8A9473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4CC8D-8CE7-43BD-A5DB-A636A5075FBF}">
      <dsp:nvSpPr>
        <dsp:cNvPr id="0" name=""/>
        <dsp:cNvSpPr/>
      </dsp:nvSpPr>
      <dsp:spPr>
        <a:xfrm rot="5400000">
          <a:off x="6876187" y="-2998051"/>
          <a:ext cx="520922" cy="67168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High rates of </a:t>
          </a:r>
          <a:r>
            <a:rPr lang="en-GB" sz="1400" b="0" kern="1200" dirty="0"/>
            <a:t>beneficiary default </a:t>
          </a:r>
          <a:r>
            <a:rPr lang="en-GB" sz="1400" kern="1200" dirty="0"/>
            <a:t>reduce malnutrition recovery; hamper programme results</a:t>
          </a:r>
        </a:p>
      </dsp:txBody>
      <dsp:txXfrm rot="-5400000">
        <a:off x="3778226" y="125339"/>
        <a:ext cx="6691416" cy="470064"/>
      </dsp:txXfrm>
    </dsp:sp>
    <dsp:sp modelId="{273495C2-63C8-4D11-BE0B-1C7213970E1C}">
      <dsp:nvSpPr>
        <dsp:cNvPr id="0" name=""/>
        <dsp:cNvSpPr/>
      </dsp:nvSpPr>
      <dsp:spPr>
        <a:xfrm>
          <a:off x="0" y="2233"/>
          <a:ext cx="3778225" cy="716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Defaulters</a:t>
          </a:r>
        </a:p>
      </dsp:txBody>
      <dsp:txXfrm>
        <a:off x="34966" y="37199"/>
        <a:ext cx="3708293" cy="646343"/>
      </dsp:txXfrm>
    </dsp:sp>
    <dsp:sp modelId="{DFEA9BD7-5D93-4FD0-992C-3899DC76B09E}">
      <dsp:nvSpPr>
        <dsp:cNvPr id="0" name=""/>
        <dsp:cNvSpPr/>
      </dsp:nvSpPr>
      <dsp:spPr>
        <a:xfrm rot="5400000">
          <a:off x="6853312" y="-2305105"/>
          <a:ext cx="52092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Beneficiaries </a:t>
          </a:r>
          <a:r>
            <a:rPr lang="en-GB" sz="1400" b="0" kern="1200" dirty="0"/>
            <a:t>lost in referral system </a:t>
          </a:r>
          <a:r>
            <a:rPr lang="en-GB" sz="1400" kern="1200" dirty="0"/>
            <a:t>don’t receive needed treatment</a:t>
          </a:r>
        </a:p>
      </dsp:txBody>
      <dsp:txXfrm rot="-5400000">
        <a:off x="3748782" y="824854"/>
        <a:ext cx="6704555" cy="470064"/>
      </dsp:txXfrm>
    </dsp:sp>
    <dsp:sp modelId="{66720FBC-3CE6-4280-8775-F9C7873771CE}">
      <dsp:nvSpPr>
        <dsp:cNvPr id="0" name=""/>
        <dsp:cNvSpPr/>
      </dsp:nvSpPr>
      <dsp:spPr>
        <a:xfrm>
          <a:off x="0" y="751067"/>
          <a:ext cx="3785616" cy="651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Referral System</a:t>
          </a:r>
        </a:p>
      </dsp:txBody>
      <dsp:txXfrm>
        <a:off x="31787" y="782854"/>
        <a:ext cx="3722042" cy="587579"/>
      </dsp:txXfrm>
    </dsp:sp>
    <dsp:sp modelId="{A9E27B34-D046-4461-9B45-86C379C79DDC}">
      <dsp:nvSpPr>
        <dsp:cNvPr id="0" name=""/>
        <dsp:cNvSpPr/>
      </dsp:nvSpPr>
      <dsp:spPr>
        <a:xfrm rot="5400000">
          <a:off x="6890146" y="-1604636"/>
          <a:ext cx="52092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/>
            <a:t>Relapse increases acute malnutrition incidence</a:t>
          </a:r>
        </a:p>
      </dsp:txBody>
      <dsp:txXfrm rot="-5400000">
        <a:off x="3785616" y="1525323"/>
        <a:ext cx="6704555" cy="470064"/>
      </dsp:txXfrm>
    </dsp:sp>
    <dsp:sp modelId="{2D078F74-50EA-4CE5-A82D-504E669D1B8E}">
      <dsp:nvSpPr>
        <dsp:cNvPr id="0" name=""/>
        <dsp:cNvSpPr/>
      </dsp:nvSpPr>
      <dsp:spPr>
        <a:xfrm>
          <a:off x="0" y="1434778"/>
          <a:ext cx="3785616" cy="651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Relapse</a:t>
          </a:r>
        </a:p>
      </dsp:txBody>
      <dsp:txXfrm>
        <a:off x="31787" y="1466565"/>
        <a:ext cx="3722042" cy="587579"/>
      </dsp:txXfrm>
    </dsp:sp>
    <dsp:sp modelId="{1DE18E68-0E49-4643-9B5E-B53C0E499DCB}">
      <dsp:nvSpPr>
        <dsp:cNvPr id="0" name=""/>
        <dsp:cNvSpPr/>
      </dsp:nvSpPr>
      <dsp:spPr>
        <a:xfrm rot="5400000">
          <a:off x="6890146" y="-920925"/>
          <a:ext cx="52092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Duplication and other targeting errors increase costs and waste resources </a:t>
          </a:r>
        </a:p>
      </dsp:txBody>
      <dsp:txXfrm rot="-5400000">
        <a:off x="3785616" y="2209034"/>
        <a:ext cx="6704555" cy="470064"/>
      </dsp:txXfrm>
    </dsp:sp>
    <dsp:sp modelId="{3ABCE51E-45FC-47BE-B1B9-689C1CBBCDAD}">
      <dsp:nvSpPr>
        <dsp:cNvPr id="0" name=""/>
        <dsp:cNvSpPr/>
      </dsp:nvSpPr>
      <dsp:spPr>
        <a:xfrm>
          <a:off x="0" y="2118490"/>
          <a:ext cx="3785616" cy="651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Duplication</a:t>
          </a:r>
        </a:p>
      </dsp:txBody>
      <dsp:txXfrm>
        <a:off x="31787" y="2150277"/>
        <a:ext cx="3722042" cy="587579"/>
      </dsp:txXfrm>
    </dsp:sp>
    <dsp:sp modelId="{BAD637E7-0813-40A6-ADB5-86DBBCA27D6A}">
      <dsp:nvSpPr>
        <dsp:cNvPr id="0" name=""/>
        <dsp:cNvSpPr/>
      </dsp:nvSpPr>
      <dsp:spPr>
        <a:xfrm rot="5400000">
          <a:off x="6890146" y="-237213"/>
          <a:ext cx="52092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Programme unable to reach those in need (low coverage)</a:t>
          </a:r>
        </a:p>
      </dsp:txBody>
      <dsp:txXfrm rot="-5400000">
        <a:off x="3785616" y="2892746"/>
        <a:ext cx="6704555" cy="470064"/>
      </dsp:txXfrm>
    </dsp:sp>
    <dsp:sp modelId="{043B7318-4BE8-493E-B9BC-ECD234BD0923}">
      <dsp:nvSpPr>
        <dsp:cNvPr id="0" name=""/>
        <dsp:cNvSpPr/>
      </dsp:nvSpPr>
      <dsp:spPr>
        <a:xfrm>
          <a:off x="0" y="2802201"/>
          <a:ext cx="3785616" cy="651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Coverage</a:t>
          </a:r>
        </a:p>
      </dsp:txBody>
      <dsp:txXfrm>
        <a:off x="31787" y="2833988"/>
        <a:ext cx="3722042" cy="587579"/>
      </dsp:txXfrm>
    </dsp:sp>
    <dsp:sp modelId="{B33C199A-BBF8-4519-B081-79B3C6524893}">
      <dsp:nvSpPr>
        <dsp:cNvPr id="0" name=""/>
        <dsp:cNvSpPr/>
      </dsp:nvSpPr>
      <dsp:spPr>
        <a:xfrm rot="5400000">
          <a:off x="6890146" y="471642"/>
          <a:ext cx="52092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Weak coordination among stakeholders stunt efforts to reduce acute malnutrition burden </a:t>
          </a:r>
        </a:p>
      </dsp:txBody>
      <dsp:txXfrm rot="-5400000">
        <a:off x="3785616" y="3601602"/>
        <a:ext cx="6704555" cy="470064"/>
      </dsp:txXfrm>
    </dsp:sp>
    <dsp:sp modelId="{0CEE9610-A898-4274-BB45-4F128514ACCA}">
      <dsp:nvSpPr>
        <dsp:cNvPr id="0" name=""/>
        <dsp:cNvSpPr/>
      </dsp:nvSpPr>
      <dsp:spPr>
        <a:xfrm>
          <a:off x="0" y="3485912"/>
          <a:ext cx="3785616" cy="651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Coordination</a:t>
          </a:r>
        </a:p>
      </dsp:txBody>
      <dsp:txXfrm>
        <a:off x="31787" y="3517699"/>
        <a:ext cx="3722042" cy="587579"/>
      </dsp:txXfrm>
    </dsp:sp>
    <dsp:sp modelId="{21323F87-4842-42F6-A52E-63EE8A947330}">
      <dsp:nvSpPr>
        <dsp:cNvPr id="0" name=""/>
        <dsp:cNvSpPr/>
      </dsp:nvSpPr>
      <dsp:spPr>
        <a:xfrm rot="5400000">
          <a:off x="6890146" y="1130209"/>
          <a:ext cx="52092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Poor information systems and unreliable data exacerbate challenges and hinder programme improvement</a:t>
          </a:r>
        </a:p>
      </dsp:txBody>
      <dsp:txXfrm rot="-5400000">
        <a:off x="3785616" y="4260169"/>
        <a:ext cx="6704555" cy="470064"/>
      </dsp:txXfrm>
    </dsp:sp>
    <dsp:sp modelId="{706A653E-B80E-454A-9829-A2CEFAB5E698}">
      <dsp:nvSpPr>
        <dsp:cNvPr id="0" name=""/>
        <dsp:cNvSpPr/>
      </dsp:nvSpPr>
      <dsp:spPr>
        <a:xfrm>
          <a:off x="0" y="4169624"/>
          <a:ext cx="3785616" cy="651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Information System</a:t>
          </a:r>
        </a:p>
      </dsp:txBody>
      <dsp:txXfrm>
        <a:off x="31787" y="4201411"/>
        <a:ext cx="3722042" cy="587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46E30-0910-47E1-BE1B-EA441EBF3BEE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7B21C-9DC1-463B-B38D-50F6B47D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026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B6379-4036-4585-AE87-947B6A9F2B46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3A4EF-2E66-4709-AF26-F880E355C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48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45728-CC93-4F1A-A6D4-EBBE889749F6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3626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A4EF-2E66-4709-AF26-F880E355C8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4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A4EF-2E66-4709-AF26-F880E355C8B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765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A4EF-2E66-4709-AF26-F880E355C8B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29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B2AC-F05A-4DBB-87C3-D1B5B83ED7CF}" type="datetime1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 WHO, UNICEF &amp; World Bank Group Joint Malnutrition Estimate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8C7-D101-402E-89B9-D8061ACDF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89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ACF7-FA04-40BE-9401-E05C5261F895}" type="datetime1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 WHO, UNICEF &amp; World Bank Group Joint Malnutrition Estimate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8C7-D101-402E-89B9-D8061ACDF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3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FCB7-CC45-4735-886B-29FF7F0AC33F}" type="datetime1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 WHO, UNICEF &amp; World Bank Group Joint Malnutrition Estimate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8C7-D101-402E-89B9-D8061ACDF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50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45584" y="2048933"/>
            <a:ext cx="9819200" cy="4199600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t" anchorCtr="0"/>
          <a:lstStyle>
            <a:lvl1pPr marL="0" marR="0" lvl="0" indent="118530" algn="l" rtl="0">
              <a:lnSpc>
                <a:spcPct val="100000"/>
              </a:lnSpc>
              <a:spcBef>
                <a:spcPts val="11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90575" marR="0" lvl="1" indent="93131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3962" marR="0" lvl="2" indent="10159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547" marR="0" lvl="3" indent="3386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131" marR="0" lvl="4" indent="3386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716" marR="0" lvl="5" indent="3386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3386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3386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3386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645584" y="1466717"/>
            <a:ext cx="9819200" cy="419600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t" anchorCtr="0"/>
          <a:lstStyle>
            <a:lvl1pPr marL="0" marR="0" lvl="0" indent="1693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FF"/>
              </a:buClr>
              <a:buSzPct val="100000"/>
              <a:buFont typeface="Arial"/>
              <a:buChar char="●"/>
              <a:defRPr sz="2700" b="1" i="0" u="none" strike="noStrike" cap="none">
                <a:solidFill>
                  <a:srgbClr val="0088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09585" marR="0" lvl="1" indent="16932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88FF"/>
              </a:buClr>
              <a:buSzPct val="100000"/>
              <a:buFont typeface="Arial"/>
              <a:buChar char="○"/>
              <a:defRPr sz="2700" b="1" i="0" u="none" strike="noStrike" cap="none">
                <a:solidFill>
                  <a:srgbClr val="0088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219170" marR="0" lvl="2" indent="16932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88FF"/>
              </a:buClr>
              <a:buSzPct val="100000"/>
              <a:buFont typeface="Arial"/>
              <a:buChar char="■"/>
              <a:defRPr sz="2700" b="1" i="0" u="none" strike="noStrike" cap="none">
                <a:solidFill>
                  <a:srgbClr val="0088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754" marR="0" lvl="3" indent="16932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88FF"/>
              </a:buClr>
              <a:buSzPct val="100000"/>
              <a:buFont typeface="Arial"/>
              <a:buChar char="●"/>
              <a:defRPr sz="2700" b="1" i="0" u="none" strike="noStrike" cap="none">
                <a:solidFill>
                  <a:srgbClr val="0088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438339" marR="0" lvl="4" indent="16932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88FF"/>
              </a:buClr>
              <a:buSzPct val="100000"/>
              <a:buFont typeface="Arial"/>
              <a:buChar char="○"/>
              <a:defRPr sz="2700" b="1" i="0" u="none" strike="noStrike" cap="none">
                <a:solidFill>
                  <a:srgbClr val="0088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352716" marR="0" lvl="5" indent="3386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3386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3386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3386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45584" y="648769"/>
            <a:ext cx="9480400" cy="925200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Verdana"/>
              <a:buNone/>
              <a:defRPr sz="35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rtl="0">
              <a:spcBef>
                <a:spcPts val="0"/>
              </a:spcBef>
              <a:buSzPct val="77777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SzPct val="77777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SzPct val="77777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SzPct val="77777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SzPct val="77777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SzPct val="77777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SzPct val="77777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SzPct val="77777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3"/>
          </p:nvPr>
        </p:nvSpPr>
        <p:spPr>
          <a:xfrm>
            <a:off x="2476500" y="751417"/>
            <a:ext cx="1219200" cy="1219200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t" anchorCtr="0"/>
          <a:lstStyle>
            <a:lvl1pPr marL="457189" marR="0" lvl="0" indent="84665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575" marR="0" lvl="1" indent="93131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3962" marR="0" lvl="2" indent="10159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547" marR="0" lvl="3" indent="3386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131" marR="0" lvl="4" indent="3386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716" marR="0" lvl="5" indent="3386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3386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3386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3386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107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7863-F0F9-4D45-A2D8-94E985E470A9}" type="datetime1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 WHO, UNICEF &amp; World Bank Group Joint Malnutrition Estimate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8C7-D101-402E-89B9-D8061ACDF02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ttangolo 6"/>
          <p:cNvSpPr/>
          <p:nvPr userDrawn="1"/>
        </p:nvSpPr>
        <p:spPr>
          <a:xfrm>
            <a:off x="4558485" y="3244334"/>
            <a:ext cx="3075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en-GB" sz="1800" b="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federico.naccarato@wfp.org</a:t>
            </a:r>
            <a:endParaRPr lang="en-GB" sz="1800" b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Immagine 8" descr="SCOPE_CODA_Short_White_Bckg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75" y="6464147"/>
            <a:ext cx="1879600" cy="31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5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892-7587-40D7-A8E8-480995808C81}" type="datetime1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 WHO, UNICEF &amp; World Bank Group Joint Malnutrition Estimate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8C7-D101-402E-89B9-D8061ACDF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1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0D07-5A93-4065-B10E-32EE2B512C56}" type="datetime1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 WHO, UNICEF &amp; World Bank Group Joint Malnutrition Estimate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8C7-D101-402E-89B9-D8061ACDF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78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F8B7-6A19-4D58-B0C5-1074F423D080}" type="datetime1">
              <a:rPr lang="en-GB" smtClean="0"/>
              <a:t>18/07/2018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 WHO, UNICEF &amp; World Bank Group Joint Malnutrition Estimate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8C7-D101-402E-89B9-D8061ACDF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3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DDB7-7C91-4081-A515-E023E141D136}" type="datetime1">
              <a:rPr lang="en-GB" smtClean="0"/>
              <a:t>18/07/2018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 WHO, UNICEF &amp; World Bank Group Joint Malnutrition Estimate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8C7-D101-402E-89B9-D8061ACDF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9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A83F-8658-433A-A35B-62832555E1C4}" type="datetime1">
              <a:rPr lang="en-GB" smtClean="0"/>
              <a:t>18/07/2018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 WHO, UNICEF &amp; World Bank Group Joint Malnutrition Estimate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8C7-D101-402E-89B9-D8061ACDF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3947-61C6-4B7D-8547-7ABCE417B844}" type="datetime1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 WHO, UNICEF &amp; World Bank Group Joint Malnutrition Estimate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8C7-D101-402E-89B9-D8061ACDF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21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0A60-7176-4691-AE96-47B9B3228CA4}" type="datetime1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 WHO, UNICEF &amp; World Bank Group Joint Malnutrition Estimate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8C7-D101-402E-89B9-D8061ACDF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3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E9635-A8F0-4AC4-B3D3-350E9BD0C939}" type="datetime1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1. WHO, UNICEF &amp; World Bank Group Joint Malnutrition Estimate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178C7-D101-402E-89B9-D8061ACDF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ederico.naccarato@wfp.org" TargetMode="External"/><Relationship Id="rId2" Type="http://schemas.openxmlformats.org/officeDocument/2006/relationships/hyperlink" Target="mailto:craig.arnold@wfp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827316"/>
            <a:ext cx="12192000" cy="624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SV"/>
          </a:p>
        </p:txBody>
      </p:sp>
      <p:sp>
        <p:nvSpPr>
          <p:cNvPr id="6" name="TextBox 6"/>
          <p:cNvSpPr txBox="1"/>
          <p:nvPr/>
        </p:nvSpPr>
        <p:spPr>
          <a:xfrm>
            <a:off x="0" y="4787829"/>
            <a:ext cx="12192000" cy="748920"/>
          </a:xfrm>
          <a:prstGeom prst="rect">
            <a:avLst/>
          </a:prstGeom>
          <a:noFill/>
        </p:spPr>
        <p:txBody>
          <a:bodyPr wrap="square" lIns="91428" tIns="45718" rIns="91428" bIns="45718">
            <a:spAutoFit/>
          </a:bodyPr>
          <a:lstStyle/>
          <a:p>
            <a:pPr algn="ctr">
              <a:defRPr/>
            </a:pPr>
            <a:r>
              <a:rPr lang="en-GB" sz="4300" i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 Data Revolution In Nutrition</a:t>
            </a:r>
          </a:p>
        </p:txBody>
      </p:sp>
      <p:pic>
        <p:nvPicPr>
          <p:cNvPr id="2" name="Immagine 1" descr="SCOPE_CODA_Logo_White_Bckg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34" y="403982"/>
            <a:ext cx="10972801" cy="1664061"/>
          </a:xfrm>
          <a:prstGeom prst="rect">
            <a:avLst/>
          </a:prstGeom>
        </p:spPr>
      </p:pic>
      <p:pic>
        <p:nvPicPr>
          <p:cNvPr id="8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33" y="6011585"/>
            <a:ext cx="5571067" cy="56669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043334" y="403982"/>
            <a:ext cx="7281333" cy="1664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pic>
        <p:nvPicPr>
          <p:cNvPr id="14" name="Immagine 13" descr="SCOPE_CODA_Short_White_Bckg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59" y="2610443"/>
            <a:ext cx="8848796" cy="14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31121" y="6352603"/>
            <a:ext cx="9632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For enquires, contact: </a:t>
            </a:r>
            <a:r>
              <a:rPr lang="en-GB" sz="2400" dirty="0">
                <a:hlinkClick r:id="rId2"/>
              </a:rPr>
              <a:t>craig.arnold@wfp.org</a:t>
            </a:r>
            <a:r>
              <a:rPr lang="en-GB" sz="2400" dirty="0"/>
              <a:t> or </a:t>
            </a:r>
            <a:r>
              <a:rPr lang="en-GB" sz="2400" dirty="0">
                <a:hlinkClick r:id="rId3"/>
              </a:rPr>
              <a:t>federico.naccarato@wfp.org</a:t>
            </a:r>
            <a:endParaRPr lang="en-GB" sz="2400" dirty="0"/>
          </a:p>
          <a:p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1" y="0"/>
            <a:ext cx="10515600" cy="6153886"/>
          </a:xfrm>
        </p:spPr>
      </p:pic>
      <p:sp>
        <p:nvSpPr>
          <p:cNvPr id="9" name="TextBox 8"/>
          <p:cNvSpPr txBox="1"/>
          <p:nvPr/>
        </p:nvSpPr>
        <p:spPr>
          <a:xfrm>
            <a:off x="2082444" y="1959541"/>
            <a:ext cx="543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3366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337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48" y="289524"/>
            <a:ext cx="10515600" cy="854015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How can a data revolution improve the lives of 52 million children suffering from acute malnutrition?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148" y="1475117"/>
            <a:ext cx="10515600" cy="453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0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Integrated Information Management for Programme Improvement</a:t>
            </a:r>
          </a:p>
        </p:txBody>
      </p:sp>
      <p:sp>
        <p:nvSpPr>
          <p:cNvPr id="5" name="Oval 4"/>
          <p:cNvSpPr/>
          <p:nvPr/>
        </p:nvSpPr>
        <p:spPr>
          <a:xfrm>
            <a:off x="9630334" y="1840560"/>
            <a:ext cx="1703295" cy="977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CMAM</a:t>
            </a:r>
          </a:p>
        </p:txBody>
      </p:sp>
      <p:sp>
        <p:nvSpPr>
          <p:cNvPr id="6" name="Oval 5"/>
          <p:cNvSpPr/>
          <p:nvPr/>
        </p:nvSpPr>
        <p:spPr>
          <a:xfrm>
            <a:off x="9623611" y="2929773"/>
            <a:ext cx="1703295" cy="977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Integrated Health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623611" y="4018986"/>
            <a:ext cx="1716742" cy="977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1800" dirty="0"/>
              <a:t> HIV/TB Treatment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9637058" y="5108199"/>
            <a:ext cx="1716742" cy="977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Integrated Social Safety Net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031736" y="1318551"/>
            <a:ext cx="4322063" cy="4099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Programme Management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51769" y="1317852"/>
            <a:ext cx="2922494" cy="4099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Identity Management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8199" y="1310190"/>
            <a:ext cx="2163856" cy="4099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Transfers</a:t>
            </a:r>
          </a:p>
        </p:txBody>
      </p:sp>
      <p:sp>
        <p:nvSpPr>
          <p:cNvPr id="17" name="Oval 16"/>
          <p:cNvSpPr/>
          <p:nvPr/>
        </p:nvSpPr>
        <p:spPr>
          <a:xfrm>
            <a:off x="838200" y="1952621"/>
            <a:ext cx="2173941" cy="498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WASH</a:t>
            </a:r>
          </a:p>
        </p:txBody>
      </p:sp>
      <p:cxnSp>
        <p:nvCxnSpPr>
          <p:cNvPr id="22" name="Straight Arrow Connector 21"/>
          <p:cNvCxnSpPr>
            <a:cxnSpLocks/>
            <a:endCxn id="5" idx="2"/>
          </p:cNvCxnSpPr>
          <p:nvPr/>
        </p:nvCxnSpPr>
        <p:spPr>
          <a:xfrm flipV="1">
            <a:off x="8872628" y="2329137"/>
            <a:ext cx="757706" cy="14753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6" idx="2"/>
          </p:cNvCxnSpPr>
          <p:nvPr/>
        </p:nvCxnSpPr>
        <p:spPr>
          <a:xfrm flipV="1">
            <a:off x="8872628" y="3418350"/>
            <a:ext cx="750983" cy="3861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endCxn id="10" idx="2"/>
          </p:cNvCxnSpPr>
          <p:nvPr/>
        </p:nvCxnSpPr>
        <p:spPr>
          <a:xfrm>
            <a:off x="8872628" y="3804533"/>
            <a:ext cx="750983" cy="7030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endCxn id="11" idx="2"/>
          </p:cNvCxnSpPr>
          <p:nvPr/>
        </p:nvCxnSpPr>
        <p:spPr>
          <a:xfrm>
            <a:off x="8872628" y="3804533"/>
            <a:ext cx="764430" cy="1792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endCxn id="17" idx="6"/>
          </p:cNvCxnSpPr>
          <p:nvPr/>
        </p:nvCxnSpPr>
        <p:spPr>
          <a:xfrm flipH="1" flipV="1">
            <a:off x="3012141" y="2201811"/>
            <a:ext cx="1090464" cy="16360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endCxn id="47" idx="6"/>
          </p:cNvCxnSpPr>
          <p:nvPr/>
        </p:nvCxnSpPr>
        <p:spPr>
          <a:xfrm flipH="1" flipV="1">
            <a:off x="3012141" y="3050552"/>
            <a:ext cx="1090464" cy="7872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  <a:endCxn id="48" idx="6"/>
          </p:cNvCxnSpPr>
          <p:nvPr/>
        </p:nvCxnSpPr>
        <p:spPr>
          <a:xfrm flipH="1">
            <a:off x="3002055" y="3837813"/>
            <a:ext cx="1100550" cy="61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  <a:endCxn id="49" idx="6"/>
          </p:cNvCxnSpPr>
          <p:nvPr/>
        </p:nvCxnSpPr>
        <p:spPr>
          <a:xfrm flipH="1">
            <a:off x="3087219" y="3837813"/>
            <a:ext cx="1015386" cy="9102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rved Up Arrow 42"/>
          <p:cNvSpPr/>
          <p:nvPr/>
        </p:nvSpPr>
        <p:spPr>
          <a:xfrm>
            <a:off x="5965935" y="3868553"/>
            <a:ext cx="1023655" cy="27993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4" name="Curved Up Arrow 43"/>
          <p:cNvSpPr/>
          <p:nvPr/>
        </p:nvSpPr>
        <p:spPr>
          <a:xfrm flipH="1" flipV="1">
            <a:off x="5933644" y="2928266"/>
            <a:ext cx="1055945" cy="371476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838200" y="2801362"/>
            <a:ext cx="2173941" cy="498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Food Security</a:t>
            </a:r>
          </a:p>
        </p:txBody>
      </p:sp>
      <p:sp>
        <p:nvSpPr>
          <p:cNvPr id="48" name="Oval 47"/>
          <p:cNvSpPr/>
          <p:nvPr/>
        </p:nvSpPr>
        <p:spPr>
          <a:xfrm>
            <a:off x="828114" y="3650103"/>
            <a:ext cx="2173941" cy="498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Health</a:t>
            </a:r>
          </a:p>
        </p:txBody>
      </p:sp>
      <p:sp>
        <p:nvSpPr>
          <p:cNvPr id="49" name="Oval 48"/>
          <p:cNvSpPr/>
          <p:nvPr/>
        </p:nvSpPr>
        <p:spPr>
          <a:xfrm>
            <a:off x="913278" y="4498844"/>
            <a:ext cx="2173941" cy="498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 Feeding</a:t>
            </a:r>
          </a:p>
        </p:txBody>
      </p:sp>
      <p:sp>
        <p:nvSpPr>
          <p:cNvPr id="50" name="Oval 49"/>
          <p:cNvSpPr/>
          <p:nvPr/>
        </p:nvSpPr>
        <p:spPr>
          <a:xfrm>
            <a:off x="871818" y="5347585"/>
            <a:ext cx="2173941" cy="498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Agriculture</a:t>
            </a:r>
          </a:p>
        </p:txBody>
      </p:sp>
      <p:cxnSp>
        <p:nvCxnSpPr>
          <p:cNvPr id="54" name="Straight Arrow Connector 53"/>
          <p:cNvCxnSpPr>
            <a:cxnSpLocks/>
            <a:endCxn id="50" idx="6"/>
          </p:cNvCxnSpPr>
          <p:nvPr/>
        </p:nvCxnSpPr>
        <p:spPr>
          <a:xfrm flipH="1">
            <a:off x="3045759" y="3837813"/>
            <a:ext cx="1056846" cy="17589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6A959611-2EBF-4DF8-973C-07356BB7CD0A}"/>
              </a:ext>
            </a:extLst>
          </p:cNvPr>
          <p:cNvSpPr/>
          <p:nvPr/>
        </p:nvSpPr>
        <p:spPr>
          <a:xfrm>
            <a:off x="4118750" y="1952621"/>
            <a:ext cx="1831040" cy="3797404"/>
          </a:xfrm>
          <a:prstGeom prst="flowChartMagneticDis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SCOPE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0" name="Flowchart: Magnetic Disk 29">
            <a:extLst>
              <a:ext uri="{FF2B5EF4-FFF2-40B4-BE49-F238E27FC236}">
                <a16:creationId xmlns:a16="http://schemas.microsoft.com/office/drawing/2014/main" id="{2B785502-C607-44F3-A837-2DCA2CA8D6FD}"/>
              </a:ext>
            </a:extLst>
          </p:cNvPr>
          <p:cNvSpPr/>
          <p:nvPr/>
        </p:nvSpPr>
        <p:spPr>
          <a:xfrm>
            <a:off x="7015589" y="1952621"/>
            <a:ext cx="1831040" cy="3797404"/>
          </a:xfrm>
          <a:prstGeom prst="flowChartMagneticDis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SCOPE</a:t>
            </a:r>
          </a:p>
          <a:p>
            <a:pPr algn="ctr"/>
            <a:r>
              <a:rPr lang="en-GB" sz="4400" b="1" dirty="0">
                <a:solidFill>
                  <a:schemeClr val="tx1"/>
                </a:solidFill>
              </a:rPr>
              <a:t>CODA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5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2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cs typeface="Arial"/>
              </a:rPr>
              <a:t>Global CMAM Challenges</a:t>
            </a:r>
          </a:p>
        </p:txBody>
      </p:sp>
      <p:graphicFrame>
        <p:nvGraphicFramePr>
          <p:cNvPr id="5" name="Content Placeholder 17"/>
          <p:cNvGraphicFramePr>
            <a:graphicFrameLocks noGrp="1"/>
          </p:cNvGraphicFramePr>
          <p:nvPr>
            <p:ph idx="1"/>
            <p:extLst/>
          </p:nvPr>
        </p:nvGraphicFramePr>
        <p:xfrm>
          <a:off x="355600" y="1129553"/>
          <a:ext cx="10515600" cy="482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 descr="WhatsApp Image 2018-03-13 at 17.38.39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1129304"/>
            <a:ext cx="7518098" cy="482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1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69829" y="25681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/>
              <a:t>SCOPE Conditional On-Demand Assistance (CODA)</a:t>
            </a:r>
          </a:p>
        </p:txBody>
      </p:sp>
      <p:sp>
        <p:nvSpPr>
          <p:cNvPr id="6" name="Rectangle 5"/>
          <p:cNvSpPr/>
          <p:nvPr/>
        </p:nvSpPr>
        <p:spPr>
          <a:xfrm>
            <a:off x="668914" y="3347269"/>
            <a:ext cx="4819650" cy="308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u="sng" dirty="0">
                <a:solidFill>
                  <a:schemeClr val="bg1"/>
                </a:solidFill>
              </a:rPr>
              <a:t>Registration and discharge           </a:t>
            </a:r>
            <a:r>
              <a:rPr lang="en-GB" sz="2200" dirty="0"/>
              <a:t>based on eligibility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u="sng" dirty="0">
                <a:solidFill>
                  <a:schemeClr val="bg1"/>
                </a:solidFill>
              </a:rPr>
              <a:t>Support Decision-Making </a:t>
            </a:r>
            <a:r>
              <a:rPr lang="en-GB" sz="2200" dirty="0">
                <a:solidFill>
                  <a:schemeClr val="bg1"/>
                </a:solidFill>
              </a:rPr>
              <a:t>for frontline workers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u="sng" dirty="0">
                <a:solidFill>
                  <a:schemeClr val="bg1"/>
                </a:solidFill>
              </a:rPr>
              <a:t>Biometrics recognition </a:t>
            </a:r>
            <a:r>
              <a:rPr lang="en-GB" sz="2200" dirty="0">
                <a:solidFill>
                  <a:schemeClr val="bg1"/>
                </a:solidFill>
              </a:rPr>
              <a:t>for de-duplication (Q3 2018)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u="sng" dirty="0">
                <a:solidFill>
                  <a:schemeClr val="bg1"/>
                </a:solidFill>
              </a:rPr>
              <a:t>Report generation </a:t>
            </a:r>
            <a:r>
              <a:rPr lang="en-GB" sz="2200" dirty="0"/>
              <a:t>for field </a:t>
            </a:r>
            <a:r>
              <a:rPr lang="en-GB" sz="2400" dirty="0"/>
              <a:t>managers and community health workers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6495" y="3356792"/>
            <a:ext cx="4819650" cy="3075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Transmits </a:t>
            </a:r>
            <a:r>
              <a:rPr lang="en-GB" sz="2200" b="1" u="sng" dirty="0"/>
              <a:t>reliable data </a:t>
            </a:r>
            <a:r>
              <a:rPr lang="en-GB" sz="2200" dirty="0"/>
              <a:t>in                  low tech environment</a:t>
            </a: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Near </a:t>
            </a:r>
            <a:r>
              <a:rPr lang="en-GB" sz="2200" b="1" u="sng" dirty="0">
                <a:solidFill>
                  <a:schemeClr val="bg1"/>
                </a:solidFill>
              </a:rPr>
              <a:t>real time information               </a:t>
            </a:r>
            <a:r>
              <a:rPr lang="en-GB" sz="2200" dirty="0"/>
              <a:t>for adaptive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u="sng" dirty="0"/>
              <a:t>Unified information system </a:t>
            </a:r>
            <a:r>
              <a:rPr lang="en-GB" sz="2200" dirty="0"/>
              <a:t>across programmes and stakeholders</a:t>
            </a:r>
          </a:p>
        </p:txBody>
      </p:sp>
      <p:pic>
        <p:nvPicPr>
          <p:cNvPr id="8" name="Content Placeholder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386" y="3180762"/>
            <a:ext cx="1250953" cy="1309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395" y="3356792"/>
            <a:ext cx="950967" cy="923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9829" y="1325467"/>
            <a:ext cx="10515600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GB" sz="2400" dirty="0"/>
              <a:t>Driven by CO requests to manage CMAM</a:t>
            </a:r>
          </a:p>
          <a:p>
            <a:pPr lvl="0" algn="ctr">
              <a:spcAft>
                <a:spcPts val="1200"/>
              </a:spcAft>
            </a:pPr>
            <a:r>
              <a:rPr lang="en-GB" sz="2400" dirty="0"/>
              <a:t>Collaboration between OSN, RMT, and Innovation Accelerator </a:t>
            </a:r>
          </a:p>
          <a:p>
            <a:pPr lvl="0" algn="ctr">
              <a:spcAft>
                <a:spcPts val="1200"/>
              </a:spcAft>
            </a:pPr>
            <a:r>
              <a:rPr lang="en-GB" sz="2400" dirty="0"/>
              <a:t>Application developed for CMAM, but flexible for other programmes </a:t>
            </a:r>
          </a:p>
          <a:p>
            <a:pPr lvl="0" algn="ctr">
              <a:spcAft>
                <a:spcPts val="1200"/>
              </a:spcAft>
            </a:pPr>
            <a:r>
              <a:rPr lang="en-GB" sz="2400" dirty="0"/>
              <a:t>Mixes online/offline capabilities to meet programme needs and field conditions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10452" y="4929569"/>
            <a:ext cx="887931" cy="4762"/>
          </a:xfrm>
          <a:prstGeom prst="straightConnector1">
            <a:avLst/>
          </a:prstGeom>
          <a:ln w="952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546627" y="3539350"/>
            <a:ext cx="776292" cy="4761"/>
          </a:xfrm>
          <a:prstGeom prst="straightConnector1">
            <a:avLst/>
          </a:prstGeom>
          <a:ln w="952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532339" y="6319790"/>
            <a:ext cx="776292" cy="4761"/>
          </a:xfrm>
          <a:prstGeom prst="straightConnector1">
            <a:avLst/>
          </a:prstGeom>
          <a:ln w="952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07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65" y="0"/>
            <a:ext cx="11044517" cy="1325563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Offline: </a:t>
            </a:r>
            <a:br>
              <a:rPr lang="en-GB" dirty="0"/>
            </a:br>
            <a:r>
              <a:rPr lang="en-GB" dirty="0"/>
              <a:t>Improved Case Management &amp; Community Outreach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1652" y="1466490"/>
            <a:ext cx="3234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Malnutrition Treatment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17" y="1260442"/>
            <a:ext cx="11597839" cy="518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9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20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500" dirty="0"/>
              <a:t>Online: </a:t>
            </a:r>
            <a:br>
              <a:rPr lang="en-GB" sz="3500" dirty="0"/>
            </a:br>
            <a:r>
              <a:rPr lang="en-GB" sz="3500" dirty="0"/>
              <a:t>Improved Analytics for Adaptive Programme 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22" y="1066698"/>
            <a:ext cx="10804690" cy="53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9729"/>
          </a:xfrm>
        </p:spPr>
        <p:txBody>
          <a:bodyPr/>
          <a:lstStyle/>
          <a:p>
            <a:pPr algn="ctr"/>
            <a:r>
              <a:rPr lang="en-GB" dirty="0"/>
              <a:t>SCOPE CODA Support to SDGs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946673"/>
            <a:ext cx="10515600" cy="604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Support to SDG 2.2: End All Forms of Malnutrition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15472" y="3099838"/>
            <a:ext cx="1560340" cy="946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Improved Dietary Intake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8199" y="4748833"/>
            <a:ext cx="2020542" cy="757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Improved Programme Efficiency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62318" y="3105834"/>
            <a:ext cx="2291482" cy="947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Support to SDG 17.9: </a:t>
            </a:r>
            <a:r>
              <a:rPr lang="en-GB" dirty="0">
                <a:solidFill>
                  <a:schemeClr val="tx1"/>
                </a:solidFill>
              </a:rPr>
              <a:t>National Capacity for SDGs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199" y="2008271"/>
            <a:ext cx="10515602" cy="528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Improved Nutritional Status of Vulnerable Populations </a:t>
            </a:r>
          </a:p>
        </p:txBody>
      </p:sp>
      <p:sp>
        <p:nvSpPr>
          <p:cNvPr id="10" name="Content Placeholder 15"/>
          <p:cNvSpPr txBox="1">
            <a:spLocks/>
          </p:cNvSpPr>
          <p:nvPr/>
        </p:nvSpPr>
        <p:spPr>
          <a:xfrm>
            <a:off x="829570" y="6048711"/>
            <a:ext cx="10515600" cy="385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/>
              <a:t>Improved Information System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36474" y="4769289"/>
            <a:ext cx="2085639" cy="750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Strengthen </a:t>
            </a:r>
            <a:r>
              <a:rPr lang="en-GB" dirty="0" err="1"/>
              <a:t>Govt</a:t>
            </a:r>
            <a:r>
              <a:rPr lang="en-GB" dirty="0"/>
              <a:t> Nutrition Services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268161" y="4741395"/>
            <a:ext cx="2085639" cy="757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Improved  Stakeholder Coordination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04788" y="4731271"/>
            <a:ext cx="2085639" cy="757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Improved Data for Decision-Making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34248" y="3099838"/>
            <a:ext cx="1539066" cy="946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Evidence Generation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194053" y="4178251"/>
            <a:ext cx="0" cy="4367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069419" y="4216226"/>
            <a:ext cx="0" cy="4367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944784" y="4172549"/>
            <a:ext cx="0" cy="4367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98940" y="5561896"/>
            <a:ext cx="0" cy="4367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97434" y="5527036"/>
            <a:ext cx="0" cy="4367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0995929" y="5553181"/>
            <a:ext cx="0" cy="4367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220634" y="2619657"/>
            <a:ext cx="0" cy="4367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087370" y="2647359"/>
            <a:ext cx="0" cy="4367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0954107" y="2661210"/>
            <a:ext cx="0" cy="4367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220634" y="1550495"/>
            <a:ext cx="0" cy="4367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096000" y="1550495"/>
            <a:ext cx="0" cy="4367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954107" y="1550495"/>
            <a:ext cx="0" cy="4367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88A46273-8229-48A7-A313-789C1A442B6D}"/>
              </a:ext>
            </a:extLst>
          </p:cNvPr>
          <p:cNvSpPr/>
          <p:nvPr/>
        </p:nvSpPr>
        <p:spPr>
          <a:xfrm>
            <a:off x="851742" y="3084145"/>
            <a:ext cx="1688515" cy="946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Improved Community Outreach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4B63692-8A5F-4CD1-9A13-0B8BF45F9C84}"/>
              </a:ext>
            </a:extLst>
          </p:cNvPr>
          <p:cNvSpPr/>
          <p:nvPr/>
        </p:nvSpPr>
        <p:spPr>
          <a:xfrm>
            <a:off x="2605650" y="3341076"/>
            <a:ext cx="944430" cy="54426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WASH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D60AFFF-F01F-4A34-8342-BD00C8F221C8}"/>
              </a:ext>
            </a:extLst>
          </p:cNvPr>
          <p:cNvSpPr/>
          <p:nvPr/>
        </p:nvSpPr>
        <p:spPr>
          <a:xfrm>
            <a:off x="5241204" y="3341077"/>
            <a:ext cx="1027652" cy="52819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Health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4D1B4A-44D3-488A-BAFC-F5FC962A57A2}"/>
              </a:ext>
            </a:extLst>
          </p:cNvPr>
          <p:cNvSpPr/>
          <p:nvPr/>
        </p:nvSpPr>
        <p:spPr>
          <a:xfrm>
            <a:off x="7938706" y="3289861"/>
            <a:ext cx="1058218" cy="59548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Food Security</a:t>
            </a:r>
          </a:p>
        </p:txBody>
      </p:sp>
    </p:spTree>
    <p:extLst>
      <p:ext uri="{BB962C8B-B14F-4D97-AF65-F5344CB8AC3E}">
        <p14:creationId xmlns:p14="http://schemas.microsoft.com/office/powerpoint/2010/main" val="388676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0077-D6E3-44D5-BE48-7683B4C1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SCOPE CODA Road Map Strategy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7A0A6-1B0E-4D47-BCBE-68F8C7E4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12" y="1456841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1E5D66-61CD-4E41-B70A-04643CAE1BB3}"/>
              </a:ext>
            </a:extLst>
          </p:cNvPr>
          <p:cNvSpPr/>
          <p:nvPr/>
        </p:nvSpPr>
        <p:spPr>
          <a:xfrm>
            <a:off x="671916" y="1475125"/>
            <a:ext cx="2145870" cy="435133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Scale Up &amp; Expansion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E94703-4BF0-49E6-8DDC-1B1AD19A7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16" y="1475122"/>
            <a:ext cx="2145870" cy="145405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E7A93F-60CF-4EBC-9B99-B3A827258C61}"/>
              </a:ext>
            </a:extLst>
          </p:cNvPr>
          <p:cNvSpPr/>
          <p:nvPr/>
        </p:nvSpPr>
        <p:spPr>
          <a:xfrm>
            <a:off x="3523497" y="1475124"/>
            <a:ext cx="2140058" cy="43513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Change Management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29F6C6-58B1-4D44-A519-2D0FC639AA53}"/>
              </a:ext>
            </a:extLst>
          </p:cNvPr>
          <p:cNvSpPr/>
          <p:nvPr/>
        </p:nvSpPr>
        <p:spPr>
          <a:xfrm>
            <a:off x="6369266" y="1475123"/>
            <a:ext cx="2140058" cy="435134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Research &amp;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Development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DAE1C-5CD5-4AB9-B205-089B9AD160C2}"/>
              </a:ext>
            </a:extLst>
          </p:cNvPr>
          <p:cNvSpPr/>
          <p:nvPr/>
        </p:nvSpPr>
        <p:spPr>
          <a:xfrm>
            <a:off x="9215034" y="1475123"/>
            <a:ext cx="2030278" cy="435134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Analysis, Evidence &amp;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Learning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274CB2-F86F-48EF-BBCA-C5CA93C63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496" y="1475121"/>
            <a:ext cx="2140059" cy="145405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4D77DE-83A3-4CB8-BCB7-CBC04139C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265" y="1475122"/>
            <a:ext cx="2140059" cy="145405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B1B649-1C29-40DD-BC52-AD10C4458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5034" y="1475121"/>
            <a:ext cx="2030278" cy="145405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7" name="Left-Right Arrow 6">
            <a:extLst>
              <a:ext uri="{FF2B5EF4-FFF2-40B4-BE49-F238E27FC236}">
                <a16:creationId xmlns:a16="http://schemas.microsoft.com/office/drawing/2014/main" id="{43007BB1-7829-49EF-B9FB-76D42A98235F}"/>
              </a:ext>
            </a:extLst>
          </p:cNvPr>
          <p:cNvSpPr/>
          <p:nvPr/>
        </p:nvSpPr>
        <p:spPr>
          <a:xfrm>
            <a:off x="671916" y="4942779"/>
            <a:ext cx="10573396" cy="4469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433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99675</TotalTime>
  <Words>341</Words>
  <Application>Microsoft Office PowerPoint</Application>
  <PresentationFormat>Widescreen</PresentationFormat>
  <Paragraphs>79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PowerPoint Presentation</vt:lpstr>
      <vt:lpstr>How can a data revolution improve the lives of 52 million children suffering from acute malnutrition?</vt:lpstr>
      <vt:lpstr>Integrated Information Management for Programme Improvement</vt:lpstr>
      <vt:lpstr>Global CMAM Challenges</vt:lpstr>
      <vt:lpstr>PowerPoint Presentation</vt:lpstr>
      <vt:lpstr>Offline:  Improved Case Management &amp; Community Outreach</vt:lpstr>
      <vt:lpstr>Online:  Improved Analytics for Adaptive Programme Management</vt:lpstr>
      <vt:lpstr>SCOPE CODA Support to SDGs</vt:lpstr>
      <vt:lpstr>SCOPE CODA Road Map Strategy</vt:lpstr>
      <vt:lpstr>PowerPoint Presentation</vt:lpstr>
    </vt:vector>
  </TitlesOfParts>
  <Company>World Food Programme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ARNOLD</dc:creator>
  <cp:lastModifiedBy>Adrienne Todela</cp:lastModifiedBy>
  <cp:revision>151</cp:revision>
  <cp:lastPrinted>2018-06-20T07:23:14Z</cp:lastPrinted>
  <dcterms:created xsi:type="dcterms:W3CDTF">2017-12-05T09:26:37Z</dcterms:created>
  <dcterms:modified xsi:type="dcterms:W3CDTF">2018-07-18T14:14:05Z</dcterms:modified>
</cp:coreProperties>
</file>