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17"/>
  </p:notesMasterIdLst>
  <p:handoutMasterIdLst>
    <p:handoutMasterId r:id="rId18"/>
  </p:handoutMasterIdLst>
  <p:sldIdLst>
    <p:sldId id="522" r:id="rId6"/>
    <p:sldId id="523" r:id="rId7"/>
    <p:sldId id="524" r:id="rId8"/>
    <p:sldId id="525" r:id="rId9"/>
    <p:sldId id="531" r:id="rId10"/>
    <p:sldId id="529" r:id="rId11"/>
    <p:sldId id="532" r:id="rId12"/>
    <p:sldId id="539" r:id="rId13"/>
    <p:sldId id="535" r:id="rId14"/>
    <p:sldId id="540" r:id="rId15"/>
    <p:sldId id="362" r:id="rId16"/>
  </p:sldIdLst>
  <p:sldSz cx="9906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8E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9EDF4"/>
          </a:solidFill>
        </a:fill>
      </a:tcStyle>
    </a:band1H>
    <a:band1V>
      <a:tcStyle>
        <a:tcBdr/>
        <a:fill>
          <a:solidFill>
            <a:srgbClr val="E9EDF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560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650EFD-5D01-4D97-BE17-A2C6B8AA30B1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8/7/2019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30C708-252F-48D2-A373-31843DE74567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98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14ED32F-2774-432F-A450-13108BA0AF70}" type="datetime1">
              <a:rPr lang="en-GB"/>
              <a:pPr lvl="0"/>
              <a:t>07/08/2019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3" y="685800"/>
            <a:ext cx="4953003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A101D14-C85F-49EB-98D7-B7FB790F7A9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04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5675" y="209550"/>
            <a:ext cx="7324725" cy="5072063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Notes view: </a:t>
            </a:r>
            <a:fld id="{BB201FE0-0441-48EB-94E7-E78680F569E3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761361-C52D-43ED-9548-FEBBE849B6AF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 hidden="1"/>
          <p:cNvGraphicFramePr/>
          <p:nvPr/>
        </p:nvGraphicFramePr>
        <p:xfrm>
          <a:off x="1591" y="1591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9563" imgH="9667" progId="">
                  <p:embed/>
                </p:oleObj>
              </mc:Choice>
              <mc:Fallback>
                <p:oleObj r:id="rId3" imgW="9563" imgH="966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91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/>
          <p:nvPr/>
        </p:nvSpPr>
        <p:spPr>
          <a:xfrm>
            <a:off x="0" y="0"/>
            <a:ext cx="9905996" cy="971550"/>
          </a:xfrm>
          <a:prstGeom prst="rect">
            <a:avLst/>
          </a:prstGeom>
          <a:gradFill>
            <a:gsLst>
              <a:gs pos="0">
                <a:srgbClr val="FA0007"/>
              </a:gs>
              <a:gs pos="100000">
                <a:srgbClr val="761706"/>
              </a:gs>
            </a:gsLst>
            <a:lin ang="189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182559" y="103948"/>
            <a:ext cx="9561505" cy="86760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90004" rIns="91440" bIns="90004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5" name="Picture 16" descr="corporate_logo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003" y="123617"/>
            <a:ext cx="1695160" cy="3429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943850" y="207751"/>
            <a:ext cx="1562096" cy="193679"/>
          </a:xfrm>
        </p:spPr>
        <p:txBody>
          <a:bodyPr anchor="ctr"/>
          <a:lstStyle>
            <a:lvl1pPr algn="r">
              <a:defRPr sz="1200" b="0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1011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71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28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905996" cy="971550"/>
          </a:xfrm>
          <a:prstGeom prst="rect">
            <a:avLst/>
          </a:prstGeom>
          <a:gradFill>
            <a:gsLst>
              <a:gs pos="0">
                <a:srgbClr val="FA0007"/>
              </a:gs>
              <a:gs pos="100000">
                <a:srgbClr val="761706"/>
              </a:gs>
            </a:gsLst>
            <a:lin ang="189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ooterSimple"/>
          <p:cNvSpPr/>
          <p:nvPr/>
        </p:nvSpPr>
        <p:spPr>
          <a:xfrm>
            <a:off x="391317" y="6699598"/>
            <a:ext cx="644395" cy="10772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0" i="0" u="none" strike="noStrike" kern="1200" cap="none" spc="0" baseline="0">
                <a:solidFill>
                  <a:srgbClr val="808080"/>
                </a:solidFill>
                <a:uFillTx/>
                <a:latin typeface="Arial"/>
              </a:rPr>
              <a:t>2019-21 Strategy Plan templates revised final from TC.pptx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21320" y="6544799"/>
            <a:ext cx="292653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D5692E-2E0B-4CA3-ABCD-FCA69BD38712}" type="slidenum">
              <a:t>‹#›</a:t>
            </a:fld>
            <a:endParaRPr lang="en-US" sz="9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16" descr="corporate_logo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17" y="6348880"/>
            <a:ext cx="1465335" cy="29664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313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40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82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3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half">
    <p:bg>
      <p:bgPr>
        <a:gradFill>
          <a:gsLst>
            <a:gs pos="0">
              <a:srgbClr val="761706"/>
            </a:gs>
            <a:gs pos="100000">
              <a:srgbClr val="FA0007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/>
          <p:nvPr/>
        </p:nvGraphicFramePr>
        <p:xfrm>
          <a:off x="1719" y="1591"/>
          <a:ext cx="1719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9563" imgH="9667" progId="">
                  <p:embed/>
                </p:oleObj>
              </mc:Choice>
              <mc:Fallback>
                <p:oleObj r:id="rId3" imgW="9563" imgH="966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9" y="1591"/>
                        <a:ext cx="1719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398" t="8741" r="101" b="27"/>
          <a:stretch>
            <a:fillRect/>
          </a:stretch>
        </p:blipFill>
        <p:spPr>
          <a:xfrm flipH="1">
            <a:off x="4622785" y="0"/>
            <a:ext cx="33877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1"/>
          <p:cNvSpPr/>
          <p:nvPr/>
        </p:nvSpPr>
        <p:spPr>
          <a:xfrm>
            <a:off x="4953003" y="0"/>
            <a:ext cx="4953003" cy="6858000"/>
          </a:xfrm>
          <a:prstGeom prst="rect">
            <a:avLst/>
          </a:prstGeom>
          <a:solidFill>
            <a:srgbClr val="8080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Picture Placeholder 18"/>
          <p:cNvSpPr txBox="1">
            <a:spLocks noGrp="1"/>
          </p:cNvSpPr>
          <p:nvPr>
            <p:ph type="pic" idx="4294967295"/>
          </p:nvPr>
        </p:nvSpPr>
        <p:spPr>
          <a:xfrm>
            <a:off x="4949766" y="0"/>
            <a:ext cx="4956230" cy="6858000"/>
          </a:xfrm>
          <a:solidFill>
            <a:srgbClr val="E8E2D4"/>
          </a:solidFill>
        </p:spPr>
        <p:txBody>
          <a:bodyPr lIns="914400" tIns="914400" rIns="914400" bIns="914400" anchorCtr="1"/>
          <a:lstStyle>
            <a:lvl1pPr algn="ctr">
              <a:defRPr sz="1350"/>
            </a:lvl1pPr>
          </a:lstStyle>
          <a:p>
            <a:pPr lvl="0"/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511871" y="1785603"/>
            <a:ext cx="3565574" cy="3286801"/>
          </a:xfrm>
        </p:spPr>
        <p:txBody>
          <a:bodyPr rIns="320040" anchor="ctr"/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7" name="Copyright"/>
          <p:cNvSpPr txBox="1"/>
          <p:nvPr/>
        </p:nvSpPr>
        <p:spPr>
          <a:xfrm rot="16200004">
            <a:off x="7226796" y="3934617"/>
            <a:ext cx="5133971" cy="727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25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Copyright © 2017 by The Boston Consulting Group, Inc. All rights reserved.</a:t>
            </a:r>
          </a:p>
        </p:txBody>
      </p:sp>
      <p:sp>
        <p:nvSpPr>
          <p:cNvPr id="8" name="FooterSimple" hidden="1"/>
          <p:cNvSpPr txBox="1"/>
          <p:nvPr/>
        </p:nvSpPr>
        <p:spPr>
          <a:xfrm rot="16200004">
            <a:off x="8323902" y="5130003"/>
            <a:ext cx="2743200" cy="727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25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2019-21 Strategy Plan templates revised final from TC.pptx</a:t>
            </a:r>
          </a:p>
        </p:txBody>
      </p:sp>
      <p:sp>
        <p:nvSpPr>
          <p:cNvPr id="9" name="Date Placeholder 2"/>
          <p:cNvSpPr txBox="1">
            <a:spLocks noGrp="1"/>
          </p:cNvSpPr>
          <p:nvPr>
            <p:ph type="dt" sz="quarter" idx="7"/>
          </p:nvPr>
        </p:nvSpPr>
        <p:spPr>
          <a:xfrm>
            <a:off x="6986409" y="6441024"/>
            <a:ext cx="171309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de-DE"/>
              <a:t>21 November 2017</a:t>
            </a:r>
            <a:endParaRPr lang="en-US"/>
          </a:p>
        </p:txBody>
      </p:sp>
      <p:sp>
        <p:nvSpPr>
          <p:cNvPr id="10" name="Slide Number Placeholder 4"/>
          <p:cNvSpPr txBox="1">
            <a:spLocks noGrp="1"/>
          </p:cNvSpPr>
          <p:nvPr>
            <p:ph type="sldNum" sz="quarter" idx="8"/>
          </p:nvPr>
        </p:nvSpPr>
        <p:spPr>
          <a:xfrm>
            <a:off x="8699501" y="6441024"/>
            <a:ext cx="8382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64E850A6-5DB2-4081-89B3-DFD8980535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6510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Client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/>
          <p:cNvGraphicFramePr/>
          <p:nvPr/>
        </p:nvGraphicFramePr>
        <p:xfrm>
          <a:off x="1719" y="1591"/>
          <a:ext cx="1719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9563" imgH="9667" progId="">
                  <p:embed/>
                </p:oleObj>
              </mc:Choice>
              <mc:Fallback>
                <p:oleObj r:id="rId3" imgW="9563" imgH="966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9" y="1591"/>
                        <a:ext cx="1719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5"/>
          <p:cNvSpPr/>
          <p:nvPr/>
        </p:nvSpPr>
        <p:spPr>
          <a:xfrm>
            <a:off x="0" y="0"/>
            <a:ext cx="9905996" cy="6858000"/>
          </a:xfrm>
          <a:prstGeom prst="rect">
            <a:avLst/>
          </a:prstGeom>
          <a:gradFill>
            <a:gsLst>
              <a:gs pos="0">
                <a:srgbClr val="FA0007"/>
              </a:gs>
              <a:gs pos="100000">
                <a:srgbClr val="761706"/>
              </a:gs>
            </a:gsLst>
            <a:lin ang="189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1" descr="Thank_you_STC_logo_lockup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03" y="2113406"/>
            <a:ext cx="4718560" cy="202386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5763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FFFFFF"/>
          </a:solidFill>
          <a:ln w="9528">
            <a:solidFill>
              <a:srgbClr val="FFFFFF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00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71226" y="1210235"/>
            <a:ext cx="9134590" cy="5244349"/>
          </a:xfrm>
        </p:spPr>
        <p:txBody>
          <a:bodyPr/>
          <a:lstStyle>
            <a:lvl1pPr>
              <a:defRPr>
                <a:latin typeface="Gill Sans MT" pitchFamily="34"/>
              </a:defRPr>
            </a:lvl1pPr>
            <a:lvl2pPr>
              <a:buNone/>
              <a:defRPr>
                <a:latin typeface="Gill Sans MT" pitchFamily="34"/>
              </a:defRPr>
            </a:lvl2pPr>
            <a:lvl3pPr>
              <a:buNone/>
              <a:defRPr>
                <a:latin typeface="Gill Sans MT" pitchFamily="34"/>
              </a:defRPr>
            </a:lvl3pPr>
            <a:lvl4pPr>
              <a:buNone/>
              <a:defRPr>
                <a:latin typeface="Gill Sans MT" pitchFamily="34"/>
              </a:defRPr>
            </a:lvl4pPr>
            <a:lvl5pPr>
              <a:buNone/>
              <a:defRPr>
                <a:latin typeface="Gill Sans MT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905996" cy="616945"/>
          </a:xfrm>
          <a:prstGeom prst="rect">
            <a:avLst/>
          </a:prstGeom>
          <a:solidFill>
            <a:srgbClr val="BFBFBF">
              <a:alpha val="21000"/>
            </a:srgbClr>
          </a:solidFill>
          <a:ln cap="flat">
            <a:noFill/>
            <a:prstDash val="solid"/>
          </a:ln>
        </p:spPr>
        <p:txBody>
          <a:bodyPr vert="horz" wrap="square" lIns="61493" tIns="30742" rIns="61493" bIns="30742" anchor="ctr" anchorCtr="0" compatLnSpc="1">
            <a:normAutofit/>
          </a:bodyPr>
          <a:lstStyle/>
          <a:p>
            <a:pPr marL="734510" marR="0" lvl="2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50" b="0" i="0" u="none" strike="noStrike" kern="1200" cap="none" spc="0" baseline="0">
              <a:solidFill>
                <a:srgbClr val="000000"/>
              </a:solidFill>
              <a:uFillTx/>
              <a:latin typeface="Gill Sans MT" pitchFamily="34"/>
            </a:endParaRPr>
          </a:p>
        </p:txBody>
      </p:sp>
      <p:sp>
        <p:nvSpPr>
          <p:cNvPr id="4" name="Text Box 12"/>
          <p:cNvSpPr txBox="1"/>
          <p:nvPr/>
        </p:nvSpPr>
        <p:spPr>
          <a:xfrm>
            <a:off x="9489972" y="6658999"/>
            <a:ext cx="190899" cy="1317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rmAutofit/>
          </a:bodyPr>
          <a:lstStyle/>
          <a:p>
            <a:pPr marL="0" marR="0" lvl="0" indent="0" algn="r" defTabSz="59785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12055E-9500-4F09-AA76-87E1AA270787}" type="slidenum">
              <a:t>‹#›</a:t>
            </a:fld>
            <a:endParaRPr lang="en-US" sz="600" b="0" i="0" u="none" strike="noStrike" kern="1200" cap="none" spc="0" baseline="0">
              <a:solidFill>
                <a:srgbClr val="FFFFFF"/>
              </a:solidFill>
              <a:uFillTx/>
              <a:latin typeface="GillSans"/>
            </a:endParaRPr>
          </a:p>
        </p:txBody>
      </p:sp>
    </p:spTree>
    <p:extLst>
      <p:ext uri="{BB962C8B-B14F-4D97-AF65-F5344CB8AC3E}">
        <p14:creationId xmlns:p14="http://schemas.microsoft.com/office/powerpoint/2010/main" val="317513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 hidden="1"/>
          <p:cNvGraphicFramePr/>
          <p:nvPr/>
        </p:nvGraphicFramePr>
        <p:xfrm>
          <a:off x="1591" y="1591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9563" imgH="9667" progId="">
                  <p:embed/>
                </p:oleObj>
              </mc:Choice>
              <mc:Fallback>
                <p:oleObj r:id="rId3" imgW="9563" imgH="966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91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Placeholder 10" descr="RS112762_20151201-GRECIA-SAVETHECHILDREN-REFUGIADOS-0049_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79" b="4544"/>
          <a:stretch>
            <a:fillRect/>
          </a:stretch>
        </p:blipFill>
        <p:spPr>
          <a:xfrm>
            <a:off x="188595" y="2359828"/>
            <a:ext cx="9555480" cy="45870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4"/>
          <p:cNvSpPr/>
          <p:nvPr/>
        </p:nvSpPr>
        <p:spPr>
          <a:xfrm>
            <a:off x="0" y="0"/>
            <a:ext cx="9905996" cy="971550"/>
          </a:xfrm>
          <a:prstGeom prst="rect">
            <a:avLst/>
          </a:prstGeom>
          <a:gradFill>
            <a:gsLst>
              <a:gs pos="0">
                <a:srgbClr val="FA0007"/>
              </a:gs>
              <a:gs pos="100000">
                <a:srgbClr val="761706"/>
              </a:gs>
            </a:gsLst>
            <a:lin ang="189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182559" y="103948"/>
            <a:ext cx="9561505" cy="86760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90004" rIns="91440" bIns="90004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6" name="Picture 16" descr="corporate_logo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1003" y="123617"/>
            <a:ext cx="1695160" cy="3429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Red_circle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397" y="1983351"/>
            <a:ext cx="5154875" cy="52553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943850" y="207751"/>
            <a:ext cx="1562096" cy="193679"/>
          </a:xfrm>
        </p:spPr>
        <p:txBody>
          <a:bodyPr anchor="ctr"/>
          <a:lstStyle>
            <a:lvl1pPr algn="r">
              <a:defRPr sz="1200" b="0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736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/>
          <p:cNvGraphicFramePr/>
          <p:nvPr/>
        </p:nvGraphicFramePr>
        <p:xfrm>
          <a:off x="1719" y="1591"/>
          <a:ext cx="1719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9563" imgH="9667" progId="">
                  <p:embed/>
                </p:oleObj>
              </mc:Choice>
              <mc:Fallback>
                <p:oleObj r:id="rId3" imgW="9563" imgH="966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9" y="1591"/>
                        <a:ext cx="1719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C98C3EE-A6E3-49A7-AC31-3EB56BFFC8BB}" type="datetime1">
              <a:rPr lang="en-US"/>
              <a:pPr lvl="0"/>
              <a:t>8/7/2019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GB"/>
              <a:t>Risk management in SCI 2019</a:t>
            </a:r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CBC1EE6-EC4E-429A-805C-C52616C392DE}" type="slidenum">
              <a:t>‹#›</a:t>
            </a:fld>
            <a:endParaRPr lang="en-US"/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460729" y="705596"/>
            <a:ext cx="8972330" cy="363538"/>
          </a:xfrm>
        </p:spPr>
        <p:txBody>
          <a:bodyPr>
            <a:no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28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_Slide_Gre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495303" y="1477816"/>
            <a:ext cx="8915400" cy="4821384"/>
          </a:xfrm>
        </p:spPr>
        <p:txBody>
          <a:bodyPr/>
          <a:lstStyle>
            <a:lvl1pPr fontAlgn="t">
              <a:defRPr sz="1950">
                <a:latin typeface="open sans"/>
              </a:defRPr>
            </a:lvl1pPr>
            <a:lvl2pPr marL="0" lvl="0" indent="0" fontAlgn="t">
              <a:buNone/>
              <a:defRPr sz="1950" b="1">
                <a:latin typeface="open sans"/>
              </a:defRPr>
            </a:lvl2pPr>
          </a:lstStyle>
          <a:p>
            <a:pPr lvl="0"/>
            <a:r>
              <a:rPr lang="en-US"/>
              <a:t>Body Header</a:t>
            </a:r>
          </a:p>
          <a:p>
            <a:pPr lvl="0"/>
            <a:r>
              <a:rPr lang="en-US"/>
              <a:t>Body text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95303" y="279129"/>
            <a:ext cx="7653354" cy="623236"/>
          </a:xfrm>
        </p:spPr>
        <p:txBody>
          <a:bodyPr/>
          <a:lstStyle>
            <a:lvl1pPr>
              <a:defRPr sz="2601">
                <a:solidFill>
                  <a:srgbClr val="FFFFFF"/>
                </a:solidFill>
                <a:latin typeface="Constantia" pitchFamily="18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996641" y="6356351"/>
            <a:ext cx="222813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75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7A5E941-96D9-4E25-873E-AC8E0C2BFFFA}" type="slidenum">
              <a:t>‹#›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280931" y="6356351"/>
            <a:ext cx="33441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75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21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Slide_Dark_Gre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95303" y="279129"/>
            <a:ext cx="7705200" cy="623236"/>
          </a:xfrm>
        </p:spPr>
        <p:txBody>
          <a:bodyPr/>
          <a:lstStyle>
            <a:lvl1pPr>
              <a:defRPr sz="2601">
                <a:solidFill>
                  <a:srgbClr val="FFFFFF"/>
                </a:solidFill>
                <a:latin typeface="Constantia" pitchFamily="18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95303" y="1477816"/>
            <a:ext cx="8915400" cy="4821384"/>
          </a:xfrm>
        </p:spPr>
        <p:txBody>
          <a:bodyPr/>
          <a:lstStyle>
            <a:lvl1pPr fontAlgn="t">
              <a:defRPr sz="1950">
                <a:latin typeface="open sans"/>
              </a:defRPr>
            </a:lvl1pPr>
            <a:lvl2pPr marL="0" lvl="0" indent="0" fontAlgn="t">
              <a:buNone/>
              <a:defRPr sz="1950" b="1">
                <a:latin typeface="open sans"/>
              </a:defRPr>
            </a:lvl2pPr>
          </a:lstStyle>
          <a:p>
            <a:pPr lvl="0"/>
            <a:r>
              <a:rPr lang="en-US"/>
              <a:t>Body Header</a:t>
            </a:r>
          </a:p>
          <a:p>
            <a:pPr lvl="0"/>
            <a:r>
              <a:rPr lang="en-US"/>
              <a:t>Body text</a:t>
            </a: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996641" y="6356351"/>
            <a:ext cx="222813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75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A2CE974-020F-4620-A5FF-48BE266B634D}" type="slidenum">
              <a:t>‹#›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280931" y="6356351"/>
            <a:ext cx="33441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75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8163854" y="5956721"/>
            <a:ext cx="1223823" cy="688515"/>
          </a:xfrm>
        </p:spPr>
        <p:txBody>
          <a:bodyPr anchorCtr="1"/>
          <a:lstStyle>
            <a:lvl1pPr algn="ctr">
              <a:defRPr sz="2438">
                <a:solidFill>
                  <a:srgbClr val="D9D9D9"/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510674" y="5956721"/>
            <a:ext cx="1223823" cy="688515"/>
          </a:xfrm>
        </p:spPr>
        <p:txBody>
          <a:bodyPr anchorCtr="1"/>
          <a:lstStyle>
            <a:lvl1pPr algn="ctr">
              <a:defRPr sz="2438">
                <a:solidFill>
                  <a:srgbClr val="D9D9D9"/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849456" y="5956721"/>
            <a:ext cx="1223823" cy="688515"/>
          </a:xfrm>
        </p:spPr>
        <p:txBody>
          <a:bodyPr anchorCtr="1"/>
          <a:lstStyle>
            <a:lvl1pPr algn="ctr">
              <a:defRPr sz="2438">
                <a:solidFill>
                  <a:srgbClr val="D9D9D9"/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  <p:sp>
        <p:nvSpPr>
          <p:cNvPr id="5" name="Text Placeholder 13"/>
          <p:cNvSpPr txBox="1">
            <a:spLocks noGrp="1"/>
          </p:cNvSpPr>
          <p:nvPr>
            <p:ph type="body" idx="4294967295"/>
          </p:nvPr>
        </p:nvSpPr>
        <p:spPr>
          <a:xfrm>
            <a:off x="435364" y="6094732"/>
            <a:ext cx="4414092" cy="550505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lang="fr-FR" sz="2844">
                <a:solidFill>
                  <a:srgbClr val="595959"/>
                </a:solidFill>
              </a:defRPr>
            </a:lvl1pPr>
          </a:lstStyle>
          <a:p>
            <a:pPr lvl="0"/>
            <a:r>
              <a:rPr lang="fr-FR"/>
              <a:t>EDIT NAME OF EVENT</a:t>
            </a:r>
            <a:endParaRPr lang="en-US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4788" y="406395"/>
            <a:ext cx="4942679" cy="1066803"/>
          </a:xfrm>
        </p:spPr>
        <p:txBody>
          <a:bodyPr/>
          <a:lstStyle>
            <a:lvl1pPr>
              <a:defRPr lang="fr-FR">
                <a:solidFill>
                  <a:srgbClr val="118987"/>
                </a:solidFill>
              </a:defRPr>
            </a:lvl1pPr>
          </a:lstStyle>
          <a:p>
            <a:pPr lvl="0"/>
            <a:r>
              <a:rPr lang="fr-FR"/>
              <a:t>Click to edit Table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 hidden="1"/>
          <p:cNvGraphicFramePr/>
          <p:nvPr/>
        </p:nvGraphicFramePr>
        <p:xfrm>
          <a:off x="1591" y="1591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3" imgW="9563" imgH="9667" progId="">
                  <p:embed/>
                </p:oleObj>
              </mc:Choice>
              <mc:Fallback>
                <p:oleObj r:id="rId3" imgW="9563" imgH="966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91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Placeholder 10" descr="RS112762_20151201-GRECIA-SAVETHECHILDREN-REFUGIADOS-0049_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79" b="4544"/>
          <a:stretch>
            <a:fillRect/>
          </a:stretch>
        </p:blipFill>
        <p:spPr>
          <a:xfrm>
            <a:off x="188595" y="2359828"/>
            <a:ext cx="9555480" cy="45870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4"/>
          <p:cNvSpPr/>
          <p:nvPr/>
        </p:nvSpPr>
        <p:spPr>
          <a:xfrm>
            <a:off x="0" y="0"/>
            <a:ext cx="9905996" cy="971550"/>
          </a:xfrm>
          <a:prstGeom prst="rect">
            <a:avLst/>
          </a:prstGeom>
          <a:gradFill>
            <a:gsLst>
              <a:gs pos="0">
                <a:srgbClr val="FA0007"/>
              </a:gs>
              <a:gs pos="100000">
                <a:srgbClr val="761706"/>
              </a:gs>
            </a:gsLst>
            <a:lin ang="189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182559" y="103948"/>
            <a:ext cx="9561505" cy="86760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90004" rIns="91440" bIns="90004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pic>
        <p:nvPicPr>
          <p:cNvPr id="6" name="Picture 16" descr="corporate_logo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1003" y="123617"/>
            <a:ext cx="1695160" cy="3429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Red_circle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397" y="1983351"/>
            <a:ext cx="5154875" cy="52553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943850" y="207751"/>
            <a:ext cx="1562096" cy="193679"/>
          </a:xfrm>
        </p:spPr>
        <p:txBody>
          <a:bodyPr anchor="ctr"/>
          <a:lstStyle>
            <a:lvl1pPr algn="r">
              <a:defRPr sz="1200" b="0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557003" y="0"/>
            <a:ext cx="791998" cy="241977"/>
          </a:xfrm>
          <a:prstGeom prst="rect">
            <a:avLst/>
          </a:prstGeom>
          <a:solidFill>
            <a:srgbClr val="FFD000"/>
          </a:solidFill>
          <a:ln w="9528" cap="flat">
            <a:solidFill>
              <a:srgbClr val="FFD000"/>
            </a:solidFill>
            <a:prstDash val="solid"/>
            <a:miter/>
          </a:ln>
        </p:spPr>
        <p:txBody>
          <a:bodyPr vert="horz" wrap="square" lIns="35999" tIns="35999" rIns="35999" bIns="35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1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Pre-read</a:t>
            </a:r>
            <a:endParaRPr lang="en-US" sz="1100" b="1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0560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00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2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05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6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50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77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07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29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63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02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57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3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06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8.xml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27.xml"/><Relationship Id="rId9" Type="http://schemas.openxmlformats.org/officeDocument/2006/relationships/vmlDrawing" Target="../drawings/vmlDrawing7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 hidden="1"/>
          <p:cNvGraphicFramePr/>
          <p:nvPr/>
        </p:nvGraphicFramePr>
        <p:xfrm>
          <a:off x="1591" y="1591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26" imgW="9563" imgH="9667" progId="">
                  <p:embed/>
                </p:oleObj>
              </mc:Choice>
              <mc:Fallback>
                <p:oleObj r:id="rId26" imgW="9563" imgH="966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91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/>
          <p:nvPr/>
        </p:nvSpPr>
        <p:spPr>
          <a:xfrm>
            <a:off x="0" y="0"/>
            <a:ext cx="9905996" cy="971550"/>
          </a:xfrm>
          <a:prstGeom prst="rect">
            <a:avLst/>
          </a:prstGeom>
          <a:gradFill>
            <a:gsLst>
              <a:gs pos="0">
                <a:srgbClr val="FA0007"/>
              </a:gs>
              <a:gs pos="100000">
                <a:srgbClr val="761706"/>
              </a:gs>
            </a:gsLst>
            <a:lin ang="189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182559" y="103948"/>
            <a:ext cx="9561505" cy="86760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90004" rIns="91440" bIns="90004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9321320" y="6544799"/>
            <a:ext cx="292653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C3CC84-C6B0-49B0-B5ED-A659D710E904}" type="slidenum">
              <a:t>‹#›</a:t>
            </a:fld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Text Placeholder 12"/>
          <p:cNvSpPr txBox="1">
            <a:spLocks noGrp="1"/>
          </p:cNvSpPr>
          <p:nvPr>
            <p:ph type="body" idx="1"/>
          </p:nvPr>
        </p:nvSpPr>
        <p:spPr>
          <a:xfrm>
            <a:off x="391317" y="1393198"/>
            <a:ext cx="9144000" cy="47965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16" descr="corporate_logo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1317" y="6348880"/>
            <a:ext cx="1465335" cy="2966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Placeholder 1"/>
          <p:cNvSpPr txBox="1">
            <a:spLocks noGrp="1"/>
          </p:cNvSpPr>
          <p:nvPr>
            <p:ph type="title"/>
          </p:nvPr>
        </p:nvSpPr>
        <p:spPr>
          <a:xfrm>
            <a:off x="391317" y="103948"/>
            <a:ext cx="9144000" cy="8676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10" descr="Underscore_line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1317" y="1004532"/>
            <a:ext cx="9144000" cy="63751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1" i="0" u="none" strike="noStrike" kern="120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600" b="1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457200" marR="0" lvl="1" indent="-22860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E1B2E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E1B2E"/>
        </a:buClr>
        <a:buSzPct val="100000"/>
        <a:buFont typeface="Arial" pitchFamily="34"/>
        <a:buChar char="–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1376364" marR="0" lvl="3" indent="-233364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E1B2E"/>
        </a:buClr>
        <a:buSzPct val="100000"/>
        <a:buFont typeface="Arial" pitchFamily="34"/>
        <a:buChar char="–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2058991" marR="0" lvl="4" indent="-230191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E1B2E"/>
        </a:buClr>
        <a:buSzPct val="100000"/>
        <a:buFont typeface="Arial" pitchFamily="34"/>
        <a:buChar char="–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 hidden="1"/>
          <p:cNvGraphicFramePr/>
          <p:nvPr/>
        </p:nvGraphicFramePr>
        <p:xfrm>
          <a:off x="1591" y="1591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10" imgW="9563" imgH="9667" progId="">
                  <p:embed/>
                </p:oleObj>
              </mc:Choice>
              <mc:Fallback>
                <p:oleObj r:id="rId10" imgW="9563" imgH="966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91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/>
          <p:nvPr/>
        </p:nvSpPr>
        <p:spPr>
          <a:xfrm>
            <a:off x="0" y="0"/>
            <a:ext cx="9905996" cy="971550"/>
          </a:xfrm>
          <a:prstGeom prst="rect">
            <a:avLst/>
          </a:prstGeom>
          <a:gradFill>
            <a:gsLst>
              <a:gs pos="0">
                <a:srgbClr val="FA0007"/>
              </a:gs>
              <a:gs pos="100000">
                <a:srgbClr val="761706"/>
              </a:gs>
            </a:gsLst>
            <a:lin ang="189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182559" y="103948"/>
            <a:ext cx="9561505" cy="86760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90004" rIns="91440" bIns="90004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9321320" y="6544799"/>
            <a:ext cx="292653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D63EA1-8A1E-4F10-9CE8-EFC194A71604}" type="slidenum">
              <a:t>‹#›</a:t>
            </a:fld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6" name="Text Placeholder 12"/>
          <p:cNvSpPr txBox="1">
            <a:spLocks noGrp="1"/>
          </p:cNvSpPr>
          <p:nvPr>
            <p:ph type="body" idx="1"/>
          </p:nvPr>
        </p:nvSpPr>
        <p:spPr>
          <a:xfrm>
            <a:off x="391317" y="1393198"/>
            <a:ext cx="9144000" cy="47965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391317" y="103948"/>
            <a:ext cx="9144000" cy="8676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10" descr="Underscore_line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317" y="1004532"/>
            <a:ext cx="9144000" cy="637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14"/>
          <p:cNvSpPr txBox="1"/>
          <p:nvPr/>
        </p:nvSpPr>
        <p:spPr>
          <a:xfrm>
            <a:off x="4556994" y="0"/>
            <a:ext cx="1338837" cy="241977"/>
          </a:xfrm>
          <a:prstGeom prst="rect">
            <a:avLst/>
          </a:prstGeom>
          <a:solidFill>
            <a:srgbClr val="FFD000"/>
          </a:solidFill>
          <a:ln w="9528" cap="flat">
            <a:solidFill>
              <a:srgbClr val="FFD000"/>
            </a:solidFill>
            <a:prstDash val="solid"/>
            <a:miter/>
          </a:ln>
        </p:spPr>
        <p:txBody>
          <a:bodyPr vert="horz" wrap="square" lIns="35999" tIns="35999" rIns="35999" bIns="35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1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Work in Progress</a:t>
            </a:r>
            <a:endParaRPr lang="en-US" sz="1100" b="1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pic>
        <p:nvPicPr>
          <p:cNvPr id="10" name="Picture 15" descr="Save_the_Children_logo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134" y="6497881"/>
            <a:ext cx="1290547" cy="243486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1" i="0" u="none" strike="noStrike" kern="120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600" b="1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457200" marR="0" lvl="1" indent="-22860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E1B2E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E1B2E"/>
        </a:buClr>
        <a:buSzPct val="100000"/>
        <a:buFont typeface="Arial" pitchFamily="34"/>
        <a:buChar char="–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1376364" marR="0" lvl="3" indent="-233364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E1B2E"/>
        </a:buClr>
        <a:buSzPct val="100000"/>
        <a:buFont typeface="Arial" pitchFamily="34"/>
        <a:buChar char="–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2058991" marR="0" lvl="4" indent="-230191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E1B2E"/>
        </a:buClr>
        <a:buSzPct val="100000"/>
        <a:buFont typeface="Arial" pitchFamily="34"/>
        <a:buChar char="–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/>
          <p:cNvGraphicFramePr/>
          <p:nvPr/>
        </p:nvGraphicFramePr>
        <p:xfrm>
          <a:off x="382584" y="1591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4" imgW="9563" imgH="9667" progId="">
                  <p:embed/>
                </p:oleObj>
              </mc:Choice>
              <mc:Fallback>
                <p:oleObj r:id="rId4" imgW="9563" imgH="966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584" y="1591"/>
                        <a:ext cx="1591" cy="1591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/>
          <p:cNvSpPr txBox="1">
            <a:spLocks noGrp="1"/>
          </p:cNvSpPr>
          <p:nvPr>
            <p:ph type="title"/>
          </p:nvPr>
        </p:nvSpPr>
        <p:spPr>
          <a:xfrm>
            <a:off x="377665" y="1569494"/>
            <a:ext cx="9144000" cy="3220873"/>
          </a:xfrm>
          <a:prstGeom prst="rect">
            <a:avLst/>
          </a:prstGeom>
          <a:solidFill>
            <a:srgbClr val="FFFFFF"/>
          </a:solidFill>
          <a:ln w="9528">
            <a:solidFill>
              <a:srgbClr val="FFFFFF"/>
            </a:solidFill>
            <a:prstDash val="solid"/>
          </a:ln>
        </p:spPr>
        <p:txBody>
          <a:bodyPr vert="horz" wrap="square" lIns="0" tIns="0" rIns="0" bIns="0" anchor="b" anchorCtr="1" compatLnSpc="1">
            <a:normAutofit/>
          </a:bodyPr>
          <a:lstStyle/>
          <a:p>
            <a:pPr lvl="0" algn="ctr"/>
            <a:r>
              <a:rPr lang="en-GB">
                <a:latin typeface="Corbel" pitchFamily="34"/>
              </a:rPr>
              <a:t/>
            </a:r>
            <a:br>
              <a:rPr lang="en-GB">
                <a:latin typeface="Corbel" pitchFamily="34"/>
              </a:rPr>
            </a:br>
            <a:r>
              <a:rPr lang="en-GB">
                <a:latin typeface="Corbel" pitchFamily="34"/>
              </a:rPr>
              <a:t>Being ‘Fit for Purpose’: Perspectives on Implementing Humanitarian Public Health &amp; WASH Actions</a:t>
            </a:r>
            <a:br>
              <a:rPr lang="en-GB">
                <a:latin typeface="Corbel" pitchFamily="34"/>
              </a:rPr>
            </a:br>
            <a:r>
              <a:rPr lang="en-GB">
                <a:latin typeface="Corbel" pitchFamily="34"/>
              </a:rPr>
              <a:t/>
            </a:r>
            <a:br>
              <a:rPr lang="en-GB">
                <a:latin typeface="Corbel" pitchFamily="34"/>
              </a:rPr>
            </a:br>
            <a:r>
              <a:rPr lang="en-GB">
                <a:latin typeface="Corbel" pitchFamily="34"/>
              </a:rPr>
              <a:t/>
            </a:r>
            <a:br>
              <a:rPr lang="en-GB">
                <a:latin typeface="Corbel" pitchFamily="34"/>
              </a:rPr>
            </a:br>
            <a:r>
              <a:rPr lang="en-GB" sz="1800" b="0">
                <a:latin typeface="Corbel" pitchFamily="34"/>
              </a:rPr>
              <a:t>31</a:t>
            </a:r>
            <a:r>
              <a:rPr lang="en-GB" sz="1800" b="0" baseline="30000">
                <a:latin typeface="Corbel" pitchFamily="34"/>
              </a:rPr>
              <a:t>st</a:t>
            </a:r>
            <a:r>
              <a:rPr lang="en-GB" sz="1800" b="0">
                <a:latin typeface="Corbel" pitchFamily="34"/>
              </a:rPr>
              <a:t> July 2019 </a:t>
            </a:r>
            <a:br>
              <a:rPr lang="en-GB" sz="1800" b="0">
                <a:latin typeface="Corbel" pitchFamily="34"/>
              </a:rPr>
            </a:br>
            <a:r>
              <a:rPr lang="en-GB" sz="1800" b="0">
                <a:latin typeface="Corbel" pitchFamily="34"/>
              </a:rPr>
              <a:t/>
            </a:r>
            <a:br>
              <a:rPr lang="en-GB" sz="1800" b="0">
                <a:latin typeface="Corbel" pitchFamily="34"/>
              </a:rPr>
            </a:br>
            <a:r>
              <a:rPr lang="en-GB" sz="1800" b="0">
                <a:latin typeface="Corbel" pitchFamily="34"/>
              </a:rPr>
              <a:t>Presentation by : Peter Nyamoko </a:t>
            </a:r>
            <a:r>
              <a:rPr lang="en-GB" sz="1600" b="0">
                <a:latin typeface="Corbel" pitchFamily="34"/>
              </a:rPr>
              <a:t/>
            </a:r>
            <a:br>
              <a:rPr lang="en-GB" sz="1600" b="0">
                <a:latin typeface="Corbel" pitchFamily="34"/>
              </a:rPr>
            </a:br>
            <a:r>
              <a:rPr lang="en-GB" sz="1600" b="0">
                <a:latin typeface="Corbel" pitchFamily="34"/>
              </a:rPr>
              <a:t/>
            </a:r>
            <a:br>
              <a:rPr lang="en-GB" sz="1600" b="0">
                <a:latin typeface="Corbel" pitchFamily="34"/>
              </a:rPr>
            </a:br>
            <a:endParaRPr lang="en-US" sz="1600" b="0">
              <a:solidFill>
                <a:srgbClr val="FF0000"/>
              </a:solidFill>
              <a:latin typeface="Corbel" pitchFamily="34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ln w="9528">
            <a:solidFill>
              <a:srgbClr val="FFFFFF"/>
            </a:solidFill>
            <a:prstDash val="solid"/>
          </a:ln>
        </p:spPr>
        <p:txBody>
          <a:bodyPr/>
          <a:lstStyle/>
          <a:p>
            <a:pPr lvl="0"/>
            <a:r>
              <a:rPr lang="en-US" sz="2800">
                <a:solidFill>
                  <a:srgbClr val="FF0000"/>
                </a:solidFill>
                <a:latin typeface="Corbel" pitchFamily="34"/>
              </a:rPr>
              <a:t>Fit for purpose in Yemen</a:t>
            </a:r>
          </a:p>
        </p:txBody>
      </p:sp>
      <p:sp>
        <p:nvSpPr>
          <p:cNvPr id="3" name="Rectangle 2"/>
          <p:cNvSpPr/>
          <p:nvPr/>
        </p:nvSpPr>
        <p:spPr>
          <a:xfrm>
            <a:off x="678420" y="1920560"/>
            <a:ext cx="7890385" cy="147540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Based on the experiences of SC and developments in Yemen around WASH, we can say that we are on track for  tomorrow’s emergencies.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/>
          <p:nvPr/>
        </p:nvGraphicFramePr>
        <p:xfrm>
          <a:off x="382584" y="1591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4" imgW="9563" imgH="9667" progId="">
                  <p:embed/>
                </p:oleObj>
              </mc:Choice>
              <mc:Fallback>
                <p:oleObj r:id="rId4" imgW="9563" imgH="966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584" y="1591"/>
                        <a:ext cx="1591" cy="1591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391317" y="335959"/>
            <a:ext cx="9144000" cy="867601"/>
          </a:xfrm>
          <a:ln w="9528">
            <a:solidFill>
              <a:srgbClr val="FFFFFF"/>
            </a:solidFill>
            <a:prstDash val="solid"/>
          </a:ln>
        </p:spPr>
        <p:txBody>
          <a:bodyPr anchorCtr="1">
            <a:normAutofit fontScale="90000"/>
          </a:bodyPr>
          <a:lstStyle/>
          <a:p>
            <a:pPr lvl="0"/>
            <a:r>
              <a:rPr lang="en-US" sz="1000">
                <a:solidFill>
                  <a:srgbClr val="FF0000"/>
                </a:solidFill>
                <a:latin typeface="Calibri"/>
              </a:rPr>
              <a:t/>
            </a:r>
            <a:br>
              <a:rPr lang="en-US" sz="1000">
                <a:solidFill>
                  <a:srgbClr val="FF0000"/>
                </a:solidFill>
                <a:latin typeface="Calibri"/>
              </a:rPr>
            </a:br>
            <a:r>
              <a:rPr lang="en-US" sz="1000">
                <a:solidFill>
                  <a:srgbClr val="FF0000"/>
                </a:solidFill>
                <a:latin typeface="Calibri"/>
              </a:rPr>
              <a:t/>
            </a:r>
            <a:br>
              <a:rPr lang="en-US" sz="1000">
                <a:solidFill>
                  <a:srgbClr val="FF0000"/>
                </a:solidFill>
                <a:latin typeface="Calibri"/>
              </a:rPr>
            </a:br>
            <a:r>
              <a:rPr lang="en-US" sz="1900" b="0">
                <a:solidFill>
                  <a:srgbClr val="FF0000"/>
                </a:solidFill>
                <a:latin typeface="Constantia" pitchFamily="18"/>
              </a:rPr>
              <a:t>Overview of the </a:t>
            </a:r>
            <a:r>
              <a:rPr lang="en-US" sz="1900" b="0" kern="0">
                <a:solidFill>
                  <a:srgbClr val="FF0000"/>
                </a:solidFill>
                <a:latin typeface="Constantia" pitchFamily="18"/>
              </a:rPr>
              <a:t>Protracted </a:t>
            </a:r>
            <a:r>
              <a:rPr lang="en-US" sz="1900" b="0">
                <a:solidFill>
                  <a:srgbClr val="FF0000"/>
                </a:solidFill>
                <a:latin typeface="Constantia" pitchFamily="18"/>
              </a:rPr>
              <a:t>Crisis </a:t>
            </a:r>
            <a:r>
              <a:rPr lang="en-GB" sz="1000" b="0">
                <a:solidFill>
                  <a:srgbClr val="FF0000"/>
                </a:solidFill>
                <a:latin typeface="Calibri"/>
              </a:rPr>
              <a:t/>
            </a:r>
            <a:br>
              <a:rPr lang="en-GB" sz="1000" b="0">
                <a:solidFill>
                  <a:srgbClr val="FF0000"/>
                </a:solidFill>
                <a:latin typeface="Calibri"/>
              </a:rPr>
            </a:br>
            <a:r>
              <a:rPr lang="en-GB" sz="1000"/>
              <a:t/>
            </a:r>
            <a:br>
              <a:rPr lang="en-GB" sz="1000"/>
            </a:br>
            <a:endParaRPr lang="en-US" sz="1000" b="0">
              <a:latin typeface="Arial" pitchFamily="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094" y="1078169"/>
            <a:ext cx="8420673" cy="3970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Corbel" pitchFamily="34"/>
              </a:rPr>
              <a:t>H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umanitarian crisis in Yemen remains the worst in the world.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Corbel" pitchFamily="34"/>
              </a:rPr>
              <a:t>E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stimated </a:t>
            </a:r>
            <a:r>
              <a:rPr lang="en-US" sz="2400" b="1" i="0" u="none" strike="noStrike" kern="1200" cap="none" spc="0" baseline="0">
                <a:solidFill>
                  <a:srgbClr val="FF0000"/>
                </a:solidFill>
                <a:uFillTx/>
                <a:latin typeface="Corbel" pitchFamily="34"/>
              </a:rPr>
              <a:t>80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 percent of  the population – </a:t>
            </a:r>
            <a:r>
              <a:rPr lang="en-US" sz="2400" b="1" i="0" u="none" strike="noStrike" kern="1200" cap="none" spc="0" baseline="0">
                <a:solidFill>
                  <a:srgbClr val="FF0000"/>
                </a:solidFill>
                <a:uFillTx/>
                <a:latin typeface="Corbel" pitchFamily="34"/>
              </a:rPr>
              <a:t>24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 </a:t>
            </a: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Corbel" pitchFamily="34"/>
              </a:rPr>
              <a:t>Million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 people – require some form of humanitarian or protection assistance, including </a:t>
            </a:r>
            <a:r>
              <a:rPr lang="en-US" sz="2400" b="1" i="0" u="none" strike="noStrike" kern="1200" cap="none" spc="0" baseline="0">
                <a:solidFill>
                  <a:srgbClr val="FF0000"/>
                </a:solidFill>
                <a:uFillTx/>
                <a:latin typeface="Corbel" pitchFamily="34"/>
              </a:rPr>
              <a:t>14.3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 </a:t>
            </a: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Corbel" pitchFamily="34"/>
              </a:rPr>
              <a:t>Million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 who are in acute need.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Severe protection risks, a nutrition crisis and interrupted schooling are the main consequences for children.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: Rounded Corners 7"/>
          <p:cNvSpPr/>
          <p:nvPr/>
        </p:nvSpPr>
        <p:spPr>
          <a:xfrm>
            <a:off x="5970894" y="2203347"/>
            <a:ext cx="382136" cy="32754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: Rounded Corners 7"/>
          <p:cNvSpPr/>
          <p:nvPr/>
        </p:nvSpPr>
        <p:spPr>
          <a:xfrm>
            <a:off x="1937979" y="2902186"/>
            <a:ext cx="614147" cy="32754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: Rounded Corners 7"/>
          <p:cNvSpPr/>
          <p:nvPr/>
        </p:nvSpPr>
        <p:spPr>
          <a:xfrm>
            <a:off x="2053980" y="2203347"/>
            <a:ext cx="382136" cy="32754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293430" y="390549"/>
            <a:ext cx="9144000" cy="867601"/>
          </a:xfrm>
          <a:ln w="9528">
            <a:solidFill>
              <a:srgbClr val="FFFFFF"/>
            </a:solidFill>
            <a:prstDash val="solid"/>
          </a:ln>
        </p:spPr>
        <p:txBody>
          <a:bodyPr anchorCtr="1"/>
          <a:lstStyle/>
          <a:p>
            <a:pPr lvl="0" algn="ctr"/>
            <a:r>
              <a:rPr lang="en-US" sz="2800" b="0">
                <a:solidFill>
                  <a:srgbClr val="FF0000"/>
                </a:solidFill>
                <a:latin typeface="Constantia" pitchFamily="18"/>
              </a:rPr>
              <a:t>Overview of the </a:t>
            </a:r>
            <a:r>
              <a:rPr lang="en-US" sz="2800" b="0" kern="0">
                <a:solidFill>
                  <a:srgbClr val="FF0000"/>
                </a:solidFill>
                <a:latin typeface="Constantia" pitchFamily="18"/>
              </a:rPr>
              <a:t>Protracted </a:t>
            </a:r>
            <a:r>
              <a:rPr lang="en-US" sz="2800" b="0">
                <a:solidFill>
                  <a:srgbClr val="FF0000"/>
                </a:solidFill>
                <a:latin typeface="Constantia" pitchFamily="18"/>
              </a:rPr>
              <a:t>Crisis</a:t>
            </a:r>
            <a:r>
              <a:rPr lang="en-GB" sz="1400" b="0">
                <a:solidFill>
                  <a:srgbClr val="FF0000"/>
                </a:solidFill>
                <a:latin typeface="Calibri"/>
              </a:rPr>
              <a:t/>
            </a:r>
            <a:br>
              <a:rPr lang="en-GB" sz="1400" b="0">
                <a:solidFill>
                  <a:srgbClr val="FF0000"/>
                </a:solidFill>
                <a:latin typeface="Calibri"/>
              </a:rPr>
            </a:br>
            <a:r>
              <a:rPr lang="en-GB" sz="1400"/>
              <a:t/>
            </a:r>
            <a:br>
              <a:rPr lang="en-GB" sz="1400"/>
            </a:br>
            <a:endParaRPr lang="en-US" sz="1400" b="0">
              <a:latin typeface="Arial" pitchFamily="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094" y="1078169"/>
            <a:ext cx="8420673" cy="4524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Resurgence of Cholera outbreak in 2019.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Corbel" pitchFamily="34"/>
              </a:rPr>
              <a:t>April 2017 up to July 2018-  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World largest cholera outbreak </a:t>
            </a: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Corbel" pitchFamily="34"/>
              </a:rPr>
              <a:t>. O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ver </a:t>
            </a:r>
            <a:r>
              <a:rPr lang="en-GB" sz="2400" b="1" i="0" u="none" strike="noStrike" kern="1200" cap="none" spc="0" baseline="0">
                <a:solidFill>
                  <a:srgbClr val="FF0000"/>
                </a:solidFill>
                <a:uFillTx/>
                <a:latin typeface="Corbel" pitchFamily="34"/>
              </a:rPr>
              <a:t>700,000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 suspected cases and over </a:t>
            </a:r>
            <a:r>
              <a:rPr lang="en-GB" sz="2400" b="1" i="0" u="none" strike="noStrike" kern="1200" cap="none" spc="0" baseline="0">
                <a:solidFill>
                  <a:srgbClr val="FF0000"/>
                </a:solidFill>
                <a:uFillTx/>
                <a:latin typeface="Corbel" pitchFamily="34"/>
              </a:rPr>
              <a:t>2,000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 deaths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Floods have caused displacements in Hajja, Aden and Hodeida Governorates in 2019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Corbel" pitchFamily="34"/>
              </a:rPr>
              <a:t>Only  </a:t>
            </a:r>
            <a:r>
              <a:rPr lang="en-US" sz="2400" b="1" i="0" u="none" strike="noStrike" kern="0" cap="none" spc="0" baseline="0">
                <a:solidFill>
                  <a:srgbClr val="FF0000"/>
                </a:solidFill>
                <a:uFillTx/>
                <a:latin typeface="Corbel" pitchFamily="34"/>
              </a:rPr>
              <a:t>50 </a:t>
            </a: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Corbel" pitchFamily="34"/>
              </a:rPr>
              <a:t> percent of health facilities are functional, but lack supplies or are manned by health workers who have not received salaries for months. </a:t>
            </a:r>
            <a:endParaRPr lang="en-GB" sz="2400" b="0" i="0" u="none" strike="noStrike" kern="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 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</p:txBody>
      </p:sp>
      <p:sp>
        <p:nvSpPr>
          <p:cNvPr id="4" name="Rectangle: Rounded Corners 7"/>
          <p:cNvSpPr/>
          <p:nvPr/>
        </p:nvSpPr>
        <p:spPr>
          <a:xfrm>
            <a:off x="655094" y="1897251"/>
            <a:ext cx="1119115" cy="3762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: Rounded Corners 7"/>
          <p:cNvSpPr/>
          <p:nvPr/>
        </p:nvSpPr>
        <p:spPr>
          <a:xfrm>
            <a:off x="5053084" y="1897251"/>
            <a:ext cx="743809" cy="3762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: Rounded Corners 7"/>
          <p:cNvSpPr/>
          <p:nvPr/>
        </p:nvSpPr>
        <p:spPr>
          <a:xfrm>
            <a:off x="1378421" y="3749862"/>
            <a:ext cx="395788" cy="3762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91317" y="76654"/>
            <a:ext cx="9144000" cy="867601"/>
          </a:xfrm>
          <a:ln w="9528">
            <a:solidFill>
              <a:srgbClr val="FFFFFF"/>
            </a:solidFill>
            <a:prstDash val="solid"/>
          </a:ln>
        </p:spPr>
        <p:txBody>
          <a:bodyPr anchorCtr="1"/>
          <a:lstStyle/>
          <a:p>
            <a:pPr lvl="0" algn="ctr"/>
            <a:r>
              <a:rPr lang="en-US" sz="2800" b="0">
                <a:solidFill>
                  <a:srgbClr val="FF0000"/>
                </a:solidFill>
                <a:latin typeface="Constantia" pitchFamily="18"/>
              </a:rPr>
              <a:t>Destruction of infrastructure due to on going conflict </a:t>
            </a:r>
            <a:endParaRPr lang="en-GB" sz="2800" b="0">
              <a:solidFill>
                <a:srgbClr val="FF0000"/>
              </a:solidFill>
              <a:latin typeface="Constantia" pitchFamily="18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998" y="1228295"/>
            <a:ext cx="6038222" cy="39714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6"/>
          <p:cNvSpPr txBox="1"/>
          <p:nvPr/>
        </p:nvSpPr>
        <p:spPr>
          <a:xfrm>
            <a:off x="6714695" y="1228295"/>
            <a:ext cx="2820622" cy="4524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Kitaf Health Facility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Destroyed by airstrike on 26</a:t>
            </a:r>
            <a:r>
              <a:rPr lang="en-US" sz="2400" b="0" i="0" u="none" strike="noStrike" kern="1200" cap="none" spc="0" baseline="30000">
                <a:solidFill>
                  <a:srgbClr val="000000"/>
                </a:solidFill>
                <a:uFillTx/>
                <a:latin typeface="Corbel" pitchFamily="34"/>
              </a:rPr>
              <a:t>th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 March 2017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7 deaths including  4 Children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Kitaf HCF will be rehabilitated under OFDA funding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ln w="9528">
            <a:solidFill>
              <a:srgbClr val="FFFFFF"/>
            </a:solidFill>
            <a:prstDash val="solid"/>
          </a:ln>
        </p:spPr>
        <p:txBody>
          <a:bodyPr anchorCtr="1"/>
          <a:lstStyle/>
          <a:p>
            <a:pPr lvl="0" algn="ctr"/>
            <a:r>
              <a:rPr lang="en-GB" b="0">
                <a:solidFill>
                  <a:srgbClr val="FF0000"/>
                </a:solidFill>
                <a:latin typeface="Constantia" pitchFamily="18"/>
              </a:rPr>
              <a:t>WASH overview for Yemen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1947" y="1364778"/>
            <a:ext cx="6933063" cy="39305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10445154" y="3274219"/>
            <a:ext cx="184727" cy="31746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3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453268" y="1114397"/>
            <a:ext cx="3399547" cy="3174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78608" marR="0" lvl="0" indent="-278608" algn="l" defTabSz="914400" rtl="0" fontAlgn="auto" hangingPunct="1">
              <a:lnSpc>
                <a:spcPct val="100000"/>
              </a:lnSpc>
              <a:spcBef>
                <a:spcPts val="490"/>
              </a:spcBef>
              <a:spcAft>
                <a:spcPts val="49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63" b="0" i="0" u="none" strike="noStrike" kern="1200" cap="none" spc="0" baseline="0">
              <a:solidFill>
                <a:srgbClr val="595959"/>
              </a:solidFill>
              <a:uFillTx/>
              <a:latin typeface="Calibri Light"/>
              <a:cs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945992" y="699689"/>
            <a:ext cx="2691792" cy="630551"/>
          </a:xfrm>
        </p:spPr>
        <p:txBody>
          <a:bodyPr/>
          <a:lstStyle/>
          <a:p>
            <a:pPr lvl="0"/>
            <a:r>
              <a:rPr lang="en-US">
                <a:solidFill>
                  <a:srgbClr val="118987"/>
                </a:solidFill>
              </a:rPr>
              <a:t>Yemen in Stats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61" y="759573"/>
            <a:ext cx="908054" cy="5107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849"/>
            <a:ext cx="9852815" cy="32064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9"/>
          <p:cNvSpPr/>
          <p:nvPr/>
        </p:nvSpPr>
        <p:spPr>
          <a:xfrm>
            <a:off x="0" y="3855284"/>
            <a:ext cx="9906006" cy="2353866"/>
          </a:xfrm>
          <a:prstGeom prst="rect">
            <a:avLst/>
          </a:prstGeom>
          <a:solidFill>
            <a:srgbClr val="49918F"/>
          </a:solidFill>
          <a:ln w="28575" cap="flat">
            <a:solidFill>
              <a:srgbClr val="A5A5A5"/>
            </a:solidFill>
            <a:prstDash val="solid"/>
            <a:miter/>
          </a:ln>
        </p:spPr>
        <p:txBody>
          <a:bodyPr vert="horz" wrap="square" lIns="74295" tIns="37152" rIns="74295" bIns="3715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90"/>
              </a:spcBef>
              <a:spcAft>
                <a:spcPts val="49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75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Arial" pitchFamily="34"/>
              </a:rPr>
              <a:t>	Economic Decline</a:t>
            </a:r>
            <a:r>
              <a:rPr lang="en-US" sz="1463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; 50% since March 2015. Employment and income diminished, depreciation of YER in 2018 – 	Drastically Reduced HH’s purchasing power. </a:t>
            </a:r>
            <a:endParaRPr lang="en-US" sz="2275" b="0" i="0" u="none" strike="noStrike" kern="1200" cap="none" spc="0" baseline="0">
              <a:solidFill>
                <a:srgbClr val="FFFFFF"/>
              </a:solidFill>
              <a:uFillTx/>
              <a:latin typeface="Calibri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75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Arial" pitchFamily="34"/>
              </a:rPr>
              <a:t>	Fuel Crisis; </a:t>
            </a:r>
            <a:r>
              <a:rPr lang="en-US" sz="1463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137-261 % Prices increase and scarcity: Low imports, currency crisis, supply chain, tax</a:t>
            </a:r>
            <a:r>
              <a:rPr lang="en-US" sz="1463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38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Arial" pitchFamily="34"/>
              </a:rPr>
              <a:t>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38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Arial" pitchFamily="34"/>
              </a:rPr>
              <a:t>	</a:t>
            </a:r>
            <a:r>
              <a:rPr lang="en-US" sz="2275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Arial" pitchFamily="34"/>
              </a:rPr>
              <a:t>Cost of WASH: </a:t>
            </a:r>
            <a:r>
              <a:rPr lang="en-US" sz="1463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Increasing  transport, water, sanitation services. Costs of truck water &amp; bottled water doubled in 	2018</a:t>
            </a:r>
            <a:endParaRPr lang="en-US" sz="1138" b="0" i="0" u="none" strike="noStrike" kern="1200" cap="none" spc="0" baseline="0">
              <a:solidFill>
                <a:srgbClr val="FFFFFF"/>
              </a:solidFill>
              <a:uFillTx/>
              <a:latin typeface="Calibri"/>
              <a:cs typeface="Arial" pitchFamily="34"/>
            </a:endParaRPr>
          </a:p>
        </p:txBody>
      </p:sp>
      <p:pic>
        <p:nvPicPr>
          <p:cNvPr id="8" name="Picture 2" descr="Image result for economic crisis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982" y="3966667"/>
            <a:ext cx="510116" cy="5101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" descr="no gas : Stock Illustration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4467" y="4726112"/>
            <a:ext cx="440631" cy="4406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72" r="66449" b="868"/>
          <a:stretch>
            <a:fillRect/>
          </a:stretch>
        </p:blipFill>
        <p:spPr>
          <a:xfrm>
            <a:off x="199677" y="5485558"/>
            <a:ext cx="510116" cy="5101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itle 2"/>
          <p:cNvSpPr txBox="1"/>
          <p:nvPr/>
        </p:nvSpPr>
        <p:spPr>
          <a:xfrm>
            <a:off x="709803" y="123764"/>
            <a:ext cx="7653354" cy="6232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FF0000"/>
                </a:solidFill>
                <a:uFillTx/>
                <a:latin typeface="Constantia" pitchFamily="18"/>
              </a:rPr>
              <a:t>WASH overview for Yemen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44685" y="1202728"/>
            <a:ext cx="7975625" cy="409760"/>
          </a:xfrm>
        </p:spPr>
        <p:txBody>
          <a:bodyPr/>
          <a:lstStyle/>
          <a:p>
            <a:pPr lvl="0"/>
            <a:r>
              <a:rPr lang="en-US">
                <a:solidFill>
                  <a:srgbClr val="118987"/>
                </a:solidFill>
              </a:rPr>
              <a:t>        Biggest bottleneck to timely, quality, effective WASH Response? 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530" y="1044546"/>
            <a:ext cx="1678518" cy="9441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"/>
          <p:cNvSpPr/>
          <p:nvPr/>
        </p:nvSpPr>
        <p:spPr>
          <a:xfrm>
            <a:off x="805220" y="381533"/>
            <a:ext cx="7560862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FF0000"/>
                </a:solidFill>
                <a:uFillTx/>
                <a:latin typeface="Constantia" pitchFamily="18"/>
              </a:rPr>
              <a:t>WASH overview for Yemen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1172" y="2128503"/>
            <a:ext cx="9081875" cy="41220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ln w="9528">
            <a:solidFill>
              <a:srgbClr val="FFFFFF"/>
            </a:solidFill>
            <a:prstDash val="solid"/>
          </a:ln>
        </p:spPr>
        <p:txBody>
          <a:bodyPr/>
          <a:lstStyle/>
          <a:p>
            <a:pPr lvl="0"/>
            <a:r>
              <a:rPr lang="en-US" sz="3200">
                <a:solidFill>
                  <a:srgbClr val="FF0000"/>
                </a:solidFill>
                <a:latin typeface="Corbel" pitchFamily="34"/>
              </a:rPr>
              <a:t>Key trends and messages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317" y="1228395"/>
            <a:ext cx="8988652" cy="52629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1" u="none" strike="noStrike" kern="0" cap="none" spc="0" baseline="0">
                <a:solidFill>
                  <a:srgbClr val="000000"/>
                </a:solidFill>
                <a:uFillTx/>
                <a:latin typeface="Corbel" pitchFamily="34"/>
              </a:rPr>
              <a:t>01. </a:t>
            </a:r>
            <a:r>
              <a:rPr lang="en-GB" sz="2400" b="1" i="1" u="none" strike="noStrike" kern="0" cap="none" spc="0" baseline="0">
                <a:solidFill>
                  <a:srgbClr val="000000"/>
                </a:solidFill>
                <a:uFillTx/>
                <a:latin typeface="Corbel" pitchFamily="34"/>
              </a:rPr>
              <a:t>The need for further strategic priorities within the context of WASH especially linked with the WASH cluster. This entails further focus on</a:t>
            </a:r>
            <a:r>
              <a:rPr lang="en-GB" sz="2400" b="1" i="1" u="none" strike="noStrike" kern="0" cap="none" spc="0" baseline="0">
                <a:solidFill>
                  <a:srgbClr val="002060"/>
                </a:solidFill>
                <a:uFillTx/>
                <a:latin typeface="Corbel" pitchFamily="34"/>
              </a:rPr>
              <a:t>: </a:t>
            </a:r>
            <a:r>
              <a:rPr lang="en-GB" sz="2400" b="0" i="0" u="none" strike="noStrike" kern="0" cap="none" spc="0" baseline="0">
                <a:solidFill>
                  <a:srgbClr val="FF0000"/>
                </a:solidFill>
                <a:uFillTx/>
                <a:latin typeface="Corbel" pitchFamily="34"/>
              </a:rPr>
              <a:t>integrating WASH in Health care facilities and schools; WASH in Nutrition points and WASH in Food Security and Livelihoods. Also aspects of climate change- advocating the use of solar energy in MUS, and conducting studies on the impact of solarisation and strengthening ground water monitoring.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1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02. Further improving operational capabilities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 pitchFamily="18"/>
              <a:buChar char="-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orbel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1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03. Further balance of human resource skill mix at SC as the WASH work strengths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1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  <a:ea typeface="Times New Roman" pitchFamily="18"/>
              </a:rPr>
              <a:t>04. Increased influx in </a:t>
            </a:r>
            <a:r>
              <a:rPr lang="en-GB" sz="2800" b="1" i="1" u="none" strike="noStrike" kern="0" cap="none" spc="0" baseline="0">
                <a:solidFill>
                  <a:srgbClr val="000000"/>
                </a:solidFill>
                <a:uFillTx/>
                <a:latin typeface="Corbel" pitchFamily="34"/>
                <a:ea typeface="Times New Roman" pitchFamily="18"/>
              </a:rPr>
              <a:t>Internal Displacement People (IDP) settlements  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orbel" pitchFamily="34"/>
              <a:ea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1317" y="1282884"/>
            <a:ext cx="9144000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0" cap="none" spc="0" baseline="0">
                <a:solidFill>
                  <a:srgbClr val="FF0000"/>
                </a:solidFill>
                <a:uFillTx/>
                <a:latin typeface="Corbel" pitchFamily="34"/>
              </a:rPr>
              <a:t>05. WASH in disease outbreaks, epidemics and pandemics.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0" cap="none" spc="0" baseline="0">
              <a:solidFill>
                <a:srgbClr val="FF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FF0000"/>
              </a:solidFill>
              <a:uFillTx/>
              <a:latin typeface="Corbel" pitchFamily="34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96041" y="1710577"/>
            <a:ext cx="8521705" cy="65710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- </a:t>
            </a:r>
            <a:r>
              <a:rPr lang="en-US" sz="2200" b="1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National level cumulative figures from 1</a:t>
            </a:r>
            <a:r>
              <a:rPr lang="en-US" sz="2200" b="1" i="0" u="none" strike="noStrike" kern="1200" cap="none" spc="0" baseline="30000">
                <a:solidFill>
                  <a:srgbClr val="000000"/>
                </a:solidFill>
                <a:uFillTx/>
                <a:latin typeface="Corbel" pitchFamily="34"/>
              </a:rPr>
              <a:t>st</a:t>
            </a:r>
            <a:r>
              <a:rPr lang="en-US" sz="2200" b="1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 January to 5</a:t>
            </a:r>
            <a:r>
              <a:rPr lang="en-US" sz="2200" b="1" i="0" u="none" strike="noStrike" kern="1200" cap="none" spc="0" baseline="30000">
                <a:solidFill>
                  <a:srgbClr val="000000"/>
                </a:solidFill>
                <a:uFillTx/>
                <a:latin typeface="Corbel" pitchFamily="34"/>
              </a:rPr>
              <a:t>th</a:t>
            </a:r>
            <a:r>
              <a:rPr lang="en-US" sz="2200" b="1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 July 2019 ; 461, 542 suspected cholera cases , 713 associated deaths , under 5 years old represent 24% of total suspected cases</a:t>
            </a:r>
            <a:endParaRPr lang="en-GB" sz="2200" b="1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1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- Further support for flexible emergency modalities through enabling contingency funding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1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Need for long term developmental programming to address the root causes of cholera ( Preventive phase)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1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Enhancement of staff capacity building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1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-     Request for further studies on the resurgence of Cholera in Yemen</a:t>
            </a:r>
            <a:endParaRPr lang="en-GB" sz="2200" b="1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00" b="0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600" b="0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ln w="9528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7E5AA20A65EC4F83C4A07D19C4C5DF" ma:contentTypeVersion="12" ma:contentTypeDescription="Create a new document." ma:contentTypeScope="" ma:versionID="97d3a8e01bdd0d1a3abb36bbb0459abc">
  <xsd:schema xmlns:xsd="http://www.w3.org/2001/XMLSchema" xmlns:xs="http://www.w3.org/2001/XMLSchema" xmlns:p="http://schemas.microsoft.com/office/2006/metadata/properties" xmlns:ns2="90f13eeb-a943-4400-a928-ffcb5753c17a" xmlns:ns3="85294ef1-b706-4abc-8b34-c430c5c2830b" targetNamespace="http://schemas.microsoft.com/office/2006/metadata/properties" ma:root="true" ma:fieldsID="65d6c56007e7be8de23ec1848d344d34" ns2:_="" ns3:_="">
    <xsd:import namespace="90f13eeb-a943-4400-a928-ffcb5753c17a"/>
    <xsd:import namespace="85294ef1-b706-4abc-8b34-c430c5c283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13eeb-a943-4400-a928-ffcb5753c1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94ef1-b706-4abc-8b34-c430c5c283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F4E051-2930-4F5A-B2B3-C0D7FC51C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f13eeb-a943-4400-a928-ffcb5753c17a"/>
    <ds:schemaRef ds:uri="85294ef1-b706-4abc-8b34-c430c5c28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D0415-FD1F-4A29-A582-9C6C108FD0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2CB31-E6F5-46D7-B4D3-A1970CFCF649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90f13eeb-a943-4400-a928-ffcb5753c17a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85294ef1-b706-4abc-8b34-c430c5c283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24781</TotalTime>
  <Words>427</Words>
  <Application>Microsoft Office PowerPoint</Application>
  <PresentationFormat>Widescreen</PresentationFormat>
  <Paragraphs>63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Corbel</vt:lpstr>
      <vt:lpstr>Gill Sans MT</vt:lpstr>
      <vt:lpstr>GillSans</vt:lpstr>
      <vt:lpstr>open sans</vt:lpstr>
      <vt:lpstr>Times New Roman</vt:lpstr>
      <vt:lpstr>blank</vt:lpstr>
      <vt:lpstr>1_blank</vt:lpstr>
      <vt:lpstr> Being ‘Fit for Purpose’: Perspectives on Implementing Humanitarian Public Health &amp; WASH Actions   31st July 2019   Presentation by : Peter Nyamoko   </vt:lpstr>
      <vt:lpstr>  Overview of the Protracted Crisis   </vt:lpstr>
      <vt:lpstr>Overview of the Protracted Crisis  </vt:lpstr>
      <vt:lpstr>Destruction of infrastructure due to on going conflict </vt:lpstr>
      <vt:lpstr>WASH overview for Yemen</vt:lpstr>
      <vt:lpstr>PowerPoint Presentation</vt:lpstr>
      <vt:lpstr>PowerPoint Presentation</vt:lpstr>
      <vt:lpstr>Key trends and messages</vt:lpstr>
      <vt:lpstr>PowerPoint Presentation</vt:lpstr>
      <vt:lpstr>Fit for purpose in Yemen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Su Ellie</dc:creator>
  <dc:description/>
  <cp:lastModifiedBy>Pinto, Rebekah</cp:lastModifiedBy>
  <cp:revision>762</cp:revision>
  <dcterms:created xsi:type="dcterms:W3CDTF">8068-01-04T14:29:45Z</dcterms:created>
  <dcterms:modified xsi:type="dcterms:W3CDTF">2019-08-07T20:29:37Z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Save the Children 2016</vt:lpwstr>
  </property>
  <property fmtid="{D5CDD505-2E9C-101B-9397-08002B2CF9AE}" pid="4" name="Template Name">
    <vt:lpwstr>A4</vt:lpwstr>
  </property>
  <property fmtid="{D5CDD505-2E9C-101B-9397-08002B2CF9AE}" pid="5" name="_NewReviewCycle">
    <vt:lpwstr/>
  </property>
  <property fmtid="{D5CDD505-2E9C-101B-9397-08002B2CF9AE}" pid="6" name="ContentTypeId">
    <vt:lpwstr>0x010100AB7E5AA20A65EC4F83C4A07D19C4C5DF</vt:lpwstr>
  </property>
</Properties>
</file>