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9" r:id="rId3"/>
    <p:sldId id="284" r:id="rId4"/>
    <p:sldId id="293" r:id="rId5"/>
    <p:sldId id="260" r:id="rId6"/>
    <p:sldId id="261" r:id="rId7"/>
    <p:sldId id="262" r:id="rId8"/>
    <p:sldId id="295" r:id="rId9"/>
    <p:sldId id="263" r:id="rId10"/>
    <p:sldId id="264" r:id="rId11"/>
    <p:sldId id="289" r:id="rId12"/>
    <p:sldId id="290" r:id="rId13"/>
    <p:sldId id="265" r:id="rId14"/>
    <p:sldId id="266" r:id="rId15"/>
    <p:sldId id="267" r:id="rId16"/>
    <p:sldId id="292" r:id="rId17"/>
    <p:sldId id="269" r:id="rId18"/>
    <p:sldId id="270" r:id="rId19"/>
    <p:sldId id="272" r:id="rId20"/>
    <p:sldId id="273" r:id="rId21"/>
    <p:sldId id="276" r:id="rId22"/>
    <p:sldId id="287" r:id="rId23"/>
    <p:sldId id="280" r:id="rId24"/>
    <p:sldId id="283" r:id="rId25"/>
    <p:sldId id="285" r:id="rId26"/>
    <p:sldId id="286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0740A-89CE-40D1-B0C4-6651E1C382D5}" type="datetimeFigureOut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5B1193-BDCB-48CC-B572-6A9284CD7E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487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Who is your aggie colleague?   What does he/she do?,  Shop</a:t>
            </a:r>
            <a:r>
              <a:rPr lang="en-US" baseline="0" dirty="0" smtClean="0"/>
              <a:t> talk: </a:t>
            </a:r>
            <a:r>
              <a:rPr lang="en-US" dirty="0" smtClean="0"/>
              <a:t>What are the key </a:t>
            </a:r>
            <a:r>
              <a:rPr lang="en-US" dirty="0" err="1" smtClean="0"/>
              <a:t>ag</a:t>
            </a:r>
            <a:r>
              <a:rPr lang="en-US" dirty="0" smtClean="0"/>
              <a:t>. concepts and common terms?</a:t>
            </a:r>
            <a:r>
              <a:rPr lang="en-US" baseline="0" dirty="0" smtClean="0"/>
              <a:t> How do they look at their role/contribution to HFS? High output from crops/livestock – income- VC framework   High quality of output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64107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Food availability- </a:t>
            </a:r>
            <a:r>
              <a:rPr lang="en-US" dirty="0" smtClean="0"/>
              <a:t>availability of food may require a combination of increasing production, reducing post-harvest losses, improving market efficiency of staple foods,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Food access- </a:t>
            </a:r>
            <a:r>
              <a:rPr lang="en-US" b="0" dirty="0" smtClean="0"/>
              <a:t>Increase and Diversify Household Food Production.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Raise yields from existing food value chains.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Encourage diversification of staple foods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Utilization- “food is properly used; proper food processing and storage techniques are employed; adequate knowledge of nutrition and child care techniques exists and is applied; and adequate health and sanitation services exist.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Shocks- Resiliency in the land resource.</a:t>
            </a:r>
            <a:r>
              <a:rPr lang="en-US" b="0" baseline="0" dirty="0" smtClean="0"/>
              <a:t> Cooperation not conflict</a:t>
            </a:r>
            <a:endParaRPr lang="en-US" b="0" dirty="0" smtClean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670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Post harvest-grain pro bags</a:t>
            </a:r>
          </a:p>
          <a:p>
            <a:r>
              <a:rPr lang="en-US" dirty="0" smtClean="0"/>
              <a:t>Harm to land , health of people an livestock, food safety.</a:t>
            </a:r>
          </a:p>
          <a:p>
            <a:r>
              <a:rPr lang="en-US" dirty="0" smtClean="0"/>
              <a:t>Buy inputs</a:t>
            </a:r>
            <a:r>
              <a:rPr lang="en-US" baseline="0" dirty="0" smtClean="0"/>
              <a:t> or buy food?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8355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Conservation Agriculture (CA) is an approach to managing agro-ecosystems for improved and sustained productivity, increased profits and food security while preserving and enhancing the resource base and the environment. CA is characterized by three linked principles, namely: </a:t>
            </a:r>
            <a:br>
              <a:rPr lang="en-US" dirty="0" smtClean="0"/>
            </a:br>
            <a:r>
              <a:rPr lang="en-US" dirty="0" smtClean="0"/>
              <a:t>Continuous minimum mechanical soil disturbance.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Permanent organic soil cover.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Diversification of crop species grown in sequences and/or associations.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86982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 harvest activities include cooling, curing, handling, storage, processing, packaging, transport and the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 phase. Post harvest management is about maintaining quality from production in the field to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vegetables being placed on a plate for consumption.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Key Messages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a focus on quality throughout the supply chain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it healthy: at harvest and from there 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it cool: check optimum temperature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requirements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it gentle: no rough handling/bumpy rides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it clean: storage rooms, equipment, sanitation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tanks, packaging materials and people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Keep it breathing: vegetables are alive, airflow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ventilation are vital in storage, transport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packaging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2948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Agricultural marketing covers the services involved in moving an agricultural product from the farm to the consumer. Numerous interconnected activities are involved in doing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86749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5910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Show how your suggestion strengthens what they already do.</a:t>
            </a:r>
          </a:p>
          <a:p>
            <a:r>
              <a:rPr lang="en-US" dirty="0" smtClean="0"/>
              <a:t>Identify entry points for joint programming. Be strategic- Biggest bang. Low hanging fruit</a:t>
            </a:r>
          </a:p>
          <a:p>
            <a:pPr marL="400050" lvl="1" indent="0">
              <a:buNone/>
            </a:pPr>
            <a:r>
              <a:rPr lang="en-US" sz="2200" dirty="0" smtClean="0"/>
              <a:t>Dietary gap filling</a:t>
            </a:r>
          </a:p>
          <a:p>
            <a:r>
              <a:rPr lang="en-US" dirty="0" smtClean="0"/>
              <a:t>Use the value chain and other components showing how they can be tweaked to improve nutritional outcomes.</a:t>
            </a:r>
          </a:p>
          <a:p>
            <a:r>
              <a:rPr lang="en-US" dirty="0" smtClean="0"/>
              <a:t>Use the 4 pillars of FS to show points of integration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64532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Put the 4 MYAP groups on a flip chart .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Framework (win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no harm) Pigeon pea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market demand through nutrition promotion strategy (pigeon pea)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nutrient rich and dense foods your own and feed to family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grow sell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 Value chain friendly- market at specific window for optimum return of investment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2) VSL friendly- short term loans/investments can be made throughout the cycle. Inputs, harvest, storage, transport. Job creator.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3)Nutrition friendly- integral part of diet. Source of iron and protein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4) Gender friendly. Already part of the cropping system. Role within the cropping system clearly defined.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1)CA friendly -Plant giver (fixes nitrogen) hedge row sloping lands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ratoon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Resiliency friendly</a:t>
            </a:r>
          </a:p>
          <a:p>
            <a:pPr marL="0" indent="0">
              <a:buNone/>
            </a:pPr>
            <a:r>
              <a:rPr lang="en-US" dirty="0" smtClean="0"/>
              <a:t>In MYAP’s</a:t>
            </a:r>
          </a:p>
          <a:p>
            <a:r>
              <a:rPr lang="en-US" dirty="0" smtClean="0"/>
              <a:t>Is there any connection between VSL component  and the nutrition improvement component?</a:t>
            </a:r>
          </a:p>
          <a:p>
            <a:r>
              <a:rPr lang="en-US" dirty="0" smtClean="0"/>
              <a:t>Directly- utilization and  growth</a:t>
            </a:r>
          </a:p>
          <a:p>
            <a:r>
              <a:rPr lang="en-US" dirty="0" smtClean="0"/>
              <a:t>Indirectly – VSL and  Market access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Explore options for using MYAPs resources within and outside of the MYAP that can be tapped to upgrade the supply chain.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TOOL KIT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*GROUPS that can support up grading interventions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Mother Care- create demand for nutrient dense foods within MYAP HH’s and the larger community.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Producer group- improve quality, quantity and timing of produce 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Marketing group- identify what to sell, to whom, when, where, and how to sell.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 finance- (VSL) How to provide strategic financing in support of priority interventions.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*TECHNICAL ASSISTANCE (WITHIN THE PROJECT AND OUTSIDE THE PROJECT)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*INNOVATIONS FUNDS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* LINKING THESE TWO TO ACTORS AND OUTSIDE OF THE PROJECT (SUSTAINABILITY) Whom might that include? Input suppliers, buyers, school teachers, health posts.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2682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LADD’s  Primer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6486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they expected to know?</a:t>
            </a:r>
            <a:r>
              <a:rPr lang="en-US" baseline="0" dirty="0" smtClean="0"/>
              <a:t> Who do they work with? Food insecure HH’s. Poor/marginalized HH’s who don’t produce enough from their land resources to feed themselves securely.  They need to understand 3 things- (1) Where are things now and why (2) Where do things need to go (gaps) (3) How are they going to solve those challenges?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5B1193-BDCB-48CC-B572-6A9284CD7EC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5668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083973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53219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1129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order to communicate effectively you need to know</a:t>
            </a:r>
            <a:r>
              <a:rPr lang="en-US" baseline="0" dirty="0" smtClean="0"/>
              <a:t> the main themes they work within.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42065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an agriculturalist  perspective. “The only way leveraging agriculture to improve nutritional outcomes is through market demand.”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75D2FC-548A-4E05-B0E2-6B089A21DA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29645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700">
                <a:solidFill>
                  <a:schemeClr val="tx1"/>
                </a:solidFill>
                <a:latin typeface="Arial" charset="0"/>
              </a:defRPr>
            </a:lvl1pPr>
            <a:lvl2pPr marL="726754" indent="-279521">
              <a:defRPr sz="2700">
                <a:solidFill>
                  <a:schemeClr val="tx1"/>
                </a:solidFill>
                <a:latin typeface="Arial" charset="0"/>
              </a:defRPr>
            </a:lvl2pPr>
            <a:lvl3pPr marL="1118083" indent="-223617">
              <a:defRPr sz="2700">
                <a:solidFill>
                  <a:schemeClr val="tx1"/>
                </a:solidFill>
                <a:latin typeface="Arial" charset="0"/>
              </a:defRPr>
            </a:lvl3pPr>
            <a:lvl4pPr marL="1565316" indent="-223617">
              <a:defRPr sz="2700">
                <a:solidFill>
                  <a:schemeClr val="tx1"/>
                </a:solidFill>
                <a:latin typeface="Arial" charset="0"/>
              </a:defRPr>
            </a:lvl4pPr>
            <a:lvl5pPr marL="2012549" indent="-223617">
              <a:defRPr sz="2700">
                <a:solidFill>
                  <a:schemeClr val="tx1"/>
                </a:solidFill>
                <a:latin typeface="Arial" charset="0"/>
              </a:defRPr>
            </a:lvl5pPr>
            <a:lvl6pPr marL="2459782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6pPr>
            <a:lvl7pPr marL="2907015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7pPr>
            <a:lvl8pPr marL="3354248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8pPr>
            <a:lvl9pPr marL="3801481" indent="-223617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DD1EE5E-DAC2-417A-9E03-83F72C2EB2B8}" type="slidenum">
              <a:rPr lang="en-US" sz="1200">
                <a:latin typeface="Times" pitchFamily="18" charset="0"/>
              </a:rPr>
              <a:pPr/>
              <a:t>12</a:t>
            </a:fld>
            <a:endParaRPr lang="en-US" sz="120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3F88F-AF74-4E5E-934B-D644D4CD7B5A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098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ADB46-B0DA-4EB2-B753-88C86B3CBCC8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81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CAD6D-1189-4BC4-B263-5D0DEC00221B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4825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BCB84-0FDD-42F3-8E9E-A1D7FE86AF12}" type="datetime1">
              <a:rPr lang="en-US" smtClean="0"/>
              <a:pPr>
                <a:defRPr/>
              </a:pPr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7E20FA-21A0-40DA-A871-B4082D065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17229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40C41-3A7D-434A-BD08-94897F3BCB8C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4258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36333-B30F-4A28-8B31-0F9D84D6A50D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0187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2083-7075-477F-BF9F-C46B75FE0225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91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514E4-6B7F-46AC-B0B3-525D187ACB8A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151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0D13E2-B668-48E8-9FCB-281CA856A62B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359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3918B-9FCD-42B6-BE9B-2C023C41384D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294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F2C59-D35B-483D-9A6C-AC9BB7EC4C41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4706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488DE-242A-47E0-AE65-5F84A4D54AEF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391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CE32B-BB86-4DB2-9DAD-9324DFA089F8}" type="datetime1">
              <a:rPr lang="en-US" smtClean="0"/>
              <a:pPr/>
              <a:t>9/21/2012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sommers.csucid@gmail.com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514D3-0FF8-459E-AC02-12A7043A654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4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agrilinks.kdid.org/" TargetMode="External"/><Relationship Id="rId7" Type="http://schemas.openxmlformats.org/officeDocument/2006/relationships/hyperlink" Target="http://www.planttrees.org/resources/infomaterials/english/agroforestry_technologies/Unicef%20home%20garden%20handbook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ycn.org/" TargetMode="External"/><Relationship Id="rId5" Type="http://schemas.openxmlformats.org/officeDocument/2006/relationships/hyperlink" Target="http://www.ifpri.org/publications/results/taxonomy:933.6374" TargetMode="External"/><Relationship Id="rId4" Type="http://schemas.openxmlformats.org/officeDocument/2006/relationships/hyperlink" Target="http://blogs.worldwatch.org/nourishingtheplanet/tag/indigenous-vegetable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o.org/docrep/V5290E/v5290e00.htm" TargetMode="External"/><Relationship Id="rId2" Type="http://schemas.openxmlformats.org/officeDocument/2006/relationships/hyperlink" Target="http://www.agriculturesnetwork.org/magazines/global/creating-healthyenvironment/good-gardens-healthy-childre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ealthbridge.ca/phn07599.pdf" TargetMode="External"/><Relationship Id="rId4" Type="http://schemas.openxmlformats.org/officeDocument/2006/relationships/hyperlink" Target="http://motherchildnutrition.org/healthy-nutrition/pdf/mcn-healthy-harvest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5"/>
            <a:ext cx="7924800" cy="1603375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Finding the Sweet Spot: </a:t>
            </a:r>
            <a:br>
              <a:rPr lang="en-US" dirty="0" smtClean="0"/>
            </a:br>
            <a:r>
              <a:rPr lang="en-US" dirty="0" smtClean="0"/>
              <a:t>A “How-To” Conversation Linking   Nutritionists and Aggies </a:t>
            </a:r>
            <a:r>
              <a:rPr lang="en-US" sz="2000" dirty="0" smtClean="0"/>
              <a:t>©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Paul Sommers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Mercy Corps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CORE </a:t>
            </a:r>
            <a:r>
              <a:rPr lang="en-US" smtClean="0">
                <a:solidFill>
                  <a:schemeClr val="tx1"/>
                </a:solidFill>
              </a:rPr>
              <a:t>FSN  2012 Spring </a:t>
            </a:r>
            <a:r>
              <a:rPr lang="en-US" dirty="0" smtClean="0">
                <a:solidFill>
                  <a:schemeClr val="tx1"/>
                </a:solidFill>
              </a:rPr>
              <a:t>Meeting</a:t>
            </a:r>
          </a:p>
          <a:p>
            <a:endParaRPr lang="en-US" dirty="0"/>
          </a:p>
        </p:txBody>
      </p:sp>
      <p:pic>
        <p:nvPicPr>
          <p:cNvPr id="4" name="Picture 6" descr="TOPS-logo-final-transparent_dar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477" y="441170"/>
            <a:ext cx="34321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5800" y="532665"/>
            <a:ext cx="2389187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6419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Agriculture Value Chain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07709" y="2791619"/>
            <a:ext cx="4374091" cy="328056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0843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6553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MAP OF A VALUE CHAIN</a:t>
            </a:r>
          </a:p>
        </p:txBody>
      </p:sp>
      <p:pic>
        <p:nvPicPr>
          <p:cNvPr id="223239" name="Picture 7" descr="MAPPING THE VALUE CHAIN 2"/>
          <p:cNvPicPr>
            <a:picLocks noGrp="1" noChangeAspect="1" noChangeArrowheads="1"/>
          </p:cNvPicPr>
          <p:nvPr>
            <p:ph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473200" y="1447800"/>
            <a:ext cx="6197600" cy="4648200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42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248400" cy="8382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>
                <a:solidFill>
                  <a:prstClr val="black"/>
                </a:solidFill>
              </a:rPr>
              <a:t>Value Chain Analysis</a:t>
            </a:r>
            <a:br>
              <a:rPr lang="en-US" sz="4000" b="1" dirty="0">
                <a:solidFill>
                  <a:prstClr val="black"/>
                </a:solidFill>
              </a:rPr>
            </a:br>
            <a:endParaRPr lang="en-US" dirty="0" smtClean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endParaRPr lang="en-US" b="1" dirty="0" smtClean="0"/>
          </a:p>
          <a:p>
            <a:pPr>
              <a:buFontTx/>
              <a:buNone/>
            </a:pPr>
            <a:r>
              <a:rPr lang="en-US" dirty="0" smtClean="0"/>
              <a:t>… is the process of documenting and analyzing the operation of a value chain, and usually involves mapping the chain actors and calculating the value added along its different links</a:t>
            </a:r>
          </a:p>
          <a:p>
            <a:pPr>
              <a:buFontTx/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14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Supply/Value Chain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 does the term mean to you?</a:t>
            </a:r>
          </a:p>
          <a:p>
            <a:r>
              <a:rPr lang="en-US" sz="2800" dirty="0"/>
              <a:t>Why do you think this </a:t>
            </a:r>
            <a:r>
              <a:rPr lang="en-US" sz="2800" dirty="0" smtClean="0"/>
              <a:t>approach </a:t>
            </a:r>
            <a:r>
              <a:rPr lang="en-US" sz="2800" dirty="0"/>
              <a:t>is needed in the 1</a:t>
            </a:r>
            <a:r>
              <a:rPr lang="en-US" sz="2800" baseline="30000" dirty="0"/>
              <a:t>st</a:t>
            </a:r>
            <a:r>
              <a:rPr lang="en-US" sz="2800" dirty="0"/>
              <a:t> place? How does it </a:t>
            </a:r>
            <a:r>
              <a:rPr lang="en-US" sz="2800" dirty="0" smtClean="0"/>
              <a:t>impact nutritional outcomes- </a:t>
            </a:r>
            <a:r>
              <a:rPr lang="en-US" sz="2800" dirty="0"/>
              <a:t>Positively </a:t>
            </a:r>
            <a:r>
              <a:rPr lang="en-US" sz="2800" dirty="0" smtClean="0"/>
              <a:t>or negatively?(on land use, labor, capital)</a:t>
            </a:r>
            <a:endParaRPr lang="en-US" sz="2800" dirty="0"/>
          </a:p>
          <a:p>
            <a:pPr lvl="1"/>
            <a:r>
              <a:rPr lang="en-US" dirty="0"/>
              <a:t>Food availability?</a:t>
            </a:r>
          </a:p>
          <a:p>
            <a:pPr lvl="1"/>
            <a:r>
              <a:rPr lang="en-US" dirty="0"/>
              <a:t>Food access?</a:t>
            </a:r>
          </a:p>
          <a:p>
            <a:pPr lvl="1"/>
            <a:r>
              <a:rPr lang="en-US" dirty="0"/>
              <a:t>Utilization?</a:t>
            </a:r>
          </a:p>
          <a:p>
            <a:pPr lvl="1"/>
            <a:r>
              <a:rPr lang="en-US" dirty="0"/>
              <a:t>Shocks?</a:t>
            </a:r>
          </a:p>
          <a:p>
            <a:r>
              <a:rPr lang="en-US" sz="2800" dirty="0"/>
              <a:t>How </a:t>
            </a:r>
            <a:r>
              <a:rPr lang="en-US" sz="2800" dirty="0" smtClean="0"/>
              <a:t>do you see VC’s </a:t>
            </a:r>
            <a:r>
              <a:rPr lang="en-US" sz="2800" dirty="0"/>
              <a:t>linked programmatically to nutritional </a:t>
            </a:r>
            <a:r>
              <a:rPr lang="en-US" sz="2800" dirty="0" smtClean="0"/>
              <a:t>outcomes/indicators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595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Agricultural Inputs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47800" y="2114895"/>
            <a:ext cx="6248400" cy="447998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06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Agricultural inputs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What  does the term agriculture </a:t>
            </a:r>
            <a:r>
              <a:rPr lang="en-US" sz="2800" i="1" dirty="0" smtClean="0"/>
              <a:t>inputs</a:t>
            </a:r>
            <a:r>
              <a:rPr lang="en-US" sz="2800" dirty="0" smtClean="0"/>
              <a:t> mean to you?</a:t>
            </a:r>
          </a:p>
          <a:p>
            <a:r>
              <a:rPr lang="en-US" sz="2800" dirty="0"/>
              <a:t>What might be typical inputs?</a:t>
            </a:r>
          </a:p>
          <a:p>
            <a:r>
              <a:rPr lang="en-US" sz="2800" dirty="0" smtClean="0"/>
              <a:t>Why do you think this invention is needed in the 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place? How does it impact nutritional outcomes +/-?</a:t>
            </a:r>
          </a:p>
          <a:p>
            <a:pPr marL="0" indent="0">
              <a:buNone/>
            </a:pPr>
            <a:r>
              <a:rPr lang="en-US" sz="2800" dirty="0" smtClean="0"/>
              <a:t>on HH use of land, labor, capital?</a:t>
            </a:r>
          </a:p>
          <a:p>
            <a:pPr lvl="1"/>
            <a:r>
              <a:rPr lang="en-US" dirty="0" smtClean="0"/>
              <a:t>Food availability?</a:t>
            </a:r>
          </a:p>
          <a:p>
            <a:pPr lvl="1"/>
            <a:r>
              <a:rPr lang="en-US" dirty="0" smtClean="0"/>
              <a:t>Food access?</a:t>
            </a:r>
          </a:p>
          <a:p>
            <a:pPr lvl="1"/>
            <a:r>
              <a:rPr lang="en-US" dirty="0" smtClean="0"/>
              <a:t>Utilization?</a:t>
            </a:r>
          </a:p>
          <a:p>
            <a:pPr lvl="1"/>
            <a:r>
              <a:rPr lang="en-US" dirty="0" smtClean="0"/>
              <a:t>Shocks?</a:t>
            </a:r>
          </a:p>
          <a:p>
            <a:r>
              <a:rPr lang="en-US" sz="2800" dirty="0" smtClean="0"/>
              <a:t>Who is the likely  target group  for </a:t>
            </a:r>
            <a:r>
              <a:rPr lang="en-US" sz="2800" dirty="0" err="1" smtClean="0"/>
              <a:t>ag</a:t>
            </a:r>
            <a:r>
              <a:rPr lang="en-US" sz="2800" dirty="0" smtClean="0"/>
              <a:t>. inputs? Mother Care, Village </a:t>
            </a:r>
            <a:r>
              <a:rPr lang="en-US" sz="2800" dirty="0"/>
              <a:t>S</a:t>
            </a:r>
            <a:r>
              <a:rPr lang="en-US" sz="2800" dirty="0" smtClean="0"/>
              <a:t>avings? Marketing? Crop Production?</a:t>
            </a:r>
          </a:p>
          <a:p>
            <a:pPr lvl="1">
              <a:buFont typeface="Wingdings" pitchFamily="2" charset="2"/>
              <a:buChar char="§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51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Agriculture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211" y="2451282"/>
            <a:ext cx="3189389" cy="288271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6959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Conservation Ag.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What  does the term mean to you?</a:t>
            </a:r>
          </a:p>
          <a:p>
            <a:r>
              <a:rPr lang="en-US" sz="2800" dirty="0"/>
              <a:t>Why do you think this invention is needed in the 1</a:t>
            </a:r>
            <a:r>
              <a:rPr lang="en-US" sz="2800" baseline="30000" dirty="0"/>
              <a:t>st</a:t>
            </a:r>
            <a:r>
              <a:rPr lang="en-US" sz="2800" dirty="0"/>
              <a:t> place? How does it impact</a:t>
            </a:r>
            <a:r>
              <a:rPr lang="en-US" sz="2800" dirty="0" smtClean="0"/>
              <a:t>..+/- (land, </a:t>
            </a:r>
            <a:r>
              <a:rPr lang="en-US" sz="2800" dirty="0" err="1" smtClean="0"/>
              <a:t>labor,capital</a:t>
            </a:r>
            <a:r>
              <a:rPr lang="en-US" sz="2800" dirty="0" smtClean="0"/>
              <a:t>)</a:t>
            </a:r>
            <a:endParaRPr lang="en-US" sz="2800" dirty="0"/>
          </a:p>
          <a:p>
            <a:pPr lvl="1"/>
            <a:r>
              <a:rPr lang="en-US" dirty="0"/>
              <a:t>Food availability?</a:t>
            </a:r>
          </a:p>
          <a:p>
            <a:pPr lvl="1"/>
            <a:r>
              <a:rPr lang="en-US" dirty="0"/>
              <a:t>Food access?</a:t>
            </a:r>
          </a:p>
          <a:p>
            <a:pPr lvl="1"/>
            <a:r>
              <a:rPr lang="en-US" dirty="0"/>
              <a:t>Utilization?</a:t>
            </a:r>
          </a:p>
          <a:p>
            <a:pPr lvl="1"/>
            <a:r>
              <a:rPr lang="en-US" dirty="0"/>
              <a:t>Shocks?</a:t>
            </a:r>
          </a:p>
          <a:p>
            <a:r>
              <a:rPr lang="en-US" sz="2800" dirty="0"/>
              <a:t>What might be typical </a:t>
            </a:r>
            <a:r>
              <a:rPr lang="en-US" sz="2800" dirty="0" smtClean="0"/>
              <a:t>activities? How are they selected?</a:t>
            </a:r>
          </a:p>
          <a:p>
            <a:r>
              <a:rPr lang="en-US" sz="2800" dirty="0" smtClean="0"/>
              <a:t>How is this intervention linked to nutritional indicators</a:t>
            </a:r>
            <a:endParaRPr lang="en-US" sz="2800" dirty="0"/>
          </a:p>
          <a:p>
            <a:r>
              <a:rPr lang="en-US" sz="2800" dirty="0" smtClean="0"/>
              <a:t>Whom do you see as likely target group(s)  </a:t>
            </a:r>
            <a:r>
              <a:rPr lang="en-US" sz="2800" dirty="0"/>
              <a:t>Mother Care </a:t>
            </a:r>
            <a:r>
              <a:rPr lang="en-US" sz="2800" dirty="0" smtClean="0"/>
              <a:t>etc.?</a:t>
            </a:r>
          </a:p>
          <a:p>
            <a:pPr marL="0" indent="0">
              <a:buNone/>
            </a:pPr>
            <a:endParaRPr lang="en-US" sz="2800" dirty="0"/>
          </a:p>
          <a:p>
            <a:endParaRPr lang="en-US" sz="2800" dirty="0"/>
          </a:p>
          <a:p>
            <a:pPr lvl="1">
              <a:buFont typeface="Wingdings" pitchFamily="2" charset="2"/>
              <a:buChar char="§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8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 Harvest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00022" y="2329655"/>
            <a:ext cx="5515178" cy="368441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936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19687"/>
            <a:ext cx="8229600" cy="5285064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370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Part 1- Understanding  what aggies do </a:t>
            </a:r>
          </a:p>
          <a:p>
            <a:pPr marL="0" indent="0" algn="ctr">
              <a:buNone/>
            </a:pPr>
            <a:r>
              <a:rPr lang="en-US" dirty="0" smtClean="0"/>
              <a:t>and terms they use.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Part 2- (Threading the Needle) Putting that new found knowledge about aggies to work for you.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sommers.csucid@gmail.com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99487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Linking Growers to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What  does the term mean to you?</a:t>
            </a:r>
          </a:p>
          <a:p>
            <a:r>
              <a:rPr lang="en-US" sz="2800" dirty="0"/>
              <a:t>Why do you think this invention is needed in the 1</a:t>
            </a:r>
            <a:r>
              <a:rPr lang="en-US" sz="2800" baseline="30000" dirty="0"/>
              <a:t>st</a:t>
            </a:r>
            <a:r>
              <a:rPr lang="en-US" sz="2800" dirty="0"/>
              <a:t> place? How does it </a:t>
            </a:r>
            <a:r>
              <a:rPr lang="en-US" sz="2800" dirty="0" smtClean="0"/>
              <a:t>impact nutritional outcomes- Positively or negatively?</a:t>
            </a:r>
            <a:endParaRPr lang="en-US" sz="2800" dirty="0"/>
          </a:p>
          <a:p>
            <a:pPr lvl="1"/>
            <a:r>
              <a:rPr lang="en-US" dirty="0"/>
              <a:t>Food availability?</a:t>
            </a:r>
          </a:p>
          <a:p>
            <a:pPr lvl="1"/>
            <a:r>
              <a:rPr lang="en-US" dirty="0"/>
              <a:t>Food access?</a:t>
            </a:r>
          </a:p>
          <a:p>
            <a:pPr lvl="1"/>
            <a:r>
              <a:rPr lang="en-US" dirty="0"/>
              <a:t>Utilization?</a:t>
            </a:r>
          </a:p>
          <a:p>
            <a:pPr lvl="1"/>
            <a:r>
              <a:rPr lang="en-US" dirty="0"/>
              <a:t>Shocks?</a:t>
            </a:r>
          </a:p>
          <a:p>
            <a:r>
              <a:rPr lang="en-US" sz="2800" dirty="0" smtClean="0"/>
              <a:t>How is this linked programmatically to nutritional outcomes/indicators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85411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Make a Friend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41000"/>
                    </a14:imgEffect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3920" y="1981201"/>
            <a:ext cx="5097338" cy="37338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76002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Group Work Pigeon Pea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518" y="2590800"/>
            <a:ext cx="4492488" cy="22860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7800" y="2639957"/>
            <a:ext cx="3429000" cy="2342345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9058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Dietary iron anemia is a problem in your community site.</a:t>
            </a:r>
          </a:p>
          <a:p>
            <a:r>
              <a:rPr lang="en-US" dirty="0" smtClean="0"/>
              <a:t>Pigeon pea is one of the crops promoted in the project.</a:t>
            </a:r>
          </a:p>
          <a:p>
            <a:r>
              <a:rPr lang="en-US" dirty="0" smtClean="0"/>
              <a:t>Given the 4 project groups that  typically compose the T-2/MYAP</a:t>
            </a:r>
            <a:r>
              <a:rPr lang="en-US" i="1" dirty="0" smtClean="0"/>
              <a:t>, mother care, </a:t>
            </a:r>
            <a:r>
              <a:rPr lang="en-US" i="1" dirty="0"/>
              <a:t>p</a:t>
            </a:r>
            <a:r>
              <a:rPr lang="en-US" i="1" dirty="0" smtClean="0"/>
              <a:t>roduction, marketing, village saving </a:t>
            </a:r>
            <a:r>
              <a:rPr lang="en-US" dirty="0" smtClean="0"/>
              <a:t>and the main activities of the agriculture staff,  identify the most strategic interventions you would discuss with your  </a:t>
            </a:r>
            <a:r>
              <a:rPr lang="en-US" dirty="0" err="1" smtClean="0"/>
              <a:t>ag</a:t>
            </a:r>
            <a:r>
              <a:rPr lang="en-US" dirty="0" smtClean="0"/>
              <a:t>. </a:t>
            </a:r>
            <a:r>
              <a:rPr lang="en-US" dirty="0"/>
              <a:t>colleague for pigeon pea .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8838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 Group Work-HFS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With your understanding of how  aggies can contribute to the HFS framework, how do you propose approaching aggies to begin the joint programming process?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9885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Integrating Nutrition into Feed the Future (</a:t>
            </a:r>
            <a:r>
              <a:rPr lang="en-US" dirty="0" smtClean="0"/>
              <a:t>Ft F</a:t>
            </a:r>
            <a:r>
              <a:rPr lang="en-US" dirty="0"/>
              <a:t>):  </a:t>
            </a:r>
            <a:r>
              <a:rPr lang="en-US" dirty="0" smtClean="0"/>
              <a:t>Ft F </a:t>
            </a:r>
            <a:r>
              <a:rPr lang="en-US" dirty="0"/>
              <a:t>is the U.S. </a:t>
            </a:r>
            <a:r>
              <a:rPr lang="en-US" dirty="0" smtClean="0"/>
              <a:t>government’s </a:t>
            </a:r>
            <a:r>
              <a:rPr lang="en-US" dirty="0"/>
              <a:t>global hunger and food security initiative. </a:t>
            </a: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agrilinks.kdid.org/</a:t>
            </a:r>
            <a:r>
              <a:rPr lang="en-US" dirty="0" smtClean="0"/>
              <a:t> library/nutrition-integration-feed-future-presentation </a:t>
            </a:r>
            <a:endParaRPr lang="en-US" dirty="0"/>
          </a:p>
          <a:p>
            <a:r>
              <a:rPr lang="en-US" dirty="0"/>
              <a:t>Nourishing the Planet: A great (and ever-evolving) resource on a variety </a:t>
            </a:r>
            <a:r>
              <a:rPr lang="en-US" dirty="0" smtClean="0"/>
              <a:t>of </a:t>
            </a:r>
            <a:r>
              <a:rPr lang="en-US" dirty="0"/>
              <a:t>indigenous plants with practical information on their agronomic and </a:t>
            </a:r>
            <a:r>
              <a:rPr lang="en-US" dirty="0" smtClean="0"/>
              <a:t> nutritious </a:t>
            </a:r>
            <a:r>
              <a:rPr lang="en-US" dirty="0"/>
              <a:t>properties. </a:t>
            </a:r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blogs.worldwatch.org/nourishingtheplanet/tag/indigenous-vegetable</a:t>
            </a:r>
            <a:r>
              <a:rPr lang="en-US" dirty="0">
                <a:hlinkClick r:id="rId4"/>
              </a:rPr>
              <a:t>/ </a:t>
            </a:r>
            <a:endParaRPr lang="en-US" dirty="0"/>
          </a:p>
          <a:p>
            <a:r>
              <a:rPr lang="en-US" dirty="0"/>
              <a:t>International Food Policy Research Institute (IFPRI) 2020 Vision </a:t>
            </a:r>
            <a:r>
              <a:rPr lang="en-US" dirty="0" smtClean="0"/>
              <a:t>Initiative</a:t>
            </a:r>
            <a:r>
              <a:rPr lang="en-US" dirty="0"/>
              <a:t>. Focuses on “leveraging agriculture for improved nutrition and </a:t>
            </a:r>
            <a:r>
              <a:rPr lang="en-US" dirty="0" smtClean="0"/>
              <a:t> health</a:t>
            </a:r>
            <a:r>
              <a:rPr lang="en-US" dirty="0"/>
              <a:t>,” with several excellent papers and case studies. Especially relevant </a:t>
            </a:r>
            <a:r>
              <a:rPr lang="en-US" dirty="0" smtClean="0"/>
              <a:t> are</a:t>
            </a:r>
            <a:r>
              <a:rPr lang="en-US" dirty="0"/>
              <a:t>: “Value Chains for Nutrition” and “Turning Economic Growth into </a:t>
            </a:r>
            <a:r>
              <a:rPr lang="en-US" dirty="0" smtClean="0"/>
              <a:t>Nutrition-Sensitive </a:t>
            </a:r>
            <a:r>
              <a:rPr lang="en-US" dirty="0"/>
              <a:t>Growth.” </a:t>
            </a:r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www.ifpri.org/publications/results/taxonomy%3A933.6374 </a:t>
            </a:r>
            <a:endParaRPr lang="en-US" dirty="0"/>
          </a:p>
          <a:p>
            <a:r>
              <a:rPr lang="en-US" dirty="0"/>
              <a:t>Food and Nutrition Technical Assistance (FANTA 2) and Infant and </a:t>
            </a:r>
            <a:r>
              <a:rPr lang="en-US" dirty="0" smtClean="0"/>
              <a:t>Young </a:t>
            </a:r>
            <a:r>
              <a:rPr lang="en-US" dirty="0"/>
              <a:t>Child Nutrition (IYCN) Projects are two USAID-funded projects that </a:t>
            </a:r>
            <a:r>
              <a:rPr lang="en-US" dirty="0" smtClean="0"/>
              <a:t>have </a:t>
            </a:r>
            <a:r>
              <a:rPr lang="en-US" dirty="0"/>
              <a:t>produced health and nutrition assessment and measurement tools, </a:t>
            </a:r>
            <a:r>
              <a:rPr lang="en-US" dirty="0" smtClean="0"/>
              <a:t>case </a:t>
            </a:r>
            <a:r>
              <a:rPr lang="en-US" dirty="0"/>
              <a:t>studies, and training materials. Most relevant for programs </a:t>
            </a:r>
            <a:r>
              <a:rPr lang="en-US" dirty="0" smtClean="0"/>
              <a:t>implementing </a:t>
            </a:r>
            <a:r>
              <a:rPr lang="en-US" dirty="0"/>
              <a:t>direct health </a:t>
            </a:r>
            <a:r>
              <a:rPr lang="en-US" dirty="0" smtClean="0"/>
              <a:t>and nutrition </a:t>
            </a:r>
            <a:r>
              <a:rPr lang="en-US" dirty="0"/>
              <a:t>components.  </a:t>
            </a:r>
            <a:r>
              <a:rPr lang="en-US" dirty="0">
                <a:hlinkClick r:id="rId6"/>
              </a:rPr>
              <a:t>www.iycn.org and http://</a:t>
            </a:r>
            <a:r>
              <a:rPr lang="en-US" dirty="0" smtClean="0">
                <a:hlinkClick r:id="rId6"/>
              </a:rPr>
              <a:t>www.fantaproject.org</a:t>
            </a:r>
            <a:r>
              <a:rPr lang="en-US" dirty="0">
                <a:hlinkClick r:id="rId6"/>
              </a:rPr>
              <a:t>/ </a:t>
            </a:r>
            <a:endParaRPr lang="en-US" dirty="0" smtClean="0"/>
          </a:p>
          <a:p>
            <a:r>
              <a:rPr lang="en-US" dirty="0" smtClean="0">
                <a:hlinkClick r:id="rId7"/>
              </a:rPr>
              <a:t>The UNICEF Home Gardens Handbook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0206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Good Gardens Healthy Children</a:t>
            </a:r>
            <a:endParaRPr lang="en-US" dirty="0" smtClean="0"/>
          </a:p>
          <a:p>
            <a:r>
              <a:rPr lang="en-US" dirty="0" smtClean="0">
                <a:hlinkClick r:id="rId3"/>
              </a:rPr>
              <a:t>FAO Improving Nutrition from the </a:t>
            </a:r>
            <a:r>
              <a:rPr lang="en-US" dirty="0" err="1" smtClean="0">
                <a:hlinkClick r:id="rId3"/>
              </a:rPr>
              <a:t>Homelot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Healthy Harvest</a:t>
            </a:r>
            <a:endParaRPr lang="en-US" dirty="0" smtClean="0"/>
          </a:p>
          <a:p>
            <a:r>
              <a:rPr lang="en-US" dirty="0">
                <a:hlinkClick r:id="rId5"/>
              </a:rPr>
              <a:t>E</a:t>
            </a:r>
            <a:r>
              <a:rPr lang="en-US" dirty="0" smtClean="0">
                <a:hlinkClick r:id="rId5"/>
              </a:rPr>
              <a:t>ffectiveness of agriculture interventions in improving nutritional outcomes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6807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name</a:t>
            </a:r>
          </a:p>
          <a:p>
            <a:r>
              <a:rPr lang="en-US" dirty="0" smtClean="0"/>
              <a:t>Organization</a:t>
            </a:r>
          </a:p>
          <a:p>
            <a:r>
              <a:rPr lang="en-US" dirty="0" smtClean="0"/>
              <a:t>Program experience with integration of agriculture and nutrition?</a:t>
            </a:r>
          </a:p>
          <a:p>
            <a:r>
              <a:rPr lang="en-US" dirty="0" smtClean="0"/>
              <a:t>One question you want answered today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794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Messages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en-US" dirty="0" smtClean="0"/>
              <a:t>Agriculturalists do not need to become nutritionists to improve nutritional outcomes for children.</a:t>
            </a:r>
          </a:p>
          <a:p>
            <a:pPr marL="514350" indent="-514350">
              <a:buFont typeface="Arial" pitchFamily="34" charset="0"/>
              <a:buAutoNum type="arabicParenR"/>
            </a:pPr>
            <a:r>
              <a:rPr lang="en-US" dirty="0"/>
              <a:t>Given their project resources and tasks how can aggies improve both income and nutritional outcomes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/>
              <a:t>3</a:t>
            </a:r>
            <a:r>
              <a:rPr lang="en-US" dirty="0" smtClean="0"/>
              <a:t>) Your role in creating market demand for   locally grown nutrient rich foods.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sommers.csucid@gmail.com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145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Core Competencies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Understand the structure and function of </a:t>
            </a:r>
            <a:r>
              <a:rPr lang="en-US" dirty="0"/>
              <a:t>a</a:t>
            </a:r>
            <a:r>
              <a:rPr lang="en-US" dirty="0" smtClean="0"/>
              <a:t> HH farm/food system (inventory)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crop gaps throughout  the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Identify solutions using  the HH resource base that are within the HH’s assets</a:t>
            </a:r>
          </a:p>
          <a:p>
            <a:pPr marL="0" indent="0">
              <a:buNone/>
            </a:pPr>
            <a:r>
              <a:rPr lang="en-US" dirty="0" smtClean="0"/>
              <a:t>     (</a:t>
            </a:r>
            <a:r>
              <a:rPr lang="en-US" sz="2400" dirty="0" smtClean="0"/>
              <a:t>intensify, diversity, increase yield of crop/livestock)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4350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Field Aggie Tasks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Their main job is to increase production (usually of specific crops/livestock identified in a project doc.)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Make better use of HH assets(Usually </a:t>
            </a:r>
            <a:r>
              <a:rPr lang="en-US" dirty="0"/>
              <a:t>within the value chain up grading concept)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work according to crop/livestock cycles.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are suppose to  create  project farmer’s groups and provide transfers through these groups</a:t>
            </a:r>
          </a:p>
          <a:p>
            <a:pPr marL="457200" lvl="1" indent="0">
              <a:buNone/>
            </a:pPr>
            <a:r>
              <a:rPr lang="en-US" dirty="0" smtClean="0"/>
              <a:t>a)  Hardware Inputs- </a:t>
            </a:r>
            <a:r>
              <a:rPr lang="en-US" dirty="0"/>
              <a:t>transfer assets (quantity over quality)</a:t>
            </a:r>
          </a:p>
          <a:p>
            <a:pPr marL="457200" lvl="1" indent="0">
              <a:buNone/>
            </a:pPr>
            <a:r>
              <a:rPr lang="en-US" dirty="0" smtClean="0"/>
              <a:t>b) Software  They </a:t>
            </a:r>
            <a:r>
              <a:rPr lang="en-US" dirty="0"/>
              <a:t>have a list of productivity  enhancing technologies they are suppose to promote (one size fits all)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They are suppose to find markets and </a:t>
            </a:r>
            <a:r>
              <a:rPr lang="en-US" dirty="0"/>
              <a:t> </a:t>
            </a:r>
            <a:r>
              <a:rPr lang="en-US" dirty="0" smtClean="0"/>
              <a:t>create market linkages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31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based Aggies don’t know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4 pillars of food security and probably doesn't know his/her role on all of this</a:t>
            </a:r>
          </a:p>
          <a:p>
            <a:r>
              <a:rPr lang="en-US" sz="2800" dirty="0" smtClean="0"/>
              <a:t>What the other “non </a:t>
            </a:r>
            <a:r>
              <a:rPr lang="en-US" sz="2800" dirty="0" err="1" smtClean="0"/>
              <a:t>ag</a:t>
            </a:r>
            <a:r>
              <a:rPr lang="en-US" sz="2800" dirty="0" smtClean="0"/>
              <a:t>.”components of a MYAP are doing or why (especially mother care)</a:t>
            </a:r>
          </a:p>
          <a:p>
            <a:r>
              <a:rPr lang="en-US" sz="2800" dirty="0" smtClean="0"/>
              <a:t>Your definition of food “value “compared to their definition of food value.</a:t>
            </a:r>
          </a:p>
          <a:p>
            <a:r>
              <a:rPr lang="en-US" sz="2800" dirty="0" smtClean="0"/>
              <a:t>Essential Nutrition Actions (ESA)</a:t>
            </a:r>
          </a:p>
          <a:p>
            <a:r>
              <a:rPr lang="en-US" sz="2800" dirty="0" smtClean="0"/>
              <a:t>The food groups concept</a:t>
            </a:r>
          </a:p>
          <a:p>
            <a:r>
              <a:rPr lang="en-US" sz="2800" dirty="0" smtClean="0"/>
              <a:t>How they can contribute to improving the nutrition component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31167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Aggie HFS Tool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arenR"/>
            </a:pPr>
            <a:r>
              <a:rPr lang="en-US" i="1" dirty="0" smtClean="0"/>
              <a:t>Availability</a:t>
            </a:r>
            <a:r>
              <a:rPr lang="en-US" dirty="0" smtClean="0"/>
              <a:t>- </a:t>
            </a:r>
            <a:r>
              <a:rPr lang="en-US" dirty="0"/>
              <a:t>intensify, diversity, productivity </a:t>
            </a:r>
            <a:r>
              <a:rPr lang="en-US" dirty="0" smtClean="0"/>
              <a:t>(crop production/post </a:t>
            </a:r>
            <a:r>
              <a:rPr lang="en-US" dirty="0"/>
              <a:t>harvest)</a:t>
            </a:r>
          </a:p>
          <a:p>
            <a:pPr marL="514350" indent="-514350">
              <a:buAutoNum type="arabicParenR"/>
            </a:pPr>
            <a:r>
              <a:rPr lang="en-US" i="1" dirty="0"/>
              <a:t>Access</a:t>
            </a:r>
            <a:r>
              <a:rPr lang="en-US" dirty="0"/>
              <a:t>- income </a:t>
            </a:r>
            <a:r>
              <a:rPr lang="en-US" dirty="0" smtClean="0"/>
              <a:t> a</a:t>
            </a:r>
            <a:r>
              <a:rPr lang="en-US" dirty="0"/>
              <a:t>) From farm resources (fresh /stored) b</a:t>
            </a:r>
            <a:r>
              <a:rPr lang="en-US" dirty="0" smtClean="0"/>
              <a:t>) off-farm- </a:t>
            </a:r>
            <a:r>
              <a:rPr lang="en-US" dirty="0"/>
              <a:t>providing service within specific value chains (input supply, labor harvest/post harvest, storing, transport, sales)</a:t>
            </a:r>
          </a:p>
          <a:p>
            <a:pPr marL="514350" indent="-514350">
              <a:buAutoNum type="arabicParenR"/>
            </a:pPr>
            <a:r>
              <a:rPr lang="en-US" i="1" dirty="0"/>
              <a:t>Utilization</a:t>
            </a:r>
            <a:r>
              <a:rPr lang="en-US" dirty="0"/>
              <a:t>- improved postharvest  chain, demand creation for nutrient dense </a:t>
            </a:r>
            <a:r>
              <a:rPr lang="en-US" dirty="0" smtClean="0"/>
              <a:t>foods</a:t>
            </a:r>
            <a:endParaRPr lang="en-US" dirty="0"/>
          </a:p>
          <a:p>
            <a:pPr marL="514350" indent="-514350">
              <a:buAutoNum type="arabicParenR"/>
            </a:pPr>
            <a:r>
              <a:rPr lang="en-US" i="1" dirty="0" smtClean="0"/>
              <a:t>Vulnerability/resiliency</a:t>
            </a:r>
            <a:r>
              <a:rPr lang="en-US" dirty="0" smtClean="0"/>
              <a:t> - </a:t>
            </a:r>
            <a:r>
              <a:rPr lang="en-US" dirty="0"/>
              <a:t>combination of the 1-3 building at the resource base structure and </a:t>
            </a:r>
            <a:r>
              <a:rPr lang="en-US" dirty="0" smtClean="0"/>
              <a:t>function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858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Speak Their Language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500" y="1958181"/>
            <a:ext cx="5715000" cy="381000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sommers.csucid@gmail.com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6235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</TotalTime>
  <Words>1626</Words>
  <Application>Microsoft Office PowerPoint</Application>
  <PresentationFormat>On-screen Show (4:3)</PresentationFormat>
  <Paragraphs>208</Paragraphs>
  <Slides>26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Finding the Sweet Spot:  A “How-To” Conversation Linking   Nutritionists and Aggies ©</vt:lpstr>
      <vt:lpstr>Schedule</vt:lpstr>
      <vt:lpstr>Introduction</vt:lpstr>
      <vt:lpstr>Key Messages </vt:lpstr>
      <vt:lpstr>  Core Competencies</vt:lpstr>
      <vt:lpstr> Field Aggie Tasks …</vt:lpstr>
      <vt:lpstr>Field based Aggies don’t know</vt:lpstr>
      <vt:lpstr>Aggie HFS Tool Box</vt:lpstr>
      <vt:lpstr> Speak Their Language</vt:lpstr>
      <vt:lpstr>Agriculture Value Chain</vt:lpstr>
      <vt:lpstr>MAP OF A VALUE CHAIN</vt:lpstr>
      <vt:lpstr>Value Chain Analysis </vt:lpstr>
      <vt:lpstr>Supply/Value Chain</vt:lpstr>
      <vt:lpstr>Agricultural Inputs</vt:lpstr>
      <vt:lpstr>Agricultural inputs </vt:lpstr>
      <vt:lpstr>Conservation Agriculture</vt:lpstr>
      <vt:lpstr>Conservation Ag.</vt:lpstr>
      <vt:lpstr>Post Harvest</vt:lpstr>
      <vt:lpstr>Marketing</vt:lpstr>
      <vt:lpstr>Linking Growers to Markets</vt:lpstr>
      <vt:lpstr>How to Make a Friend</vt:lpstr>
      <vt:lpstr>Group Work Pigeon Pea</vt:lpstr>
      <vt:lpstr>Group Work </vt:lpstr>
      <vt:lpstr>Large Group Work-HFS </vt:lpstr>
      <vt:lpstr>Resource Links</vt:lpstr>
      <vt:lpstr>Resource Links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Finding the Sweet Spot:  A “How-To” Conversation Linking   Nuts and Aggies</dc:title>
  <dc:creator>psommers</dc:creator>
  <cp:lastModifiedBy>nneumann</cp:lastModifiedBy>
  <cp:revision>71</cp:revision>
  <dcterms:created xsi:type="dcterms:W3CDTF">2012-04-09T21:01:15Z</dcterms:created>
  <dcterms:modified xsi:type="dcterms:W3CDTF">2012-09-21T19:07:32Z</dcterms:modified>
</cp:coreProperties>
</file>