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8" r:id="rId3"/>
    <p:sldId id="257" r:id="rId4"/>
    <p:sldId id="259" r:id="rId5"/>
    <p:sldId id="260" r:id="rId6"/>
    <p:sldId id="263" r:id="rId7"/>
    <p:sldId id="261" r:id="rId8"/>
    <p:sldId id="262" r:id="rId9"/>
    <p:sldId id="264" r:id="rId1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55" autoAdjust="0"/>
    <p:restoredTop sz="70330" autoAdjust="0"/>
  </p:normalViewPr>
  <p:slideViewPr>
    <p:cSldViewPr>
      <p:cViewPr varScale="1">
        <p:scale>
          <a:sx n="92" d="100"/>
          <a:sy n="92" d="100"/>
        </p:scale>
        <p:origin x="-876" y="-10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defRPr>
            </a:lvl1pPr>
          </a:lstStyle>
          <a:p>
            <a:pPr>
              <a:defRPr/>
            </a:pPr>
            <a:fld id="{885D2B76-677A-4394-9506-78A61E5B6D95}" type="datetimeFigureOut">
              <a:rPr lang="en-US"/>
              <a:pPr>
                <a:defRPr/>
              </a:pPr>
              <a:t>6/11/2012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smtClean="0">
                <a:latin typeface="+mn-lt"/>
              </a:defRPr>
            </a:lvl1pPr>
          </a:lstStyle>
          <a:p>
            <a:pPr>
              <a:defRPr/>
            </a:pPr>
            <a:fld id="{00C78FB3-1423-4C8B-9554-D04BB0AD7C52}" type="slidenum">
              <a:rPr lang="en-US"/>
              <a:pPr>
                <a:defRPr/>
              </a:pPr>
              <a:t>‹#›</a:t>
            </a:fld>
            <a:endParaRPr lang="en-US"/>
          </a:p>
        </p:txBody>
      </p:sp>
    </p:spTree>
    <p:extLst>
      <p:ext uri="{BB962C8B-B14F-4D97-AF65-F5344CB8AC3E}">
        <p14:creationId xmlns:p14="http://schemas.microsoft.com/office/powerpoint/2010/main" val="202977773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0C78FB3-1423-4C8B-9554-D04BB0AD7C52}" type="slidenum">
              <a:rPr lang="en-US" smtClean="0"/>
              <a:pPr>
                <a:defRPr/>
              </a:pPr>
              <a:t>1</a:t>
            </a:fld>
            <a:endParaRPr lang="en-US"/>
          </a:p>
        </p:txBody>
      </p:sp>
    </p:spTree>
    <p:extLst>
      <p:ext uri="{BB962C8B-B14F-4D97-AF65-F5344CB8AC3E}">
        <p14:creationId xmlns:p14="http://schemas.microsoft.com/office/powerpoint/2010/main" val="1558771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How vulnerability is based on both economic and social disadvantages</a:t>
            </a:r>
          </a:p>
          <a:p>
            <a:r>
              <a:rPr lang="en-US" dirty="0" smtClean="0"/>
              <a:t>-	Land O'Lakes has addressed vulnerability through inclusive socially responsive approaches</a:t>
            </a:r>
          </a:p>
          <a:p>
            <a:r>
              <a:rPr lang="en-US" dirty="0" smtClean="0"/>
              <a:t>-	How these approaches have especially address gender inequalities</a:t>
            </a:r>
          </a:p>
          <a:p>
            <a:endParaRPr lang="en-US" dirty="0"/>
          </a:p>
        </p:txBody>
      </p:sp>
      <p:sp>
        <p:nvSpPr>
          <p:cNvPr id="4" name="Slide Number Placeholder 3"/>
          <p:cNvSpPr>
            <a:spLocks noGrp="1"/>
          </p:cNvSpPr>
          <p:nvPr>
            <p:ph type="sldNum" sz="quarter" idx="10"/>
          </p:nvPr>
        </p:nvSpPr>
        <p:spPr/>
        <p:txBody>
          <a:bodyPr/>
          <a:lstStyle/>
          <a:p>
            <a:pPr>
              <a:defRPr/>
            </a:pPr>
            <a:fld id="{00C78FB3-1423-4C8B-9554-D04BB0AD7C52}" type="slidenum">
              <a:rPr lang="en-US" smtClean="0"/>
              <a:pPr>
                <a:defRPr/>
              </a:pPr>
              <a:t>3</a:t>
            </a:fld>
            <a:endParaRPr lang="en-US"/>
          </a:p>
        </p:txBody>
      </p:sp>
    </p:spTree>
    <p:extLst>
      <p:ext uri="{BB962C8B-B14F-4D97-AF65-F5344CB8AC3E}">
        <p14:creationId xmlns:p14="http://schemas.microsoft.com/office/powerpoint/2010/main" val="3511686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Need to review</a:t>
            </a:r>
            <a:r>
              <a:rPr lang="en-US" baseline="0" dirty="0" smtClean="0"/>
              <a:t> programs and get feedback on the extent to which we address gender</a:t>
            </a:r>
          </a:p>
          <a:p>
            <a:pPr marL="228600" indent="-228600">
              <a:buAutoNum type="arabicPeriod"/>
            </a:pPr>
            <a:r>
              <a:rPr lang="en-US" baseline="0" dirty="0" smtClean="0"/>
              <a:t>Need to develop a vision and policy</a:t>
            </a:r>
          </a:p>
          <a:p>
            <a:pPr marL="228600" indent="-228600">
              <a:buAutoNum type="arabicPeriod"/>
            </a:pPr>
            <a:r>
              <a:rPr lang="en-US" baseline="0" dirty="0" smtClean="0"/>
              <a:t>Need for staffing to address gender issues</a:t>
            </a:r>
            <a:endParaRPr lang="en-US" dirty="0"/>
          </a:p>
        </p:txBody>
      </p:sp>
      <p:sp>
        <p:nvSpPr>
          <p:cNvPr id="4" name="Slide Number Placeholder 3"/>
          <p:cNvSpPr>
            <a:spLocks noGrp="1"/>
          </p:cNvSpPr>
          <p:nvPr>
            <p:ph type="sldNum" sz="quarter" idx="10"/>
          </p:nvPr>
        </p:nvSpPr>
        <p:spPr/>
        <p:txBody>
          <a:bodyPr/>
          <a:lstStyle/>
          <a:p>
            <a:pPr>
              <a:defRPr/>
            </a:pPr>
            <a:fld id="{00C78FB3-1423-4C8B-9554-D04BB0AD7C52}" type="slidenum">
              <a:rPr lang="en-US" smtClean="0"/>
              <a:pPr>
                <a:defRPr/>
              </a:pPr>
              <a:t>4</a:t>
            </a:fld>
            <a:endParaRPr lang="en-US"/>
          </a:p>
        </p:txBody>
      </p:sp>
    </p:spTree>
    <p:extLst>
      <p:ext uri="{BB962C8B-B14F-4D97-AF65-F5344CB8AC3E}">
        <p14:creationId xmlns:p14="http://schemas.microsoft.com/office/powerpoint/2010/main" val="3113220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9" descr="IDD Logo with tagline(low-res)"/>
          <p:cNvPicPr>
            <a:picLocks noChangeAspect="1" noChangeArrowheads="1"/>
          </p:cNvPicPr>
          <p:nvPr userDrawn="1"/>
        </p:nvPicPr>
        <p:blipFill>
          <a:blip r:embed="rId2"/>
          <a:srcRect/>
          <a:stretch>
            <a:fillRect/>
          </a:stretch>
        </p:blipFill>
        <p:spPr bwMode="auto">
          <a:xfrm>
            <a:off x="381000" y="304800"/>
            <a:ext cx="3649663" cy="762000"/>
          </a:xfrm>
          <a:prstGeom prst="rect">
            <a:avLst/>
          </a:prstGeom>
          <a:noFill/>
          <a:ln w="9525">
            <a:noFill/>
            <a:miter lim="800000"/>
            <a:headEnd/>
            <a:tailEnd/>
          </a:ln>
        </p:spPr>
      </p:pic>
      <p:pic>
        <p:nvPicPr>
          <p:cNvPr id="5" name="Picture 10" descr="color bar"/>
          <p:cNvPicPr>
            <a:picLocks noChangeAspect="1" noChangeArrowheads="1"/>
          </p:cNvPicPr>
          <p:nvPr userDrawn="1"/>
        </p:nvPicPr>
        <p:blipFill>
          <a:blip r:embed="rId3"/>
          <a:srcRect/>
          <a:stretch>
            <a:fillRect/>
          </a:stretch>
        </p:blipFill>
        <p:spPr bwMode="auto">
          <a:xfrm>
            <a:off x="0" y="5867400"/>
            <a:ext cx="9144000" cy="990600"/>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fld id="{04D1AB0F-B807-4231-9777-B6449C6A8E24}" type="datetimeFigureOut">
              <a:rPr lang="en-US"/>
              <a:pPr>
                <a:defRPr/>
              </a:pPr>
              <a:t>6/11/2012</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ABBD9251-5636-4CDD-91B5-D99DA4E1757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9" descr="IDD Logo with tagline(low-res)"/>
          <p:cNvPicPr>
            <a:picLocks noChangeAspect="1" noChangeArrowheads="1"/>
          </p:cNvPicPr>
          <p:nvPr userDrawn="1"/>
        </p:nvPicPr>
        <p:blipFill>
          <a:blip r:embed="rId2"/>
          <a:srcRect/>
          <a:stretch>
            <a:fillRect/>
          </a:stretch>
        </p:blipFill>
        <p:spPr bwMode="auto">
          <a:xfrm>
            <a:off x="381000" y="304800"/>
            <a:ext cx="3649663" cy="762000"/>
          </a:xfrm>
          <a:prstGeom prst="rect">
            <a:avLst/>
          </a:prstGeom>
          <a:noFill/>
          <a:ln w="9525">
            <a:noFill/>
            <a:miter lim="800000"/>
            <a:headEnd/>
            <a:tailEnd/>
          </a:ln>
        </p:spPr>
      </p:pic>
      <p:pic>
        <p:nvPicPr>
          <p:cNvPr id="5" name="Picture 10" descr="color bar"/>
          <p:cNvPicPr>
            <a:picLocks noChangeAspect="1" noChangeArrowheads="1"/>
          </p:cNvPicPr>
          <p:nvPr userDrawn="1"/>
        </p:nvPicPr>
        <p:blipFill>
          <a:blip r:embed="rId3"/>
          <a:srcRect/>
          <a:stretch>
            <a:fillRect/>
          </a:stretch>
        </p:blipFill>
        <p:spPr bwMode="auto">
          <a:xfrm>
            <a:off x="0" y="5867400"/>
            <a:ext cx="9144000" cy="9906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fld id="{B33BB975-DD5D-43CD-BA99-C0B645FA7BB9}" type="datetimeFigureOut">
              <a:rPr lang="en-US"/>
              <a:pPr>
                <a:defRPr/>
              </a:pPr>
              <a:t>6/11/2012</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359AE01F-EAC2-4075-A577-2C41524A45A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9" descr="IDD Logo with tagline(low-res)"/>
          <p:cNvPicPr>
            <a:picLocks noChangeAspect="1" noChangeArrowheads="1"/>
          </p:cNvPicPr>
          <p:nvPr userDrawn="1"/>
        </p:nvPicPr>
        <p:blipFill>
          <a:blip r:embed="rId2"/>
          <a:srcRect/>
          <a:stretch>
            <a:fillRect/>
          </a:stretch>
        </p:blipFill>
        <p:spPr bwMode="auto">
          <a:xfrm>
            <a:off x="381000" y="304800"/>
            <a:ext cx="3649663" cy="762000"/>
          </a:xfrm>
          <a:prstGeom prst="rect">
            <a:avLst/>
          </a:prstGeom>
          <a:noFill/>
          <a:ln w="9525">
            <a:noFill/>
            <a:miter lim="800000"/>
            <a:headEnd/>
            <a:tailEnd/>
          </a:ln>
        </p:spPr>
      </p:pic>
      <p:pic>
        <p:nvPicPr>
          <p:cNvPr id="5" name="Picture 10" descr="color bar"/>
          <p:cNvPicPr>
            <a:picLocks noChangeAspect="1" noChangeArrowheads="1"/>
          </p:cNvPicPr>
          <p:nvPr userDrawn="1"/>
        </p:nvPicPr>
        <p:blipFill>
          <a:blip r:embed="rId3"/>
          <a:srcRect/>
          <a:stretch>
            <a:fillRect/>
          </a:stretch>
        </p:blipFill>
        <p:spPr bwMode="auto">
          <a:xfrm>
            <a:off x="0" y="5867400"/>
            <a:ext cx="9144000" cy="990600"/>
          </a:xfrm>
          <a:prstGeom prst="rect">
            <a:avLst/>
          </a:prstGeom>
          <a:noFill/>
          <a:ln w="9525">
            <a:noFill/>
            <a:miter lim="800000"/>
            <a:headEnd/>
            <a:tailEnd/>
          </a:ln>
        </p:spPr>
      </p:pic>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fld id="{AA5E91DE-35BA-4153-A44D-D425A93298D7}" type="datetimeFigureOut">
              <a:rPr lang="en-US"/>
              <a:pPr>
                <a:defRPr/>
              </a:pPr>
              <a:t>6/11/2012</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708D3241-7120-440E-A0CC-D470B6765E0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9" descr="IDD Logo with tagline(low-res)"/>
          <p:cNvPicPr>
            <a:picLocks noChangeAspect="1" noChangeArrowheads="1"/>
          </p:cNvPicPr>
          <p:nvPr userDrawn="1"/>
        </p:nvPicPr>
        <p:blipFill>
          <a:blip r:embed="rId2"/>
          <a:srcRect/>
          <a:stretch>
            <a:fillRect/>
          </a:stretch>
        </p:blipFill>
        <p:spPr bwMode="auto">
          <a:xfrm>
            <a:off x="381000" y="304800"/>
            <a:ext cx="3649663" cy="762000"/>
          </a:xfrm>
          <a:prstGeom prst="rect">
            <a:avLst/>
          </a:prstGeom>
          <a:noFill/>
          <a:ln w="9525">
            <a:noFill/>
            <a:miter lim="800000"/>
            <a:headEnd/>
            <a:tailEnd/>
          </a:ln>
        </p:spPr>
      </p:pic>
      <p:pic>
        <p:nvPicPr>
          <p:cNvPr id="5" name="Picture 10" descr="color bar"/>
          <p:cNvPicPr>
            <a:picLocks noChangeAspect="1" noChangeArrowheads="1"/>
          </p:cNvPicPr>
          <p:nvPr userDrawn="1"/>
        </p:nvPicPr>
        <p:blipFill>
          <a:blip r:embed="rId3"/>
          <a:srcRect/>
          <a:stretch>
            <a:fillRect/>
          </a:stretch>
        </p:blipFill>
        <p:spPr bwMode="auto">
          <a:xfrm>
            <a:off x="0" y="5867400"/>
            <a:ext cx="9144000" cy="9906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fld id="{4DC338DC-348F-413E-9041-E1C3603B796C}" type="datetimeFigureOut">
              <a:rPr lang="en-US"/>
              <a:pPr>
                <a:defRPr/>
              </a:pPr>
              <a:t>6/11/2012</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959147BC-C11D-4E70-B703-DA3A569EB1E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9" descr="IDD Logo with tagline(low-res)"/>
          <p:cNvPicPr>
            <a:picLocks noChangeAspect="1" noChangeArrowheads="1"/>
          </p:cNvPicPr>
          <p:nvPr userDrawn="1"/>
        </p:nvPicPr>
        <p:blipFill>
          <a:blip r:embed="rId2"/>
          <a:srcRect/>
          <a:stretch>
            <a:fillRect/>
          </a:stretch>
        </p:blipFill>
        <p:spPr bwMode="auto">
          <a:xfrm>
            <a:off x="381000" y="304800"/>
            <a:ext cx="3649663" cy="762000"/>
          </a:xfrm>
          <a:prstGeom prst="rect">
            <a:avLst/>
          </a:prstGeom>
          <a:noFill/>
          <a:ln w="9525">
            <a:noFill/>
            <a:miter lim="800000"/>
            <a:headEnd/>
            <a:tailEnd/>
          </a:ln>
        </p:spPr>
      </p:pic>
      <p:pic>
        <p:nvPicPr>
          <p:cNvPr id="5" name="Picture 10" descr="color bar"/>
          <p:cNvPicPr>
            <a:picLocks noChangeAspect="1" noChangeArrowheads="1"/>
          </p:cNvPicPr>
          <p:nvPr userDrawn="1"/>
        </p:nvPicPr>
        <p:blipFill>
          <a:blip r:embed="rId3"/>
          <a:srcRect/>
          <a:stretch>
            <a:fillRect/>
          </a:stretch>
        </p:blipFill>
        <p:spPr bwMode="auto">
          <a:xfrm>
            <a:off x="0" y="5867400"/>
            <a:ext cx="9144000" cy="990600"/>
          </a:xfrm>
          <a:prstGeom prst="rect">
            <a:avLst/>
          </a:prstGeom>
          <a:noFill/>
          <a:ln w="9525">
            <a:noFill/>
            <a:miter lim="800000"/>
            <a:headEnd/>
            <a:tailEnd/>
          </a:ln>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BFC6397A-BB6F-4934-A931-115AC68CCBA3}" type="datetimeFigureOut">
              <a:rPr lang="en-US"/>
              <a:pPr>
                <a:defRPr/>
              </a:pPr>
              <a:t>6/11/2012</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86A08AF7-91C0-4A37-998C-7F035D5EF6B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9" descr="IDD Logo with tagline(low-res)"/>
          <p:cNvPicPr>
            <a:picLocks noChangeAspect="1" noChangeArrowheads="1"/>
          </p:cNvPicPr>
          <p:nvPr userDrawn="1"/>
        </p:nvPicPr>
        <p:blipFill>
          <a:blip r:embed="rId2"/>
          <a:srcRect/>
          <a:stretch>
            <a:fillRect/>
          </a:stretch>
        </p:blipFill>
        <p:spPr bwMode="auto">
          <a:xfrm>
            <a:off x="381000" y="304800"/>
            <a:ext cx="3649663" cy="762000"/>
          </a:xfrm>
          <a:prstGeom prst="rect">
            <a:avLst/>
          </a:prstGeom>
          <a:noFill/>
          <a:ln w="9525">
            <a:noFill/>
            <a:miter lim="800000"/>
            <a:headEnd/>
            <a:tailEnd/>
          </a:ln>
        </p:spPr>
      </p:pic>
      <p:pic>
        <p:nvPicPr>
          <p:cNvPr id="6" name="Picture 10" descr="color bar"/>
          <p:cNvPicPr>
            <a:picLocks noChangeAspect="1" noChangeArrowheads="1"/>
          </p:cNvPicPr>
          <p:nvPr userDrawn="1"/>
        </p:nvPicPr>
        <p:blipFill>
          <a:blip r:embed="rId3"/>
          <a:srcRect/>
          <a:stretch>
            <a:fillRect/>
          </a:stretch>
        </p:blipFill>
        <p:spPr bwMode="auto">
          <a:xfrm>
            <a:off x="0" y="5867400"/>
            <a:ext cx="9144000" cy="990600"/>
          </a:xfrm>
          <a:prstGeom prst="rect">
            <a:avLst/>
          </a:prstGeom>
          <a:noFill/>
          <a:ln w="9525">
            <a:noFill/>
            <a:miter lim="800000"/>
            <a:headEnd/>
            <a:tailEnd/>
          </a:ln>
        </p:spPr>
      </p:pic>
      <p:sp>
        <p:nvSpPr>
          <p:cNvPr id="2" name="Title 1"/>
          <p:cNvSpPr>
            <a:spLocks noGrp="1"/>
          </p:cNvSpPr>
          <p:nvPr>
            <p:ph type="title"/>
          </p:nvPr>
        </p:nvSpPr>
        <p:spPr/>
        <p:txBody>
          <a:bodyPr>
            <a:normAutofit/>
          </a:bodyPr>
          <a:lstStyle>
            <a:lvl1pPr algn="r">
              <a:defRPr sz="2800">
                <a:solidFill>
                  <a:srgbClr val="003366"/>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atin typeface="Verdana" pitchFamily="34" charset="0"/>
                <a:ea typeface="Verdana" pitchFamily="34" charset="0"/>
                <a:cs typeface="Verdana" pitchFamily="34" charset="0"/>
              </a:defRPr>
            </a:lvl1pPr>
            <a:lvl2pPr>
              <a:defRPr sz="2400">
                <a:latin typeface="Verdana" pitchFamily="34" charset="0"/>
                <a:ea typeface="Verdana" pitchFamily="34" charset="0"/>
                <a:cs typeface="Verdana" pitchFamily="34" charset="0"/>
              </a:defRPr>
            </a:lvl2pPr>
            <a:lvl3pPr>
              <a:defRPr sz="2000">
                <a:latin typeface="Verdana" pitchFamily="34" charset="0"/>
                <a:ea typeface="Verdana" pitchFamily="34" charset="0"/>
                <a:cs typeface="Verdana" pitchFamily="34" charset="0"/>
              </a:defRPr>
            </a:lvl3pPr>
            <a:lvl4pPr>
              <a:defRPr sz="1800">
                <a:latin typeface="Verdana" pitchFamily="34" charset="0"/>
                <a:ea typeface="Verdana" pitchFamily="34" charset="0"/>
                <a:cs typeface="Verdana" pitchFamily="34" charset="0"/>
              </a:defRPr>
            </a:lvl4pPr>
            <a:lvl5pPr>
              <a:defRPr sz="1800">
                <a:latin typeface="Verdana" pitchFamily="34" charset="0"/>
                <a:ea typeface="Verdana" pitchFamily="34" charset="0"/>
                <a:cs typeface="Verdana"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atin typeface="Verdana" pitchFamily="34" charset="0"/>
                <a:ea typeface="Verdana" pitchFamily="34" charset="0"/>
                <a:cs typeface="Verdana" pitchFamily="34" charset="0"/>
              </a:defRPr>
            </a:lvl1pPr>
            <a:lvl2pPr>
              <a:defRPr sz="2400">
                <a:latin typeface="Verdana" pitchFamily="34" charset="0"/>
                <a:ea typeface="Verdana" pitchFamily="34" charset="0"/>
                <a:cs typeface="Verdana" pitchFamily="34" charset="0"/>
              </a:defRPr>
            </a:lvl2pPr>
            <a:lvl3pPr>
              <a:defRPr sz="2000">
                <a:latin typeface="Verdana" pitchFamily="34" charset="0"/>
                <a:ea typeface="Verdana" pitchFamily="34" charset="0"/>
                <a:cs typeface="Verdana" pitchFamily="34" charset="0"/>
              </a:defRPr>
            </a:lvl3pPr>
            <a:lvl4pPr>
              <a:defRPr sz="1800">
                <a:latin typeface="Verdana" pitchFamily="34" charset="0"/>
                <a:ea typeface="Verdana" pitchFamily="34" charset="0"/>
                <a:cs typeface="Verdana" pitchFamily="34" charset="0"/>
              </a:defRPr>
            </a:lvl4pPr>
            <a:lvl5pPr>
              <a:defRPr sz="1800">
                <a:latin typeface="Verdana" pitchFamily="34" charset="0"/>
                <a:ea typeface="Verdana" pitchFamily="34" charset="0"/>
                <a:cs typeface="Verdana"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4"/>
          <p:cNvSpPr>
            <a:spLocks noGrp="1"/>
          </p:cNvSpPr>
          <p:nvPr>
            <p:ph type="dt" sz="half" idx="10"/>
          </p:nvPr>
        </p:nvSpPr>
        <p:spPr/>
        <p:txBody>
          <a:bodyPr/>
          <a:lstStyle>
            <a:lvl1pPr>
              <a:defRPr/>
            </a:lvl1pPr>
          </a:lstStyle>
          <a:p>
            <a:pPr>
              <a:defRPr/>
            </a:pPr>
            <a:fld id="{43279AB2-66E3-42BC-A5E1-80472A5AA328}" type="datetimeFigureOut">
              <a:rPr lang="en-US"/>
              <a:pPr>
                <a:defRPr/>
              </a:pPr>
              <a:t>6/11/2012</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9A2E9B3E-75F2-4713-B812-7EA4777556F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9" descr="IDD Logo with tagline(low-res)"/>
          <p:cNvPicPr>
            <a:picLocks noChangeAspect="1" noChangeArrowheads="1"/>
          </p:cNvPicPr>
          <p:nvPr userDrawn="1"/>
        </p:nvPicPr>
        <p:blipFill>
          <a:blip r:embed="rId2"/>
          <a:srcRect/>
          <a:stretch>
            <a:fillRect/>
          </a:stretch>
        </p:blipFill>
        <p:spPr bwMode="auto">
          <a:xfrm>
            <a:off x="381000" y="304800"/>
            <a:ext cx="3649663" cy="762000"/>
          </a:xfrm>
          <a:prstGeom prst="rect">
            <a:avLst/>
          </a:prstGeom>
          <a:noFill/>
          <a:ln w="9525">
            <a:noFill/>
            <a:miter lim="800000"/>
            <a:headEnd/>
            <a:tailEnd/>
          </a:ln>
        </p:spPr>
      </p:pic>
      <p:pic>
        <p:nvPicPr>
          <p:cNvPr id="8" name="Picture 10" descr="color bar"/>
          <p:cNvPicPr>
            <a:picLocks noChangeAspect="1" noChangeArrowheads="1"/>
          </p:cNvPicPr>
          <p:nvPr userDrawn="1"/>
        </p:nvPicPr>
        <p:blipFill>
          <a:blip r:embed="rId3"/>
          <a:srcRect/>
          <a:stretch>
            <a:fillRect/>
          </a:stretch>
        </p:blipFill>
        <p:spPr bwMode="auto">
          <a:xfrm>
            <a:off x="0" y="5867400"/>
            <a:ext cx="9144000" cy="990600"/>
          </a:xfrm>
          <a:prstGeom prst="rect">
            <a:avLst/>
          </a:prstGeom>
          <a:noFill/>
          <a:ln w="9525">
            <a:noFill/>
            <a:miter lim="800000"/>
            <a:headEnd/>
            <a:tailEnd/>
          </a:ln>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6"/>
          <p:cNvSpPr>
            <a:spLocks noGrp="1"/>
          </p:cNvSpPr>
          <p:nvPr>
            <p:ph type="dt" sz="half" idx="10"/>
          </p:nvPr>
        </p:nvSpPr>
        <p:spPr/>
        <p:txBody>
          <a:bodyPr/>
          <a:lstStyle>
            <a:lvl1pPr>
              <a:defRPr/>
            </a:lvl1pPr>
          </a:lstStyle>
          <a:p>
            <a:pPr>
              <a:defRPr/>
            </a:pPr>
            <a:fld id="{7311E288-DCC5-4365-A00C-D0AE013F5194}" type="datetimeFigureOut">
              <a:rPr lang="en-US"/>
              <a:pPr>
                <a:defRPr/>
              </a:pPr>
              <a:t>6/11/2012</a:t>
            </a:fld>
            <a:endParaRPr lang="en-US"/>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Slide Number Placeholder 8"/>
          <p:cNvSpPr>
            <a:spLocks noGrp="1"/>
          </p:cNvSpPr>
          <p:nvPr>
            <p:ph type="sldNum" sz="quarter" idx="12"/>
          </p:nvPr>
        </p:nvSpPr>
        <p:spPr/>
        <p:txBody>
          <a:bodyPr/>
          <a:lstStyle>
            <a:lvl1pPr>
              <a:defRPr/>
            </a:lvl1pPr>
          </a:lstStyle>
          <a:p>
            <a:pPr>
              <a:defRPr/>
            </a:pPr>
            <a:fld id="{D7DA5685-2F24-4362-BCD2-1DC8176DB34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9" descr="IDD Logo with tagline(low-res)"/>
          <p:cNvPicPr>
            <a:picLocks noChangeAspect="1" noChangeArrowheads="1"/>
          </p:cNvPicPr>
          <p:nvPr userDrawn="1"/>
        </p:nvPicPr>
        <p:blipFill>
          <a:blip r:embed="rId2"/>
          <a:srcRect/>
          <a:stretch>
            <a:fillRect/>
          </a:stretch>
        </p:blipFill>
        <p:spPr bwMode="auto">
          <a:xfrm>
            <a:off x="381000" y="304800"/>
            <a:ext cx="3649663" cy="762000"/>
          </a:xfrm>
          <a:prstGeom prst="rect">
            <a:avLst/>
          </a:prstGeom>
          <a:noFill/>
          <a:ln w="9525">
            <a:noFill/>
            <a:miter lim="800000"/>
            <a:headEnd/>
            <a:tailEnd/>
          </a:ln>
        </p:spPr>
      </p:pic>
      <p:pic>
        <p:nvPicPr>
          <p:cNvPr id="4" name="Picture 10" descr="color bar"/>
          <p:cNvPicPr>
            <a:picLocks noChangeAspect="1" noChangeArrowheads="1"/>
          </p:cNvPicPr>
          <p:nvPr userDrawn="1"/>
        </p:nvPicPr>
        <p:blipFill>
          <a:blip r:embed="rId3"/>
          <a:srcRect/>
          <a:stretch>
            <a:fillRect/>
          </a:stretch>
        </p:blipFill>
        <p:spPr bwMode="auto">
          <a:xfrm>
            <a:off x="0" y="5867400"/>
            <a:ext cx="9144000" cy="9906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2"/>
          <p:cNvSpPr>
            <a:spLocks noGrp="1"/>
          </p:cNvSpPr>
          <p:nvPr>
            <p:ph type="dt" sz="half" idx="10"/>
          </p:nvPr>
        </p:nvSpPr>
        <p:spPr/>
        <p:txBody>
          <a:bodyPr/>
          <a:lstStyle>
            <a:lvl1pPr>
              <a:defRPr/>
            </a:lvl1pPr>
          </a:lstStyle>
          <a:p>
            <a:pPr>
              <a:defRPr/>
            </a:pPr>
            <a:fld id="{3688D80E-81D8-4F0A-AB46-6BFE51273552}" type="datetimeFigureOut">
              <a:rPr lang="en-US"/>
              <a:pPr>
                <a:defRPr/>
              </a:pPr>
              <a:t>6/11/2012</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6DD55C28-0653-4820-AC69-D92C446E7D8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9" descr="IDD Logo with tagline(low-res)"/>
          <p:cNvPicPr>
            <a:picLocks noChangeAspect="1" noChangeArrowheads="1"/>
          </p:cNvPicPr>
          <p:nvPr userDrawn="1"/>
        </p:nvPicPr>
        <p:blipFill>
          <a:blip r:embed="rId2"/>
          <a:srcRect/>
          <a:stretch>
            <a:fillRect/>
          </a:stretch>
        </p:blipFill>
        <p:spPr bwMode="auto">
          <a:xfrm>
            <a:off x="381000" y="304800"/>
            <a:ext cx="3649663" cy="762000"/>
          </a:xfrm>
          <a:prstGeom prst="rect">
            <a:avLst/>
          </a:prstGeom>
          <a:noFill/>
          <a:ln w="9525">
            <a:noFill/>
            <a:miter lim="800000"/>
            <a:headEnd/>
            <a:tailEnd/>
          </a:ln>
        </p:spPr>
      </p:pic>
      <p:pic>
        <p:nvPicPr>
          <p:cNvPr id="3" name="Picture 10" descr="color bar"/>
          <p:cNvPicPr>
            <a:picLocks noChangeAspect="1" noChangeArrowheads="1"/>
          </p:cNvPicPr>
          <p:nvPr userDrawn="1"/>
        </p:nvPicPr>
        <p:blipFill>
          <a:blip r:embed="rId3"/>
          <a:srcRect/>
          <a:stretch>
            <a:fillRect/>
          </a:stretch>
        </p:blipFill>
        <p:spPr bwMode="auto">
          <a:xfrm>
            <a:off x="0" y="5867400"/>
            <a:ext cx="9144000" cy="990600"/>
          </a:xfrm>
          <a:prstGeom prst="rect">
            <a:avLst/>
          </a:prstGeom>
          <a:noFill/>
          <a:ln w="9525">
            <a:noFill/>
            <a:miter lim="800000"/>
            <a:headEnd/>
            <a:tailEnd/>
          </a:ln>
        </p:spPr>
      </p:pic>
      <p:sp>
        <p:nvSpPr>
          <p:cNvPr id="4" name="Date Placeholder 1"/>
          <p:cNvSpPr>
            <a:spLocks noGrp="1"/>
          </p:cNvSpPr>
          <p:nvPr>
            <p:ph type="dt" sz="half" idx="10"/>
          </p:nvPr>
        </p:nvSpPr>
        <p:spPr/>
        <p:txBody>
          <a:bodyPr/>
          <a:lstStyle>
            <a:lvl1pPr>
              <a:defRPr/>
            </a:lvl1pPr>
          </a:lstStyle>
          <a:p>
            <a:pPr>
              <a:defRPr/>
            </a:pPr>
            <a:fld id="{FCAB901A-96B0-4294-A4AA-9328FED490A2}" type="datetimeFigureOut">
              <a:rPr lang="en-US"/>
              <a:pPr>
                <a:defRPr/>
              </a:pPr>
              <a:t>6/11/2012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D6580579-6690-4141-B7CA-557915E2106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9" descr="IDD Logo with tagline(low-res)"/>
          <p:cNvPicPr>
            <a:picLocks noChangeAspect="1" noChangeArrowheads="1"/>
          </p:cNvPicPr>
          <p:nvPr userDrawn="1"/>
        </p:nvPicPr>
        <p:blipFill>
          <a:blip r:embed="rId2"/>
          <a:srcRect/>
          <a:stretch>
            <a:fillRect/>
          </a:stretch>
        </p:blipFill>
        <p:spPr bwMode="auto">
          <a:xfrm>
            <a:off x="381000" y="304800"/>
            <a:ext cx="3649663" cy="762000"/>
          </a:xfrm>
          <a:prstGeom prst="rect">
            <a:avLst/>
          </a:prstGeom>
          <a:noFill/>
          <a:ln w="9525">
            <a:noFill/>
            <a:miter lim="800000"/>
            <a:headEnd/>
            <a:tailEnd/>
          </a:ln>
        </p:spPr>
      </p:pic>
      <p:pic>
        <p:nvPicPr>
          <p:cNvPr id="6" name="Picture 10" descr="color bar"/>
          <p:cNvPicPr>
            <a:picLocks noChangeAspect="1" noChangeArrowheads="1"/>
          </p:cNvPicPr>
          <p:nvPr userDrawn="1"/>
        </p:nvPicPr>
        <p:blipFill>
          <a:blip r:embed="rId3"/>
          <a:srcRect/>
          <a:stretch>
            <a:fillRect/>
          </a:stretch>
        </p:blipFill>
        <p:spPr bwMode="auto">
          <a:xfrm>
            <a:off x="0" y="5867400"/>
            <a:ext cx="9144000" cy="990600"/>
          </a:xfrm>
          <a:prstGeom prst="rect">
            <a:avLst/>
          </a:prstGeom>
          <a:noFill/>
          <a:ln w="9525">
            <a:noFill/>
            <a:miter lim="800000"/>
            <a:headEnd/>
            <a:tailEnd/>
          </a:ln>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7AB2A7C7-37E0-498A-8316-940A3F9D02BB}" type="datetimeFigureOut">
              <a:rPr lang="en-US"/>
              <a:pPr>
                <a:defRPr/>
              </a:pPr>
              <a:t>6/11/2012</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DC4369DA-BBD8-4F5E-AA39-3FCC59085F5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9" descr="IDD Logo with tagline(low-res)"/>
          <p:cNvPicPr>
            <a:picLocks noChangeAspect="1" noChangeArrowheads="1"/>
          </p:cNvPicPr>
          <p:nvPr userDrawn="1"/>
        </p:nvPicPr>
        <p:blipFill>
          <a:blip r:embed="rId2"/>
          <a:srcRect/>
          <a:stretch>
            <a:fillRect/>
          </a:stretch>
        </p:blipFill>
        <p:spPr bwMode="auto">
          <a:xfrm>
            <a:off x="381000" y="304800"/>
            <a:ext cx="3649663" cy="762000"/>
          </a:xfrm>
          <a:prstGeom prst="rect">
            <a:avLst/>
          </a:prstGeom>
          <a:noFill/>
          <a:ln w="9525">
            <a:noFill/>
            <a:miter lim="800000"/>
            <a:headEnd/>
            <a:tailEnd/>
          </a:ln>
        </p:spPr>
      </p:pic>
      <p:pic>
        <p:nvPicPr>
          <p:cNvPr id="6" name="Picture 10" descr="color bar"/>
          <p:cNvPicPr>
            <a:picLocks noChangeAspect="1" noChangeArrowheads="1"/>
          </p:cNvPicPr>
          <p:nvPr userDrawn="1"/>
        </p:nvPicPr>
        <p:blipFill>
          <a:blip r:embed="rId3"/>
          <a:srcRect/>
          <a:stretch>
            <a:fillRect/>
          </a:stretch>
        </p:blipFill>
        <p:spPr bwMode="auto">
          <a:xfrm>
            <a:off x="0" y="5867400"/>
            <a:ext cx="9144000" cy="990600"/>
          </a:xfrm>
          <a:prstGeom prst="rect">
            <a:avLst/>
          </a:prstGeom>
          <a:noFill/>
          <a:ln w="9525">
            <a:noFill/>
            <a:miter lim="800000"/>
            <a:headEnd/>
            <a:tailEnd/>
          </a:ln>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3E3EA30E-79F6-42B1-8716-69F2DF1B18AD}" type="datetimeFigureOut">
              <a:rPr lang="en-US"/>
              <a:pPr>
                <a:defRPr/>
              </a:pPr>
              <a:t>6/11/2012</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ED1DFBA3-82DE-4B9F-ADBB-EF46CD91F62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67A29B38-AA5F-40E2-A717-C6CDA7DBDC80}" type="datetimeFigureOut">
              <a:rPr lang="en-US"/>
              <a:pPr>
                <a:defRPr/>
              </a:pPr>
              <a:t>6/11/2012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5BEC3F38-C1EC-4F60-84E8-873A3539B147}" type="slidenum">
              <a:rPr lang="en-US"/>
              <a:pPr>
                <a:defRPr/>
              </a:pPr>
              <a:t>‹#›</a:t>
            </a:fld>
            <a:endParaRPr lang="en-US"/>
          </a:p>
        </p:txBody>
      </p:sp>
      <p:pic>
        <p:nvPicPr>
          <p:cNvPr id="1031" name="Picture 9" descr="IDD Logo with tagline(low-res)"/>
          <p:cNvPicPr>
            <a:picLocks noChangeAspect="1" noChangeArrowheads="1"/>
          </p:cNvPicPr>
          <p:nvPr userDrawn="1"/>
        </p:nvPicPr>
        <p:blipFill>
          <a:blip r:embed="rId13"/>
          <a:srcRect/>
          <a:stretch>
            <a:fillRect/>
          </a:stretch>
        </p:blipFill>
        <p:spPr bwMode="auto">
          <a:xfrm>
            <a:off x="381000" y="304800"/>
            <a:ext cx="3649663" cy="762000"/>
          </a:xfrm>
          <a:prstGeom prst="rect">
            <a:avLst/>
          </a:prstGeom>
          <a:noFill/>
          <a:ln w="9525">
            <a:noFill/>
            <a:miter lim="800000"/>
            <a:headEnd/>
            <a:tailEnd/>
          </a:ln>
        </p:spPr>
      </p:pic>
      <p:pic>
        <p:nvPicPr>
          <p:cNvPr id="1032" name="Picture 10" descr="color bar"/>
          <p:cNvPicPr>
            <a:picLocks noChangeAspect="1" noChangeArrowheads="1"/>
          </p:cNvPicPr>
          <p:nvPr userDrawn="1"/>
        </p:nvPicPr>
        <p:blipFill>
          <a:blip r:embed="rId14"/>
          <a:srcRect/>
          <a:stretch>
            <a:fillRect/>
          </a:stretch>
        </p:blipFill>
        <p:spPr bwMode="auto">
          <a:xfrm>
            <a:off x="0" y="5867400"/>
            <a:ext cx="9144000" cy="9906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p:txBody>
          <a:bodyPr/>
          <a:lstStyle/>
          <a:p>
            <a:r>
              <a:rPr lang="en-US" sz="3200" b="1" dirty="0" smtClean="0">
                <a:solidFill>
                  <a:srgbClr val="003366"/>
                </a:solidFill>
                <a:latin typeface="Verdana" pitchFamily="34" charset="0"/>
              </a:rPr>
              <a:t>Land O’Lakes </a:t>
            </a:r>
            <a:br>
              <a:rPr lang="en-US" sz="3200" b="1" dirty="0" smtClean="0">
                <a:solidFill>
                  <a:srgbClr val="003366"/>
                </a:solidFill>
                <a:latin typeface="Verdana" pitchFamily="34" charset="0"/>
              </a:rPr>
            </a:br>
            <a:r>
              <a:rPr lang="en-US" sz="3200" b="1" dirty="0" smtClean="0">
                <a:solidFill>
                  <a:srgbClr val="003366"/>
                </a:solidFill>
                <a:latin typeface="Verdana" pitchFamily="34" charset="0"/>
              </a:rPr>
              <a:t>International Development</a:t>
            </a:r>
            <a:br>
              <a:rPr lang="en-US" sz="3200" b="1" dirty="0" smtClean="0">
                <a:solidFill>
                  <a:srgbClr val="003366"/>
                </a:solidFill>
                <a:latin typeface="Verdana" pitchFamily="34" charset="0"/>
              </a:rPr>
            </a:br>
            <a:r>
              <a:rPr lang="en-US" sz="3200" b="1" dirty="0" smtClean="0">
                <a:solidFill>
                  <a:srgbClr val="003366"/>
                </a:solidFill>
                <a:latin typeface="Verdana" pitchFamily="34" charset="0"/>
              </a:rPr>
              <a:t>Gender Task Force</a:t>
            </a:r>
          </a:p>
        </p:txBody>
      </p:sp>
      <p:sp>
        <p:nvSpPr>
          <p:cNvPr id="14338" name="Subtitle 2"/>
          <p:cNvSpPr>
            <a:spLocks noGrp="1"/>
          </p:cNvSpPr>
          <p:nvPr>
            <p:ph type="subTitle" idx="1"/>
          </p:nvPr>
        </p:nvSpPr>
        <p:spPr/>
        <p:txBody>
          <a:bodyPr/>
          <a:lstStyle/>
          <a:p>
            <a:r>
              <a:rPr lang="en-US" b="1" dirty="0" smtClean="0">
                <a:solidFill>
                  <a:srgbClr val="003366"/>
                </a:solidFill>
                <a:latin typeface="Verdana" pitchFamily="34" charset="0"/>
              </a:rPr>
              <a:t>Mara Russell</a:t>
            </a:r>
            <a:endParaRPr lang="en-US" b="1" dirty="0">
              <a:solidFill>
                <a:srgbClr val="003366"/>
              </a:solidFill>
              <a:latin typeface="Verdana" pitchFamily="34" charset="0"/>
            </a:endParaRPr>
          </a:p>
          <a:p>
            <a:r>
              <a:rPr lang="en-US" sz="2000" dirty="0" smtClean="0">
                <a:solidFill>
                  <a:srgbClr val="003366"/>
                </a:solidFill>
                <a:latin typeface="Verdana" pitchFamily="34" charset="0"/>
              </a:rPr>
              <a:t>June 11, </a:t>
            </a:r>
            <a:r>
              <a:rPr lang="en-US" sz="2000" dirty="0">
                <a:solidFill>
                  <a:srgbClr val="003366"/>
                </a:solidFill>
                <a:latin typeface="Verdana" pitchFamily="34" charset="0"/>
              </a:rPr>
              <a:t>2012</a:t>
            </a:r>
          </a:p>
          <a:p>
            <a:r>
              <a:rPr lang="en-US" sz="2000" dirty="0" smtClean="0">
                <a:solidFill>
                  <a:srgbClr val="003366"/>
                </a:solidFill>
                <a:latin typeface="Verdana" pitchFamily="34" charset="0"/>
              </a:rPr>
              <a:t>TOPS </a:t>
            </a:r>
            <a:r>
              <a:rPr lang="en-US" sz="2000" dirty="0" smtClean="0">
                <a:solidFill>
                  <a:srgbClr val="003366"/>
                </a:solidFill>
                <a:latin typeface="Verdana" pitchFamily="34" charset="0"/>
              </a:rPr>
              <a:t>Learning and Sharing Meeting</a:t>
            </a:r>
          </a:p>
          <a:p>
            <a:r>
              <a:rPr lang="en-US" sz="2000" dirty="0" smtClean="0">
                <a:solidFill>
                  <a:srgbClr val="003366"/>
                </a:solidFill>
                <a:latin typeface="Verdana" pitchFamily="34" charset="0"/>
              </a:rPr>
              <a:t>Addis Ababa, Ethiopia</a:t>
            </a:r>
            <a:endParaRPr lang="en-US" sz="2000" dirty="0">
              <a:solidFill>
                <a:srgbClr val="003366"/>
              </a:solidFill>
              <a:latin typeface="Verdana" pitchFamily="34" charset="0"/>
            </a:endParaRPr>
          </a:p>
          <a:p>
            <a:endParaRPr lang="en-US" dirty="0" smtClean="0">
              <a:solidFill>
                <a:srgbClr val="003366"/>
              </a:solidFill>
              <a:latin typeface="Verdana" pitchFamily="34" charset="0"/>
            </a:endParaRPr>
          </a:p>
        </p:txBody>
      </p:sp>
      <p:pic>
        <p:nvPicPr>
          <p:cNvPr id="14339" name="Picture 9" descr="IDD Logo with tagline(low-res)"/>
          <p:cNvPicPr>
            <a:picLocks noChangeAspect="1" noChangeArrowheads="1"/>
          </p:cNvPicPr>
          <p:nvPr/>
        </p:nvPicPr>
        <p:blipFill>
          <a:blip r:embed="rId3"/>
          <a:srcRect/>
          <a:stretch>
            <a:fillRect/>
          </a:stretch>
        </p:blipFill>
        <p:spPr bwMode="auto">
          <a:xfrm>
            <a:off x="381000" y="304800"/>
            <a:ext cx="3649663" cy="762000"/>
          </a:xfrm>
          <a:prstGeom prst="rect">
            <a:avLst/>
          </a:prstGeom>
          <a:noFill/>
          <a:ln w="9525">
            <a:noFill/>
            <a:miter lim="800000"/>
            <a:headEnd/>
            <a:tailEnd/>
          </a:ln>
        </p:spPr>
      </p:pic>
      <p:pic>
        <p:nvPicPr>
          <p:cNvPr id="14340" name="Picture 10" descr="color bar"/>
          <p:cNvPicPr>
            <a:picLocks noChangeAspect="1" noChangeArrowheads="1"/>
          </p:cNvPicPr>
          <p:nvPr/>
        </p:nvPicPr>
        <p:blipFill>
          <a:blip r:embed="rId4"/>
          <a:srcRect/>
          <a:stretch>
            <a:fillRect/>
          </a:stretch>
        </p:blipFill>
        <p:spPr bwMode="auto">
          <a:xfrm>
            <a:off x="0" y="5867400"/>
            <a:ext cx="9144000" cy="99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Overview</a:t>
            </a:r>
            <a:endParaRPr lang="en-US" dirty="0"/>
          </a:p>
        </p:txBody>
      </p:sp>
      <p:sp>
        <p:nvSpPr>
          <p:cNvPr id="3" name="Content Placeholder 2"/>
          <p:cNvSpPr>
            <a:spLocks noGrp="1"/>
          </p:cNvSpPr>
          <p:nvPr>
            <p:ph idx="1"/>
          </p:nvPr>
        </p:nvSpPr>
        <p:spPr/>
        <p:txBody>
          <a:bodyPr/>
          <a:lstStyle/>
          <a:p>
            <a:r>
              <a:rPr lang="en-US" dirty="0" smtClean="0"/>
              <a:t>History</a:t>
            </a:r>
          </a:p>
          <a:p>
            <a:r>
              <a:rPr lang="en-US" dirty="0" smtClean="0"/>
              <a:t>Purpose</a:t>
            </a:r>
          </a:p>
          <a:p>
            <a:r>
              <a:rPr lang="en-US" dirty="0" smtClean="0"/>
              <a:t>Structure</a:t>
            </a:r>
          </a:p>
          <a:p>
            <a:r>
              <a:rPr lang="en-US" dirty="0" smtClean="0"/>
              <a:t>Challenges</a:t>
            </a:r>
            <a:endParaRPr lang="en-US" dirty="0"/>
          </a:p>
        </p:txBody>
      </p:sp>
    </p:spTree>
    <p:extLst>
      <p:ext uri="{BB962C8B-B14F-4D97-AF65-F5344CB8AC3E}">
        <p14:creationId xmlns:p14="http://schemas.microsoft.com/office/powerpoint/2010/main" val="1939298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4000" b="1" dirty="0" smtClean="0"/>
              <a:t>Diversity &amp; Inclusion</a:t>
            </a:r>
            <a:br>
              <a:rPr lang="en-US" sz="4000" b="1" dirty="0" smtClean="0"/>
            </a:br>
            <a:r>
              <a:rPr lang="en-US" sz="4000" b="1" dirty="0" smtClean="0"/>
              <a:t>at Land O’Lakes</a:t>
            </a:r>
            <a:endParaRPr lang="en-US" sz="4000" b="1" dirty="0"/>
          </a:p>
        </p:txBody>
      </p:sp>
      <p:sp>
        <p:nvSpPr>
          <p:cNvPr id="3" name="Content Placeholder 2"/>
          <p:cNvSpPr>
            <a:spLocks noGrp="1"/>
          </p:cNvSpPr>
          <p:nvPr>
            <p:ph idx="1"/>
          </p:nvPr>
        </p:nvSpPr>
        <p:spPr/>
        <p:txBody>
          <a:bodyPr/>
          <a:lstStyle/>
          <a:p>
            <a:r>
              <a:rPr lang="en-US" dirty="0" smtClean="0"/>
              <a:t>2009: Land O’Lakes commitment to diversity and inclusion:</a:t>
            </a:r>
          </a:p>
          <a:p>
            <a:pPr lvl="1"/>
            <a:r>
              <a:rPr lang="en-US" sz="2400" dirty="0"/>
              <a:t>“The Diversity and Inclusion Initiative is a key element in our Best Talent Strategic Imperative and recognizes that successful, world-class organizations are built on a foundation of a diverse and inclusive workforce and work environment – bringing individuals and teams together to blend a wide range of talents, experience and perspectives in pursuit of common goals and a shared purpose</a:t>
            </a:r>
            <a:r>
              <a:rPr lang="en-US" sz="2400" dirty="0" smtClean="0"/>
              <a:t>.”</a:t>
            </a:r>
            <a:endParaRPr lang="en-US" sz="2400" dirty="0"/>
          </a:p>
        </p:txBody>
      </p:sp>
    </p:spTree>
    <p:extLst>
      <p:ext uri="{BB962C8B-B14F-4D97-AF65-F5344CB8AC3E}">
        <p14:creationId xmlns:p14="http://schemas.microsoft.com/office/powerpoint/2010/main" val="21723712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600" b="1" dirty="0" smtClean="0"/>
              <a:t>Gender &amp; </a:t>
            </a:r>
            <a:br>
              <a:rPr lang="en-US" sz="3600" b="1" dirty="0" smtClean="0"/>
            </a:br>
            <a:r>
              <a:rPr lang="en-US" sz="3600" b="1" dirty="0" smtClean="0"/>
              <a:t>International Development</a:t>
            </a:r>
            <a:endParaRPr lang="en-US" sz="3600" b="1" dirty="0"/>
          </a:p>
        </p:txBody>
      </p:sp>
      <p:sp>
        <p:nvSpPr>
          <p:cNvPr id="3" name="Content Placeholder 2"/>
          <p:cNvSpPr>
            <a:spLocks noGrp="1"/>
          </p:cNvSpPr>
          <p:nvPr>
            <p:ph idx="1"/>
          </p:nvPr>
        </p:nvSpPr>
        <p:spPr/>
        <p:txBody>
          <a:bodyPr/>
          <a:lstStyle/>
          <a:p>
            <a:r>
              <a:rPr lang="en-US" dirty="0" smtClean="0"/>
              <a:t>Gender Analysis for International Division:</a:t>
            </a:r>
          </a:p>
          <a:p>
            <a:pPr lvl="1"/>
            <a:r>
              <a:rPr lang="en-US" dirty="0" smtClean="0"/>
              <a:t>Beth Miller, September 2009</a:t>
            </a:r>
          </a:p>
          <a:p>
            <a:r>
              <a:rPr lang="en-US" dirty="0" smtClean="0"/>
              <a:t>Recommendations:</a:t>
            </a:r>
          </a:p>
          <a:p>
            <a:pPr lvl="1"/>
            <a:r>
              <a:rPr lang="en-US" dirty="0" smtClean="0"/>
              <a:t>Need to review programs and get feedback on the extent to which we address gender considerations</a:t>
            </a:r>
          </a:p>
          <a:p>
            <a:pPr lvl="1"/>
            <a:r>
              <a:rPr lang="en-US" dirty="0" smtClean="0"/>
              <a:t>Need to develop a vision and policy</a:t>
            </a:r>
          </a:p>
          <a:p>
            <a:pPr lvl="1"/>
            <a:r>
              <a:rPr lang="en-US" dirty="0" smtClean="0"/>
              <a:t>Need for staff resources devoted to gender issues</a:t>
            </a:r>
          </a:p>
          <a:p>
            <a:r>
              <a:rPr lang="en-US" dirty="0" smtClean="0"/>
              <a:t>Practice Expansion Initiative</a:t>
            </a:r>
          </a:p>
        </p:txBody>
      </p:sp>
    </p:spTree>
    <p:extLst>
      <p:ext uri="{BB962C8B-B14F-4D97-AF65-F5344CB8AC3E}">
        <p14:creationId xmlns:p14="http://schemas.microsoft.com/office/powerpoint/2010/main" val="911629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600" b="1" dirty="0" smtClean="0"/>
              <a:t>History &amp; Progress</a:t>
            </a:r>
            <a:endParaRPr lang="en-US" sz="3600" b="1" dirty="0"/>
          </a:p>
        </p:txBody>
      </p:sp>
      <p:sp>
        <p:nvSpPr>
          <p:cNvPr id="6" name="Rectangle 5"/>
          <p:cNvSpPr/>
          <p:nvPr/>
        </p:nvSpPr>
        <p:spPr>
          <a:xfrm>
            <a:off x="228600" y="1361196"/>
            <a:ext cx="2743200" cy="411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87700" y="1360488"/>
            <a:ext cx="2768600" cy="414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08700" y="1348496"/>
            <a:ext cx="2768600" cy="414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304800" y="1447800"/>
            <a:ext cx="2590800" cy="3847207"/>
          </a:xfrm>
          <a:prstGeom prst="rect">
            <a:avLst/>
          </a:prstGeom>
          <a:noFill/>
        </p:spPr>
        <p:txBody>
          <a:bodyPr wrap="square" rtlCol="0">
            <a:spAutoFit/>
          </a:bodyPr>
          <a:lstStyle/>
          <a:p>
            <a:pPr algn="ctr"/>
            <a:r>
              <a:rPr lang="en-US" sz="2000" b="1" dirty="0" smtClean="0"/>
              <a:t>2010</a:t>
            </a:r>
          </a:p>
          <a:p>
            <a:pPr algn="ctr"/>
            <a:endParaRPr lang="en-US" sz="1600" dirty="0" smtClean="0"/>
          </a:p>
          <a:p>
            <a:pPr marL="285750" indent="-285750">
              <a:buFont typeface="Arial" pitchFamily="34" charset="0"/>
              <a:buChar char="•"/>
            </a:pPr>
            <a:r>
              <a:rPr lang="en-US" sz="1600" dirty="0" smtClean="0"/>
              <a:t>8 Members (7 women), Chair, Champion</a:t>
            </a:r>
          </a:p>
          <a:p>
            <a:pPr marL="285750" indent="-285750">
              <a:buFont typeface="Arial" pitchFamily="34" charset="0"/>
              <a:buChar char="•"/>
            </a:pPr>
            <a:r>
              <a:rPr lang="en-US" sz="1600" dirty="0" smtClean="0"/>
              <a:t>Vision, policy</a:t>
            </a:r>
          </a:p>
          <a:p>
            <a:pPr marL="285750" indent="-285750">
              <a:buFont typeface="Arial" pitchFamily="34" charset="0"/>
              <a:buChar char="•"/>
            </a:pPr>
            <a:r>
              <a:rPr lang="en-US" sz="1600" dirty="0" smtClean="0"/>
              <a:t>Gender qualification statement</a:t>
            </a:r>
          </a:p>
          <a:p>
            <a:pPr marL="285750" indent="-285750">
              <a:buFont typeface="Arial" pitchFamily="34" charset="0"/>
              <a:buChar char="•"/>
            </a:pPr>
            <a:r>
              <a:rPr lang="en-US" sz="1600" dirty="0" smtClean="0"/>
              <a:t>Gender analysis (Sri Lanka)</a:t>
            </a:r>
          </a:p>
          <a:p>
            <a:pPr marL="285750" indent="-285750">
              <a:buFont typeface="Arial" pitchFamily="34" charset="0"/>
              <a:buChar char="•"/>
            </a:pPr>
            <a:r>
              <a:rPr lang="en-US" sz="1600" dirty="0" smtClean="0"/>
              <a:t>Success stories</a:t>
            </a:r>
          </a:p>
          <a:p>
            <a:pPr marL="285750" indent="-285750">
              <a:buFont typeface="Arial" pitchFamily="34" charset="0"/>
              <a:buChar char="•"/>
            </a:pPr>
            <a:r>
              <a:rPr lang="en-US" sz="1600" dirty="0" smtClean="0"/>
              <a:t>DevLink site</a:t>
            </a:r>
          </a:p>
          <a:p>
            <a:pPr marL="285750" indent="-285750">
              <a:buFont typeface="Arial" pitchFamily="34" charset="0"/>
              <a:buChar char="•"/>
            </a:pPr>
            <a:r>
              <a:rPr lang="en-US" sz="1600" dirty="0" smtClean="0"/>
              <a:t>Project Management meeting: Demand for more men and international members</a:t>
            </a:r>
          </a:p>
        </p:txBody>
      </p:sp>
      <p:sp>
        <p:nvSpPr>
          <p:cNvPr id="8" name="TextBox 7"/>
          <p:cNvSpPr txBox="1"/>
          <p:nvPr/>
        </p:nvSpPr>
        <p:spPr>
          <a:xfrm>
            <a:off x="3187700" y="1447800"/>
            <a:ext cx="2768600" cy="3847207"/>
          </a:xfrm>
          <a:prstGeom prst="rect">
            <a:avLst/>
          </a:prstGeom>
          <a:noFill/>
        </p:spPr>
        <p:txBody>
          <a:bodyPr wrap="square" rtlCol="0">
            <a:spAutoFit/>
          </a:bodyPr>
          <a:lstStyle/>
          <a:p>
            <a:pPr algn="ctr"/>
            <a:r>
              <a:rPr lang="en-US" b="1" dirty="0" smtClean="0"/>
              <a:t>2011</a:t>
            </a:r>
          </a:p>
          <a:p>
            <a:pPr algn="ctr"/>
            <a:endParaRPr lang="en-US" b="1" dirty="0"/>
          </a:p>
          <a:p>
            <a:pPr marL="285750" indent="-285750">
              <a:buFont typeface="Arial" pitchFamily="34" charset="0"/>
              <a:buChar char="•"/>
            </a:pPr>
            <a:r>
              <a:rPr lang="en-US" sz="1600" dirty="0" smtClean="0"/>
              <a:t>Added 17 members from 10 countries: Regional Committees</a:t>
            </a:r>
          </a:p>
          <a:p>
            <a:pPr marL="285750" indent="-285750">
              <a:buFont typeface="Arial" pitchFamily="34" charset="0"/>
              <a:buChar char="•"/>
            </a:pPr>
            <a:r>
              <a:rPr lang="en-US" sz="1600" dirty="0" smtClean="0"/>
              <a:t>Land O’Lakes high profile to gender</a:t>
            </a:r>
          </a:p>
          <a:p>
            <a:pPr marL="285750" indent="-285750">
              <a:buFont typeface="Arial" pitchFamily="34" charset="0"/>
              <a:buChar char="•"/>
            </a:pPr>
            <a:r>
              <a:rPr lang="en-US" sz="1600" dirty="0" smtClean="0"/>
              <a:t>Link with Women Thrive: World Food Prize – Mary </a:t>
            </a:r>
            <a:r>
              <a:rPr lang="en-US" sz="1600" dirty="0" err="1" smtClean="0"/>
              <a:t>Rono</a:t>
            </a:r>
            <a:r>
              <a:rPr lang="en-US" sz="1600" dirty="0" smtClean="0"/>
              <a:t> from Kenya</a:t>
            </a:r>
          </a:p>
          <a:p>
            <a:pPr marL="285750" indent="-285750">
              <a:buFont typeface="Arial" pitchFamily="34" charset="0"/>
              <a:buChar char="•"/>
            </a:pPr>
            <a:r>
              <a:rPr lang="en-US" sz="1600" dirty="0" smtClean="0"/>
              <a:t>GAAP, Mickey Leland Fellow</a:t>
            </a:r>
          </a:p>
          <a:p>
            <a:pPr marL="285750" indent="-285750">
              <a:buFont typeface="Arial" pitchFamily="34" charset="0"/>
              <a:buChar char="•"/>
            </a:pPr>
            <a:r>
              <a:rPr lang="en-US" sz="1600" dirty="0" smtClean="0"/>
              <a:t>Increased technical focus in proposals and projects</a:t>
            </a:r>
          </a:p>
          <a:p>
            <a:pPr marL="285750" indent="-285750">
              <a:buFont typeface="Arial" pitchFamily="34" charset="0"/>
              <a:buChar char="•"/>
            </a:pPr>
            <a:r>
              <a:rPr lang="en-US" sz="1600" dirty="0" smtClean="0"/>
              <a:t>Successes highlighted</a:t>
            </a:r>
          </a:p>
        </p:txBody>
      </p:sp>
      <p:sp>
        <p:nvSpPr>
          <p:cNvPr id="9" name="TextBox 8"/>
          <p:cNvSpPr txBox="1"/>
          <p:nvPr/>
        </p:nvSpPr>
        <p:spPr>
          <a:xfrm>
            <a:off x="6111718" y="1371882"/>
            <a:ext cx="2768600" cy="4093428"/>
          </a:xfrm>
          <a:prstGeom prst="rect">
            <a:avLst/>
          </a:prstGeom>
          <a:noFill/>
        </p:spPr>
        <p:txBody>
          <a:bodyPr wrap="square" rtlCol="0">
            <a:spAutoFit/>
          </a:bodyPr>
          <a:lstStyle/>
          <a:p>
            <a:pPr algn="ctr"/>
            <a:r>
              <a:rPr lang="en-US" b="1" dirty="0" smtClean="0"/>
              <a:t>2012</a:t>
            </a:r>
          </a:p>
          <a:p>
            <a:pPr algn="ctr"/>
            <a:endParaRPr lang="en-US" b="1" dirty="0"/>
          </a:p>
          <a:p>
            <a:pPr marL="285750" indent="-285750">
              <a:buFont typeface="Arial" pitchFamily="34" charset="0"/>
              <a:buChar char="•"/>
            </a:pPr>
            <a:r>
              <a:rPr lang="en-US" sz="1600" dirty="0" smtClean="0"/>
              <a:t>Departmental Business Plan – input from all</a:t>
            </a:r>
          </a:p>
          <a:p>
            <a:pPr marL="285750" indent="-285750">
              <a:buFont typeface="Arial" pitchFamily="34" charset="0"/>
              <a:buChar char="•"/>
            </a:pPr>
            <a:r>
              <a:rPr lang="en-US" sz="1600" dirty="0" smtClean="0"/>
              <a:t>Finalize Gender Policy</a:t>
            </a:r>
          </a:p>
          <a:p>
            <a:pPr marL="285750" indent="-285750">
              <a:buFont typeface="Arial" pitchFamily="34" charset="0"/>
              <a:buChar char="•"/>
            </a:pPr>
            <a:r>
              <a:rPr lang="en-US" sz="1600" dirty="0" smtClean="0"/>
              <a:t>Gender integration into practice areas, operations, new business</a:t>
            </a:r>
          </a:p>
          <a:p>
            <a:pPr marL="285750" indent="-285750">
              <a:buFont typeface="Arial" pitchFamily="34" charset="0"/>
              <a:buChar char="•"/>
            </a:pPr>
            <a:r>
              <a:rPr lang="en-US" sz="1600" dirty="0" smtClean="0"/>
              <a:t>Get Regional Committees working</a:t>
            </a:r>
          </a:p>
          <a:p>
            <a:pPr marL="285750" indent="-285750">
              <a:buFont typeface="Arial" pitchFamily="34" charset="0"/>
              <a:buChar char="•"/>
            </a:pPr>
            <a:r>
              <a:rPr lang="en-US" sz="1600" dirty="0" smtClean="0"/>
              <a:t>Identify successes and document</a:t>
            </a:r>
          </a:p>
          <a:p>
            <a:pPr marL="285750" indent="-285750">
              <a:buFont typeface="Arial" pitchFamily="34" charset="0"/>
              <a:buChar char="•"/>
            </a:pPr>
            <a:r>
              <a:rPr lang="en-US" sz="1600" dirty="0" smtClean="0"/>
              <a:t>Identify and share best practices, scale up</a:t>
            </a:r>
          </a:p>
          <a:p>
            <a:pPr marL="285750" indent="-285750">
              <a:buFont typeface="Arial" pitchFamily="34" charset="0"/>
              <a:buChar char="•"/>
            </a:pPr>
            <a:r>
              <a:rPr lang="en-US" sz="1600" dirty="0" smtClean="0"/>
              <a:t>Get on-board with new USAID policy, etc.</a:t>
            </a:r>
          </a:p>
        </p:txBody>
      </p:sp>
    </p:spTree>
    <p:extLst>
      <p:ext uri="{BB962C8B-B14F-4D97-AF65-F5344CB8AC3E}">
        <p14:creationId xmlns:p14="http://schemas.microsoft.com/office/powerpoint/2010/main" val="3878617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t>Purpose</a:t>
            </a:r>
            <a:endParaRPr lang="en-US" b="1" dirty="0"/>
          </a:p>
        </p:txBody>
      </p:sp>
      <p:sp>
        <p:nvSpPr>
          <p:cNvPr id="3" name="Content Placeholder 2"/>
          <p:cNvSpPr>
            <a:spLocks noGrp="1"/>
          </p:cNvSpPr>
          <p:nvPr>
            <p:ph idx="1"/>
          </p:nvPr>
        </p:nvSpPr>
        <p:spPr/>
        <p:txBody>
          <a:bodyPr/>
          <a:lstStyle/>
          <a:p>
            <a:r>
              <a:rPr lang="en-US" sz="2400" dirty="0" smtClean="0"/>
              <a:t>The </a:t>
            </a:r>
            <a:r>
              <a:rPr lang="en-US" sz="2400" b="1" dirty="0"/>
              <a:t>Gender Task </a:t>
            </a:r>
            <a:r>
              <a:rPr lang="en-US" sz="2400" b="1" dirty="0" smtClean="0"/>
              <a:t>Force</a:t>
            </a:r>
            <a:r>
              <a:rPr lang="en-US" sz="2400" dirty="0" smtClean="0"/>
              <a:t>, </a:t>
            </a:r>
            <a:r>
              <a:rPr lang="en-US" sz="2400" dirty="0"/>
              <a:t>composed of staff from multiple departments and practice areas, provides strategic direction, technical support, and thought leadership in support of gender equality and female empowerment.  </a:t>
            </a:r>
            <a:r>
              <a:rPr lang="en-US" sz="2400" dirty="0" smtClean="0"/>
              <a:t>Through its DevLink site, the Gender Task Force makes available technical resources and tools for project implementers, and shares news and developments in the gender arena.  Through global task force meetings and regional committees, the Gender Task Force enables sharing of success stories and best practices within IDD. </a:t>
            </a:r>
            <a:endParaRPr lang="en-US" sz="2400" dirty="0"/>
          </a:p>
        </p:txBody>
      </p:sp>
    </p:spTree>
    <p:extLst>
      <p:ext uri="{BB962C8B-B14F-4D97-AF65-F5344CB8AC3E}">
        <p14:creationId xmlns:p14="http://schemas.microsoft.com/office/powerpoint/2010/main" val="2463433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t>Structure</a:t>
            </a:r>
            <a:endParaRPr lang="en-US" b="1" dirty="0"/>
          </a:p>
        </p:txBody>
      </p:sp>
      <p:sp>
        <p:nvSpPr>
          <p:cNvPr id="3" name="Rectangle 2"/>
          <p:cNvSpPr/>
          <p:nvPr/>
        </p:nvSpPr>
        <p:spPr>
          <a:xfrm>
            <a:off x="1295400" y="1447800"/>
            <a:ext cx="5943600" cy="1447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295400" y="1447800"/>
            <a:ext cx="5943600" cy="1477328"/>
          </a:xfrm>
          <a:prstGeom prst="rect">
            <a:avLst/>
          </a:prstGeom>
          <a:noFill/>
        </p:spPr>
        <p:txBody>
          <a:bodyPr wrap="square" rtlCol="0">
            <a:spAutoFit/>
          </a:bodyPr>
          <a:lstStyle/>
          <a:p>
            <a:pPr algn="ctr"/>
            <a:r>
              <a:rPr lang="en-US" b="1" dirty="0" smtClean="0"/>
              <a:t>Global Task Force:</a:t>
            </a:r>
          </a:p>
          <a:p>
            <a:pPr algn="ctr"/>
            <a:r>
              <a:rPr lang="en-US" dirty="0" smtClean="0"/>
              <a:t>SMT Champion</a:t>
            </a:r>
          </a:p>
          <a:p>
            <a:pPr algn="ctr"/>
            <a:r>
              <a:rPr lang="en-US" dirty="0" smtClean="0"/>
              <a:t>Global Task Force Chair</a:t>
            </a:r>
          </a:p>
          <a:p>
            <a:pPr algn="ctr"/>
            <a:r>
              <a:rPr lang="en-US" dirty="0" smtClean="0"/>
              <a:t>HQ Members</a:t>
            </a:r>
          </a:p>
          <a:p>
            <a:pPr algn="ctr"/>
            <a:r>
              <a:rPr lang="en-US" dirty="0" smtClean="0"/>
              <a:t>Regional Task Force Chairs: EA, SA, Asia</a:t>
            </a:r>
          </a:p>
        </p:txBody>
      </p:sp>
      <p:grpSp>
        <p:nvGrpSpPr>
          <p:cNvPr id="10" name="Group 9"/>
          <p:cNvGrpSpPr/>
          <p:nvPr/>
        </p:nvGrpSpPr>
        <p:grpSpPr>
          <a:xfrm>
            <a:off x="1066800" y="3200400"/>
            <a:ext cx="1905000" cy="1616484"/>
            <a:chOff x="1066800" y="3001177"/>
            <a:chExt cx="1905000" cy="1616484"/>
          </a:xfrm>
        </p:grpSpPr>
        <p:sp>
          <p:nvSpPr>
            <p:cNvPr id="6" name="Rectangle 5"/>
            <p:cNvSpPr/>
            <p:nvPr/>
          </p:nvSpPr>
          <p:spPr>
            <a:xfrm>
              <a:off x="1066800" y="3001177"/>
              <a:ext cx="1905000" cy="16164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143000" y="3048000"/>
              <a:ext cx="1752600" cy="1569660"/>
            </a:xfrm>
            <a:prstGeom prst="rect">
              <a:avLst/>
            </a:prstGeom>
            <a:noFill/>
          </p:spPr>
          <p:txBody>
            <a:bodyPr wrap="square" rtlCol="0">
              <a:spAutoFit/>
            </a:bodyPr>
            <a:lstStyle/>
            <a:p>
              <a:pPr algn="ctr"/>
              <a:r>
                <a:rPr lang="en-US" sz="1600" b="1" dirty="0" smtClean="0"/>
                <a:t>East Africa</a:t>
              </a:r>
            </a:p>
            <a:p>
              <a:r>
                <a:rPr lang="en-US" sz="1600" dirty="0" smtClean="0"/>
                <a:t>Kenya</a:t>
              </a:r>
            </a:p>
            <a:p>
              <a:r>
                <a:rPr lang="en-US" sz="1600" dirty="0" smtClean="0"/>
                <a:t>Ethiopia</a:t>
              </a:r>
            </a:p>
            <a:p>
              <a:r>
                <a:rPr lang="en-US" sz="1600" dirty="0" smtClean="0"/>
                <a:t>Rwanda</a:t>
              </a:r>
            </a:p>
            <a:p>
              <a:r>
                <a:rPr lang="en-US" sz="1600" dirty="0" smtClean="0"/>
                <a:t>Uganda</a:t>
              </a:r>
            </a:p>
            <a:p>
              <a:r>
                <a:rPr lang="en-US" sz="1600" dirty="0" smtClean="0"/>
                <a:t>Tanzania</a:t>
              </a:r>
            </a:p>
          </p:txBody>
        </p:sp>
      </p:grpSp>
      <p:grpSp>
        <p:nvGrpSpPr>
          <p:cNvPr id="11" name="Group 10"/>
          <p:cNvGrpSpPr/>
          <p:nvPr/>
        </p:nvGrpSpPr>
        <p:grpSpPr>
          <a:xfrm>
            <a:off x="3352799" y="3210772"/>
            <a:ext cx="1931987" cy="1642561"/>
            <a:chOff x="3352799" y="2975100"/>
            <a:chExt cx="1931987" cy="1642561"/>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799" y="2975100"/>
              <a:ext cx="1931987" cy="16425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3352799" y="3001177"/>
              <a:ext cx="1931987" cy="1569660"/>
            </a:xfrm>
            <a:prstGeom prst="rect">
              <a:avLst/>
            </a:prstGeom>
            <a:noFill/>
          </p:spPr>
          <p:txBody>
            <a:bodyPr wrap="square" rtlCol="0">
              <a:spAutoFit/>
            </a:bodyPr>
            <a:lstStyle/>
            <a:p>
              <a:pPr algn="ctr"/>
              <a:r>
                <a:rPr lang="en-US" sz="1600" b="1" dirty="0" smtClean="0"/>
                <a:t>Southern Africa</a:t>
              </a:r>
            </a:p>
            <a:p>
              <a:r>
                <a:rPr lang="en-US" sz="1600" dirty="0" smtClean="0"/>
                <a:t>Mozambique</a:t>
              </a:r>
            </a:p>
            <a:p>
              <a:r>
                <a:rPr lang="en-US" sz="1600" dirty="0" smtClean="0"/>
                <a:t>Malawi</a:t>
              </a:r>
            </a:p>
            <a:p>
              <a:r>
                <a:rPr lang="en-US" sz="1600" dirty="0" smtClean="0"/>
                <a:t>Madagascar</a:t>
              </a:r>
            </a:p>
            <a:p>
              <a:r>
                <a:rPr lang="en-US" sz="1600" dirty="0" smtClean="0"/>
                <a:t>Zambia</a:t>
              </a:r>
            </a:p>
            <a:p>
              <a:r>
                <a:rPr lang="en-US" sz="1600" dirty="0" smtClean="0"/>
                <a:t>Zimbabwe</a:t>
              </a:r>
            </a:p>
          </p:txBody>
        </p:sp>
      </p:grpSp>
      <p:grpSp>
        <p:nvGrpSpPr>
          <p:cNvPr id="12" name="Group 11"/>
          <p:cNvGrpSpPr/>
          <p:nvPr/>
        </p:nvGrpSpPr>
        <p:grpSpPr>
          <a:xfrm>
            <a:off x="5513057" y="3224306"/>
            <a:ext cx="1931987" cy="1642560"/>
            <a:chOff x="5513057" y="2975101"/>
            <a:chExt cx="1931987" cy="1642560"/>
          </a:xfrm>
        </p:grpSpPr>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3057" y="2975101"/>
              <a:ext cx="1931987" cy="1642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5513057" y="3012541"/>
              <a:ext cx="1931987" cy="1323439"/>
            </a:xfrm>
            <a:prstGeom prst="rect">
              <a:avLst/>
            </a:prstGeom>
            <a:noFill/>
          </p:spPr>
          <p:txBody>
            <a:bodyPr wrap="square" rtlCol="0">
              <a:spAutoFit/>
            </a:bodyPr>
            <a:lstStyle/>
            <a:p>
              <a:pPr algn="ctr"/>
              <a:r>
                <a:rPr lang="en-US" sz="1600" b="1" dirty="0" smtClean="0"/>
                <a:t>Asia</a:t>
              </a:r>
            </a:p>
            <a:p>
              <a:r>
                <a:rPr lang="en-US" sz="1600" dirty="0" smtClean="0"/>
                <a:t>Pakistan</a:t>
              </a:r>
            </a:p>
            <a:p>
              <a:r>
                <a:rPr lang="en-US" sz="1600" dirty="0" smtClean="0"/>
                <a:t>Bangladesh</a:t>
              </a:r>
            </a:p>
            <a:p>
              <a:r>
                <a:rPr lang="en-US" sz="1600" dirty="0" smtClean="0"/>
                <a:t>Sri Lanka</a:t>
              </a:r>
            </a:p>
            <a:p>
              <a:r>
                <a:rPr lang="en-US" sz="1600" dirty="0" smtClean="0"/>
                <a:t>Philippines</a:t>
              </a:r>
              <a:endParaRPr lang="en-US" sz="1600" dirty="0"/>
            </a:p>
          </p:txBody>
        </p:sp>
      </p:grpSp>
      <p:cxnSp>
        <p:nvCxnSpPr>
          <p:cNvPr id="14" name="Straight Connector 13"/>
          <p:cNvCxnSpPr>
            <a:stCxn id="6" idx="0"/>
            <a:endCxn id="5" idx="2"/>
          </p:cNvCxnSpPr>
          <p:nvPr/>
        </p:nvCxnSpPr>
        <p:spPr>
          <a:xfrm flipV="1">
            <a:off x="2019300" y="2925128"/>
            <a:ext cx="2247900" cy="275272"/>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6" name="Straight Connector 15"/>
          <p:cNvCxnSpPr>
            <a:endCxn id="5" idx="2"/>
          </p:cNvCxnSpPr>
          <p:nvPr/>
        </p:nvCxnSpPr>
        <p:spPr>
          <a:xfrm flipV="1">
            <a:off x="4191000" y="2925128"/>
            <a:ext cx="76200" cy="299178"/>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2052" idx="0"/>
            <a:endCxn id="5" idx="2"/>
          </p:cNvCxnSpPr>
          <p:nvPr/>
        </p:nvCxnSpPr>
        <p:spPr>
          <a:xfrm flipH="1" flipV="1">
            <a:off x="4267200" y="2925128"/>
            <a:ext cx="2211851" cy="299178"/>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5516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t>Challenges</a:t>
            </a:r>
            <a:endParaRPr lang="en-US" b="1" dirty="0"/>
          </a:p>
        </p:txBody>
      </p:sp>
      <p:sp>
        <p:nvSpPr>
          <p:cNvPr id="3" name="Content Placeholder 2"/>
          <p:cNvSpPr>
            <a:spLocks noGrp="1"/>
          </p:cNvSpPr>
          <p:nvPr>
            <p:ph idx="1"/>
          </p:nvPr>
        </p:nvSpPr>
        <p:spPr>
          <a:xfrm>
            <a:off x="228600" y="1219200"/>
            <a:ext cx="8686800" cy="4648200"/>
          </a:xfrm>
        </p:spPr>
        <p:txBody>
          <a:bodyPr/>
          <a:lstStyle/>
          <a:p>
            <a:r>
              <a:rPr lang="en-US" dirty="0" smtClean="0"/>
              <a:t>Ensuring inclusiveness and outreach at country and regional level</a:t>
            </a:r>
          </a:p>
          <a:p>
            <a:r>
              <a:rPr lang="en-US" dirty="0" smtClean="0"/>
              <a:t>Awareness of best practices at organizational level</a:t>
            </a:r>
          </a:p>
          <a:p>
            <a:r>
              <a:rPr lang="en-US" dirty="0"/>
              <a:t>B</a:t>
            </a:r>
            <a:r>
              <a:rPr lang="en-US" dirty="0" smtClean="0"/>
              <a:t>ridging the gap between concepts and application</a:t>
            </a:r>
          </a:p>
          <a:p>
            <a:r>
              <a:rPr lang="en-US" dirty="0" smtClean="0"/>
              <a:t>Supporting people in effective implementation</a:t>
            </a:r>
          </a:p>
          <a:p>
            <a:r>
              <a:rPr lang="en-US" dirty="0" smtClean="0"/>
              <a:t>Resources to address the all of these challenges</a:t>
            </a:r>
          </a:p>
        </p:txBody>
      </p:sp>
    </p:spTree>
    <p:extLst>
      <p:ext uri="{BB962C8B-B14F-4D97-AF65-F5344CB8AC3E}">
        <p14:creationId xmlns:p14="http://schemas.microsoft.com/office/powerpoint/2010/main" val="4282834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r"/>
            <a:r>
              <a:rPr lang="en-US" b="1" dirty="0" smtClean="0"/>
              <a:t>Questions</a:t>
            </a:r>
            <a:endParaRPr lang="en-US" b="1"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600202"/>
            <a:ext cx="2667000" cy="1789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599" y="2648070"/>
            <a:ext cx="3609975"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41386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1475</TotalTime>
  <Words>479</Words>
  <Application>Microsoft Office PowerPoint</Application>
  <PresentationFormat>On-screen Show (4:3)</PresentationFormat>
  <Paragraphs>89</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Land O’Lakes  International Development Gender Task Force</vt:lpstr>
      <vt:lpstr>Overview</vt:lpstr>
      <vt:lpstr>Diversity &amp; Inclusion at Land O’Lakes</vt:lpstr>
      <vt:lpstr>Gender &amp;  International Development</vt:lpstr>
      <vt:lpstr>History &amp; Progress</vt:lpstr>
      <vt:lpstr>Purpose</vt:lpstr>
      <vt:lpstr>Structure</vt:lpstr>
      <vt:lpstr>Challenges</vt:lpstr>
      <vt:lpstr>Questions</vt:lpstr>
    </vt:vector>
  </TitlesOfParts>
  <Company>Land O'Lakes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Security and Sustainability: Kenya Food for Progress Program</dc:title>
  <dc:creator>Jennifer Hyman</dc:creator>
  <cp:lastModifiedBy>Mara Alene Russell</cp:lastModifiedBy>
  <cp:revision>110</cp:revision>
  <cp:lastPrinted>2012-04-24T23:01:01Z</cp:lastPrinted>
  <dcterms:created xsi:type="dcterms:W3CDTF">2011-03-03T20:28:51Z</dcterms:created>
  <dcterms:modified xsi:type="dcterms:W3CDTF">2012-06-11T10:42:27Z</dcterms:modified>
</cp:coreProperties>
</file>