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2.xml" ContentType="application/vnd.openxmlformats-officedocument.presentationml.notesSlide+xml"/>
  <Override PartName="/ppt/tags/tag25.xml" ContentType="application/vnd.openxmlformats-officedocument.presentationml.tags+xml"/>
  <Override PartName="/ppt/notesSlides/notesSlide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4.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5.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6.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7.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8.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9.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8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85.xml" ContentType="application/vnd.openxmlformats-officedocument.presentationml.tags+xml"/>
  <Override PartName="/ppt/notesSlides/notesSlide18.xml" ContentType="application/vnd.openxmlformats-officedocument.presentationml.notesSlide+xml"/>
  <Override PartName="/ppt/tags/tag18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57" r:id="rId3"/>
    <p:sldId id="258" r:id="rId4"/>
    <p:sldId id="259" r:id="rId5"/>
    <p:sldId id="260" r:id="rId6"/>
    <p:sldId id="261" r:id="rId7"/>
    <p:sldId id="262" r:id="rId8"/>
    <p:sldId id="263" r:id="rId9"/>
    <p:sldId id="264" r:id="rId10"/>
    <p:sldId id="265" r:id="rId11"/>
    <p:sldId id="286" r:id="rId12"/>
    <p:sldId id="267" r:id="rId13"/>
    <p:sldId id="269" r:id="rId14"/>
    <p:sldId id="268" r:id="rId15"/>
    <p:sldId id="266" r:id="rId16"/>
    <p:sldId id="270" r:id="rId17"/>
    <p:sldId id="271" r:id="rId18"/>
    <p:sldId id="272" r:id="rId19"/>
    <p:sldId id="273" r:id="rId20"/>
    <p:sldId id="274" r:id="rId21"/>
    <p:sldId id="275" r:id="rId22"/>
    <p:sldId id="276" r:id="rId23"/>
    <p:sldId id="277" r:id="rId24"/>
    <p:sldId id="278" r:id="rId25"/>
    <p:sldId id="279" r:id="rId26"/>
    <p:sldId id="284" r:id="rId27"/>
    <p:sldId id="285" r:id="rId28"/>
    <p:sldId id="287" r:id="rId29"/>
    <p:sldId id="288" r:id="rId30"/>
    <p:sldId id="280" r:id="rId31"/>
    <p:sldId id="281" r:id="rId32"/>
    <p:sldId id="282" r:id="rId33"/>
    <p:sldId id="283"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urer" initial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ians\Local%20Settings\Temporary%20Internet%20Files\Content.Outlook\XENJ22UE\Catley%20Somali%20Trends%20Jan%202011.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3103833983368903E-2"/>
          <c:y val="3.2761867289622021E-2"/>
          <c:w val="0.78086187357421566"/>
          <c:h val="0.9548220671526807"/>
        </c:manualLayout>
      </c:layout>
      <c:scatterChart>
        <c:scatterStyle val="smoothMarker"/>
        <c:varyColors val="0"/>
        <c:ser>
          <c:idx val="0"/>
          <c:order val="0"/>
          <c:tx>
            <c:strRef>
              <c:f>Sheet1!$F$3</c:f>
              <c:strCache>
                <c:ptCount val="1"/>
                <c:pt idx="0">
                  <c:v>human population</c:v>
                </c:pt>
              </c:strCache>
            </c:strRef>
          </c:tx>
          <c:marker>
            <c:spPr>
              <a:pattFill prst="pct5">
                <a:fgClr>
                  <a:srgbClr val="4F81BD"/>
                </a:fgClr>
                <a:bgClr>
                  <a:sysClr val="window" lastClr="FFFFFF"/>
                </a:bgClr>
              </a:pattFill>
            </c:spPr>
          </c:marker>
          <c:xVal>
            <c:numRef>
              <c:f>Sheet1!$E$4:$E$91</c:f>
              <c:numCache>
                <c:formatCode>General</c:formatCode>
                <c:ptCount val="88"/>
                <c:pt idx="0">
                  <c:v>1922</c:v>
                </c:pt>
                <c:pt idx="1">
                  <c:v>1923</c:v>
                </c:pt>
                <c:pt idx="2">
                  <c:v>1924</c:v>
                </c:pt>
                <c:pt idx="3">
                  <c:v>1925</c:v>
                </c:pt>
                <c:pt idx="4">
                  <c:v>1926</c:v>
                </c:pt>
                <c:pt idx="5">
                  <c:v>1927</c:v>
                </c:pt>
                <c:pt idx="6">
                  <c:v>1928</c:v>
                </c:pt>
                <c:pt idx="7">
                  <c:v>1929</c:v>
                </c:pt>
                <c:pt idx="8">
                  <c:v>1930</c:v>
                </c:pt>
                <c:pt idx="9">
                  <c:v>1931</c:v>
                </c:pt>
                <c:pt idx="10">
                  <c:v>1932</c:v>
                </c:pt>
                <c:pt idx="11">
                  <c:v>1933</c:v>
                </c:pt>
                <c:pt idx="12">
                  <c:v>1934</c:v>
                </c:pt>
                <c:pt idx="13">
                  <c:v>1935</c:v>
                </c:pt>
                <c:pt idx="14">
                  <c:v>1936</c:v>
                </c:pt>
                <c:pt idx="15">
                  <c:v>1937</c:v>
                </c:pt>
                <c:pt idx="16">
                  <c:v>1938</c:v>
                </c:pt>
                <c:pt idx="17">
                  <c:v>1939</c:v>
                </c:pt>
                <c:pt idx="18">
                  <c:v>1940</c:v>
                </c:pt>
                <c:pt idx="19">
                  <c:v>1941</c:v>
                </c:pt>
                <c:pt idx="20">
                  <c:v>1942</c:v>
                </c:pt>
                <c:pt idx="21">
                  <c:v>1943</c:v>
                </c:pt>
                <c:pt idx="22">
                  <c:v>1944</c:v>
                </c:pt>
                <c:pt idx="23">
                  <c:v>1945</c:v>
                </c:pt>
                <c:pt idx="24">
                  <c:v>1946</c:v>
                </c:pt>
                <c:pt idx="25">
                  <c:v>1947</c:v>
                </c:pt>
                <c:pt idx="26">
                  <c:v>1948</c:v>
                </c:pt>
                <c:pt idx="27">
                  <c:v>1949</c:v>
                </c:pt>
                <c:pt idx="28">
                  <c:v>1950</c:v>
                </c:pt>
                <c:pt idx="29">
                  <c:v>1951</c:v>
                </c:pt>
                <c:pt idx="30">
                  <c:v>1952</c:v>
                </c:pt>
                <c:pt idx="31">
                  <c:v>1953</c:v>
                </c:pt>
                <c:pt idx="32">
                  <c:v>1954</c:v>
                </c:pt>
                <c:pt idx="33">
                  <c:v>1955</c:v>
                </c:pt>
                <c:pt idx="34">
                  <c:v>1956</c:v>
                </c:pt>
                <c:pt idx="35">
                  <c:v>1957</c:v>
                </c:pt>
                <c:pt idx="36">
                  <c:v>1958</c:v>
                </c:pt>
                <c:pt idx="37">
                  <c:v>1959</c:v>
                </c:pt>
                <c:pt idx="38">
                  <c:v>1960</c:v>
                </c:pt>
                <c:pt idx="39">
                  <c:v>1961</c:v>
                </c:pt>
                <c:pt idx="40">
                  <c:v>1962</c:v>
                </c:pt>
                <c:pt idx="41">
                  <c:v>1963</c:v>
                </c:pt>
                <c:pt idx="42">
                  <c:v>1964</c:v>
                </c:pt>
                <c:pt idx="43">
                  <c:v>1965</c:v>
                </c:pt>
                <c:pt idx="44">
                  <c:v>1966</c:v>
                </c:pt>
                <c:pt idx="45">
                  <c:v>1967</c:v>
                </c:pt>
                <c:pt idx="46">
                  <c:v>1968</c:v>
                </c:pt>
                <c:pt idx="47">
                  <c:v>1969</c:v>
                </c:pt>
                <c:pt idx="48">
                  <c:v>1970</c:v>
                </c:pt>
                <c:pt idx="49">
                  <c:v>1971</c:v>
                </c:pt>
                <c:pt idx="50">
                  <c:v>1972</c:v>
                </c:pt>
                <c:pt idx="51">
                  <c:v>1973</c:v>
                </c:pt>
                <c:pt idx="52">
                  <c:v>1974</c:v>
                </c:pt>
                <c:pt idx="53">
                  <c:v>1975</c:v>
                </c:pt>
                <c:pt idx="54">
                  <c:v>1976</c:v>
                </c:pt>
                <c:pt idx="55">
                  <c:v>1977</c:v>
                </c:pt>
                <c:pt idx="56">
                  <c:v>1978</c:v>
                </c:pt>
                <c:pt idx="57">
                  <c:v>1979</c:v>
                </c:pt>
                <c:pt idx="58">
                  <c:v>1980</c:v>
                </c:pt>
                <c:pt idx="59">
                  <c:v>1981</c:v>
                </c:pt>
                <c:pt idx="60">
                  <c:v>1982</c:v>
                </c:pt>
                <c:pt idx="61">
                  <c:v>1983</c:v>
                </c:pt>
                <c:pt idx="62">
                  <c:v>1984</c:v>
                </c:pt>
                <c:pt idx="63">
                  <c:v>1985</c:v>
                </c:pt>
                <c:pt idx="64">
                  <c:v>1986</c:v>
                </c:pt>
                <c:pt idx="65">
                  <c:v>1987</c:v>
                </c:pt>
                <c:pt idx="66">
                  <c:v>1988</c:v>
                </c:pt>
                <c:pt idx="67">
                  <c:v>1989</c:v>
                </c:pt>
                <c:pt idx="68">
                  <c:v>1990</c:v>
                </c:pt>
                <c:pt idx="69">
                  <c:v>1991</c:v>
                </c:pt>
                <c:pt idx="70">
                  <c:v>1992</c:v>
                </c:pt>
                <c:pt idx="71">
                  <c:v>1993</c:v>
                </c:pt>
                <c:pt idx="72">
                  <c:v>1994</c:v>
                </c:pt>
                <c:pt idx="73">
                  <c:v>1995</c:v>
                </c:pt>
                <c:pt idx="74">
                  <c:v>1996</c:v>
                </c:pt>
                <c:pt idx="75">
                  <c:v>1997</c:v>
                </c:pt>
                <c:pt idx="76">
                  <c:v>1998</c:v>
                </c:pt>
                <c:pt idx="77">
                  <c:v>1999</c:v>
                </c:pt>
                <c:pt idx="78">
                  <c:v>2000</c:v>
                </c:pt>
                <c:pt idx="79">
                  <c:v>2001</c:v>
                </c:pt>
                <c:pt idx="80">
                  <c:v>2002</c:v>
                </c:pt>
                <c:pt idx="81">
                  <c:v>2003</c:v>
                </c:pt>
                <c:pt idx="82">
                  <c:v>2004</c:v>
                </c:pt>
                <c:pt idx="83">
                  <c:v>2005</c:v>
                </c:pt>
                <c:pt idx="84">
                  <c:v>2006</c:v>
                </c:pt>
                <c:pt idx="85">
                  <c:v>2007</c:v>
                </c:pt>
                <c:pt idx="86">
                  <c:v>2008</c:v>
                </c:pt>
                <c:pt idx="87">
                  <c:v>2009</c:v>
                </c:pt>
              </c:numCache>
            </c:numRef>
          </c:xVal>
          <c:yVal>
            <c:numRef>
              <c:f>Sheet1!$F$4:$F$91</c:f>
              <c:numCache>
                <c:formatCode>0</c:formatCode>
                <c:ptCount val="88"/>
                <c:pt idx="0">
                  <c:v>-938.07517056727045</c:v>
                </c:pt>
                <c:pt idx="1">
                  <c:v>-931.46927887564038</c:v>
                </c:pt>
                <c:pt idx="2">
                  <c:v>-924.65697435710354</c:v>
                </c:pt>
                <c:pt idx="3">
                  <c:v>-917.63180727600763</c:v>
                </c:pt>
                <c:pt idx="4">
                  <c:v>-910.38712636325249</c:v>
                </c:pt>
                <c:pt idx="5">
                  <c:v>-902.91607251902053</c:v>
                </c:pt>
                <c:pt idx="6">
                  <c:v>-895.21157231871825</c:v>
                </c:pt>
                <c:pt idx="7">
                  <c:v>-887.26633131603717</c:v>
                </c:pt>
                <c:pt idx="8">
                  <c:v>-879.07282713671839</c:v>
                </c:pt>
                <c:pt idx="9">
                  <c:v>-870.62330235656589</c:v>
                </c:pt>
                <c:pt idx="10">
                  <c:v>-861.90975715685852</c:v>
                </c:pt>
                <c:pt idx="11">
                  <c:v>-852.92394175033314</c:v>
                </c:pt>
                <c:pt idx="12">
                  <c:v>-843.65734857045902</c:v>
                </c:pt>
                <c:pt idx="13">
                  <c:v>-834.1012042166667</c:v>
                </c:pt>
                <c:pt idx="14">
                  <c:v>-824.24646114788754</c:v>
                </c:pt>
                <c:pt idx="15">
                  <c:v>-814.08378911656212</c:v>
                </c:pt>
                <c:pt idx="16">
                  <c:v>-803.60356633494939</c:v>
                </c:pt>
                <c:pt idx="17">
                  <c:v>-792.79587036546582</c:v>
                </c:pt>
                <c:pt idx="18">
                  <c:v>-781.65046872631251</c:v>
                </c:pt>
                <c:pt idx="19">
                  <c:v>-770.15680920362308</c:v>
                </c:pt>
                <c:pt idx="20">
                  <c:v>-758.3040098608476</c:v>
                </c:pt>
                <c:pt idx="21">
                  <c:v>-746.08084873598909</c:v>
                </c:pt>
                <c:pt idx="22">
                  <c:v>-733.47575321690351</c:v>
                </c:pt>
                <c:pt idx="23">
                  <c:v>-720.47678908460659</c:v>
                </c:pt>
                <c:pt idx="24">
                  <c:v>-707.07164921423896</c:v>
                </c:pt>
                <c:pt idx="25">
                  <c:v>-693.24764192294447</c:v>
                </c:pt>
                <c:pt idx="26">
                  <c:v>-678.99167895368305</c:v>
                </c:pt>
                <c:pt idx="27">
                  <c:v>-664.29026308355537</c:v>
                </c:pt>
                <c:pt idx="28">
                  <c:v>-649.12947534494833</c:v>
                </c:pt>
                <c:pt idx="29">
                  <c:v>-633.49496184736461</c:v>
                </c:pt>
                <c:pt idx="30">
                  <c:v>-617.37192018748431</c:v>
                </c:pt>
                <c:pt idx="31">
                  <c:v>-600.74508543459535</c:v>
                </c:pt>
                <c:pt idx="32">
                  <c:v>-583.59871567808534</c:v>
                </c:pt>
                <c:pt idx="33">
                  <c:v>-565.91657712336098</c:v>
                </c:pt>
                <c:pt idx="34">
                  <c:v>-547.68192872208101</c:v>
                </c:pt>
                <c:pt idx="35">
                  <c:v>-528.87750632208099</c:v>
                </c:pt>
                <c:pt idx="36">
                  <c:v>-509.48550632207963</c:v>
                </c:pt>
                <c:pt idx="37">
                  <c:v>-487.91750632207999</c:v>
                </c:pt>
                <c:pt idx="38">
                  <c:v>-465.62266472208091</c:v>
                </c:pt>
                <c:pt idx="39">
                  <c:v>-442.57648696016065</c:v>
                </c:pt>
                <c:pt idx="40">
                  <c:v>-418.75365300766413</c:v>
                </c:pt>
                <c:pt idx="41">
                  <c:v>-394.12798955096832</c:v>
                </c:pt>
                <c:pt idx="42">
                  <c:v>-368.67244123578286</c:v>
                </c:pt>
                <c:pt idx="43">
                  <c:v>-342.35904094237344</c:v>
                </c:pt>
                <c:pt idx="44">
                  <c:v>-315.15887905907721</c:v>
                </c:pt>
                <c:pt idx="45">
                  <c:v>-287.04207172031408</c:v>
                </c:pt>
                <c:pt idx="46">
                  <c:v>-257.97772797423369</c:v>
                </c:pt>
                <c:pt idx="47">
                  <c:v>-227.93391584391179</c:v>
                </c:pt>
                <c:pt idx="48">
                  <c:v>-196.8776272447974</c:v>
                </c:pt>
                <c:pt idx="49">
                  <c:v>-164.77474171989218</c:v>
                </c:pt>
                <c:pt idx="50">
                  <c:v>-131.58998895279984</c:v>
                </c:pt>
                <c:pt idx="51">
                  <c:v>-97.286910017453778</c:v>
                </c:pt>
                <c:pt idx="52">
                  <c:v>-61.82781732198805</c:v>
                </c:pt>
                <c:pt idx="53">
                  <c:v>-25.173753202684793</c:v>
                </c:pt>
                <c:pt idx="54">
                  <c:v>12.715552877439031</c:v>
                </c:pt>
                <c:pt idx="55">
                  <c:v>51.881728572462727</c:v>
                </c:pt>
                <c:pt idx="56">
                  <c:v>92.367804388409013</c:v>
                </c:pt>
                <c:pt idx="57">
                  <c:v>134.21826095935219</c:v>
                </c:pt>
                <c:pt idx="58">
                  <c:v>177.47907791673697</c:v>
                </c:pt>
                <c:pt idx="59">
                  <c:v>222.19778440558525</c:v>
                </c:pt>
                <c:pt idx="60">
                  <c:v>268.42351130310675</c:v>
                </c:pt>
                <c:pt idx="61">
                  <c:v>316.2070451970767</c:v>
                </c:pt>
                <c:pt idx="62">
                  <c:v>365.60088418327348</c:v>
                </c:pt>
                <c:pt idx="63">
                  <c:v>416.6592955433041</c:v>
                </c:pt>
                <c:pt idx="64">
                  <c:v>469.43837536616525</c:v>
                </c:pt>
                <c:pt idx="65">
                  <c:v>523.99611017906045</c:v>
                </c:pt>
                <c:pt idx="66">
                  <c:v>580.39244065514913</c:v>
                </c:pt>
                <c:pt idx="67">
                  <c:v>638.68932746828352</c:v>
                </c:pt>
                <c:pt idx="68">
                  <c:v>698.95081936701752</c:v>
                </c:pt>
                <c:pt idx="69">
                  <c:v>761.2431235427398</c:v>
                </c:pt>
                <c:pt idx="70">
                  <c:v>825.63467836918699</c:v>
                </c:pt>
                <c:pt idx="71">
                  <c:v>892.19622859327842</c:v>
                </c:pt>
                <c:pt idx="72">
                  <c:v>961.00090305992785</c:v>
                </c:pt>
                <c:pt idx="73">
                  <c:v>1032.1242950560998</c:v>
                </c:pt>
                <c:pt idx="74">
                  <c:v>1105.6445453625458</c:v>
                </c:pt>
                <c:pt idx="75">
                  <c:v>1181.6424281043126</c:v>
                </c:pt>
                <c:pt idx="76">
                  <c:v>1260.2014394944879</c:v>
                </c:pt>
                <c:pt idx="77">
                  <c:v>1341.4078895685102</c:v>
                </c:pt>
                <c:pt idx="78">
                  <c:v>1425.3509970100197</c:v>
                </c:pt>
                <c:pt idx="79">
                  <c:v>1512.1229871723108</c:v>
                </c:pt>
                <c:pt idx="80">
                  <c:v>1601.8191934030731</c:v>
                </c:pt>
                <c:pt idx="81">
                  <c:v>1694.5381617838111</c:v>
                </c:pt>
                <c:pt idx="82">
                  <c:v>1790.3817593989791</c:v>
                </c:pt>
                <c:pt idx="83">
                  <c:v>1889.4552862537791</c:v>
                </c:pt>
                <c:pt idx="84">
                  <c:v>1991.8675909635861</c:v>
                </c:pt>
                <c:pt idx="85">
                  <c:v>2097.731190342121</c:v>
                </c:pt>
                <c:pt idx="86">
                  <c:v>2207.1623930196947</c:v>
                </c:pt>
                <c:pt idx="87">
                  <c:v>2319.6100976476473</c:v>
                </c:pt>
              </c:numCache>
            </c:numRef>
          </c:yVal>
          <c:smooth val="1"/>
        </c:ser>
        <c:ser>
          <c:idx val="1"/>
          <c:order val="1"/>
          <c:tx>
            <c:strRef>
              <c:f>Sheet1!$G$3</c:f>
              <c:strCache>
                <c:ptCount val="1"/>
                <c:pt idx="0">
                  <c:v>annual rainfall</c:v>
                </c:pt>
              </c:strCache>
            </c:strRef>
          </c:tx>
          <c:xVal>
            <c:numRef>
              <c:f>Sheet1!$E$4:$E$91</c:f>
              <c:numCache>
                <c:formatCode>General</c:formatCode>
                <c:ptCount val="88"/>
                <c:pt idx="0">
                  <c:v>1922</c:v>
                </c:pt>
                <c:pt idx="1">
                  <c:v>1923</c:v>
                </c:pt>
                <c:pt idx="2">
                  <c:v>1924</c:v>
                </c:pt>
                <c:pt idx="3">
                  <c:v>1925</c:v>
                </c:pt>
                <c:pt idx="4">
                  <c:v>1926</c:v>
                </c:pt>
                <c:pt idx="5">
                  <c:v>1927</c:v>
                </c:pt>
                <c:pt idx="6">
                  <c:v>1928</c:v>
                </c:pt>
                <c:pt idx="7">
                  <c:v>1929</c:v>
                </c:pt>
                <c:pt idx="8">
                  <c:v>1930</c:v>
                </c:pt>
                <c:pt idx="9">
                  <c:v>1931</c:v>
                </c:pt>
                <c:pt idx="10">
                  <c:v>1932</c:v>
                </c:pt>
                <c:pt idx="11">
                  <c:v>1933</c:v>
                </c:pt>
                <c:pt idx="12">
                  <c:v>1934</c:v>
                </c:pt>
                <c:pt idx="13">
                  <c:v>1935</c:v>
                </c:pt>
                <c:pt idx="14">
                  <c:v>1936</c:v>
                </c:pt>
                <c:pt idx="15">
                  <c:v>1937</c:v>
                </c:pt>
                <c:pt idx="16">
                  <c:v>1938</c:v>
                </c:pt>
                <c:pt idx="17">
                  <c:v>1939</c:v>
                </c:pt>
                <c:pt idx="18">
                  <c:v>1940</c:v>
                </c:pt>
                <c:pt idx="19">
                  <c:v>1941</c:v>
                </c:pt>
                <c:pt idx="20">
                  <c:v>1942</c:v>
                </c:pt>
                <c:pt idx="21">
                  <c:v>1943</c:v>
                </c:pt>
                <c:pt idx="22">
                  <c:v>1944</c:v>
                </c:pt>
                <c:pt idx="23">
                  <c:v>1945</c:v>
                </c:pt>
                <c:pt idx="24">
                  <c:v>1946</c:v>
                </c:pt>
                <c:pt idx="25">
                  <c:v>1947</c:v>
                </c:pt>
                <c:pt idx="26">
                  <c:v>1948</c:v>
                </c:pt>
                <c:pt idx="27">
                  <c:v>1949</c:v>
                </c:pt>
                <c:pt idx="28">
                  <c:v>1950</c:v>
                </c:pt>
                <c:pt idx="29">
                  <c:v>1951</c:v>
                </c:pt>
                <c:pt idx="30">
                  <c:v>1952</c:v>
                </c:pt>
                <c:pt idx="31">
                  <c:v>1953</c:v>
                </c:pt>
                <c:pt idx="32">
                  <c:v>1954</c:v>
                </c:pt>
                <c:pt idx="33">
                  <c:v>1955</c:v>
                </c:pt>
                <c:pt idx="34">
                  <c:v>1956</c:v>
                </c:pt>
                <c:pt idx="35">
                  <c:v>1957</c:v>
                </c:pt>
                <c:pt idx="36">
                  <c:v>1958</c:v>
                </c:pt>
                <c:pt idx="37">
                  <c:v>1959</c:v>
                </c:pt>
                <c:pt idx="38">
                  <c:v>1960</c:v>
                </c:pt>
                <c:pt idx="39">
                  <c:v>1961</c:v>
                </c:pt>
                <c:pt idx="40">
                  <c:v>1962</c:v>
                </c:pt>
                <c:pt idx="41">
                  <c:v>1963</c:v>
                </c:pt>
                <c:pt idx="42">
                  <c:v>1964</c:v>
                </c:pt>
                <c:pt idx="43">
                  <c:v>1965</c:v>
                </c:pt>
                <c:pt idx="44">
                  <c:v>1966</c:v>
                </c:pt>
                <c:pt idx="45">
                  <c:v>1967</c:v>
                </c:pt>
                <c:pt idx="46">
                  <c:v>1968</c:v>
                </c:pt>
                <c:pt idx="47">
                  <c:v>1969</c:v>
                </c:pt>
                <c:pt idx="48">
                  <c:v>1970</c:v>
                </c:pt>
                <c:pt idx="49">
                  <c:v>1971</c:v>
                </c:pt>
                <c:pt idx="50">
                  <c:v>1972</c:v>
                </c:pt>
                <c:pt idx="51">
                  <c:v>1973</c:v>
                </c:pt>
                <c:pt idx="52">
                  <c:v>1974</c:v>
                </c:pt>
                <c:pt idx="53">
                  <c:v>1975</c:v>
                </c:pt>
                <c:pt idx="54">
                  <c:v>1976</c:v>
                </c:pt>
                <c:pt idx="55">
                  <c:v>1977</c:v>
                </c:pt>
                <c:pt idx="56">
                  <c:v>1978</c:v>
                </c:pt>
                <c:pt idx="57">
                  <c:v>1979</c:v>
                </c:pt>
                <c:pt idx="58">
                  <c:v>1980</c:v>
                </c:pt>
                <c:pt idx="59">
                  <c:v>1981</c:v>
                </c:pt>
                <c:pt idx="60">
                  <c:v>1982</c:v>
                </c:pt>
                <c:pt idx="61">
                  <c:v>1983</c:v>
                </c:pt>
                <c:pt idx="62">
                  <c:v>1984</c:v>
                </c:pt>
                <c:pt idx="63">
                  <c:v>1985</c:v>
                </c:pt>
                <c:pt idx="64">
                  <c:v>1986</c:v>
                </c:pt>
                <c:pt idx="65">
                  <c:v>1987</c:v>
                </c:pt>
                <c:pt idx="66">
                  <c:v>1988</c:v>
                </c:pt>
                <c:pt idx="67">
                  <c:v>1989</c:v>
                </c:pt>
                <c:pt idx="68">
                  <c:v>1990</c:v>
                </c:pt>
                <c:pt idx="69">
                  <c:v>1991</c:v>
                </c:pt>
                <c:pt idx="70">
                  <c:v>1992</c:v>
                </c:pt>
                <c:pt idx="71">
                  <c:v>1993</c:v>
                </c:pt>
                <c:pt idx="72">
                  <c:v>1994</c:v>
                </c:pt>
                <c:pt idx="73">
                  <c:v>1995</c:v>
                </c:pt>
                <c:pt idx="74">
                  <c:v>1996</c:v>
                </c:pt>
                <c:pt idx="75">
                  <c:v>1997</c:v>
                </c:pt>
                <c:pt idx="76">
                  <c:v>1998</c:v>
                </c:pt>
                <c:pt idx="77">
                  <c:v>1999</c:v>
                </c:pt>
                <c:pt idx="78">
                  <c:v>2000</c:v>
                </c:pt>
                <c:pt idx="79">
                  <c:v>2001</c:v>
                </c:pt>
                <c:pt idx="80">
                  <c:v>2002</c:v>
                </c:pt>
                <c:pt idx="81">
                  <c:v>2003</c:v>
                </c:pt>
                <c:pt idx="82">
                  <c:v>2004</c:v>
                </c:pt>
                <c:pt idx="83">
                  <c:v>2005</c:v>
                </c:pt>
                <c:pt idx="84">
                  <c:v>2006</c:v>
                </c:pt>
                <c:pt idx="85">
                  <c:v>2007</c:v>
                </c:pt>
                <c:pt idx="86">
                  <c:v>2008</c:v>
                </c:pt>
                <c:pt idx="87">
                  <c:v>2009</c:v>
                </c:pt>
              </c:numCache>
            </c:numRef>
          </c:xVal>
          <c:yVal>
            <c:numRef>
              <c:f>Sheet1!$G$4:$G$91</c:f>
              <c:numCache>
                <c:formatCode>0</c:formatCode>
                <c:ptCount val="88"/>
                <c:pt idx="0">
                  <c:v>-35.614139772727299</c:v>
                </c:pt>
                <c:pt idx="1">
                  <c:v>182.3858602272727</c:v>
                </c:pt>
                <c:pt idx="2">
                  <c:v>-27.614139772727242</c:v>
                </c:pt>
                <c:pt idx="3">
                  <c:v>89.052560227272693</c:v>
                </c:pt>
                <c:pt idx="4">
                  <c:v>68.365860227272734</c:v>
                </c:pt>
                <c:pt idx="5">
                  <c:v>-99.834139772727312</c:v>
                </c:pt>
                <c:pt idx="6">
                  <c:v>-115.21413977272732</c:v>
                </c:pt>
                <c:pt idx="7">
                  <c:v>-94.154139772727319</c:v>
                </c:pt>
                <c:pt idx="8">
                  <c:v>-36.274139772727331</c:v>
                </c:pt>
                <c:pt idx="9">
                  <c:v>-57.394139772727272</c:v>
                </c:pt>
                <c:pt idx="10">
                  <c:v>-71.574139772727278</c:v>
                </c:pt>
                <c:pt idx="11">
                  <c:v>-180.69413977272731</c:v>
                </c:pt>
                <c:pt idx="12">
                  <c:v>-78.974139772727312</c:v>
                </c:pt>
                <c:pt idx="13">
                  <c:v>96.471560227272946</c:v>
                </c:pt>
                <c:pt idx="14">
                  <c:v>75.27336022727269</c:v>
                </c:pt>
                <c:pt idx="15">
                  <c:v>156.29836022727272</c:v>
                </c:pt>
                <c:pt idx="16">
                  <c:v>-56.364139772727299</c:v>
                </c:pt>
                <c:pt idx="17">
                  <c:v>-55.87413977272729</c:v>
                </c:pt>
                <c:pt idx="18">
                  <c:v>106.4058602272729</c:v>
                </c:pt>
                <c:pt idx="19">
                  <c:v>155.71086022727215</c:v>
                </c:pt>
                <c:pt idx="20">
                  <c:v>19.410860227272735</c:v>
                </c:pt>
                <c:pt idx="21">
                  <c:v>-169.48083977272773</c:v>
                </c:pt>
                <c:pt idx="22">
                  <c:v>-24.642739772727133</c:v>
                </c:pt>
                <c:pt idx="23">
                  <c:v>-187.34273977272741</c:v>
                </c:pt>
                <c:pt idx="24">
                  <c:v>-78.614139772727299</c:v>
                </c:pt>
                <c:pt idx="25">
                  <c:v>26.598360227272678</c:v>
                </c:pt>
                <c:pt idx="26">
                  <c:v>-19.589139772727176</c:v>
                </c:pt>
                <c:pt idx="27">
                  <c:v>-70.057039772727308</c:v>
                </c:pt>
                <c:pt idx="28">
                  <c:v>1.652560227272716</c:v>
                </c:pt>
                <c:pt idx="29">
                  <c:v>334.88586022727264</c:v>
                </c:pt>
                <c:pt idx="30">
                  <c:v>3.2258602272726802</c:v>
                </c:pt>
                <c:pt idx="31">
                  <c:v>92.619160227272914</c:v>
                </c:pt>
                <c:pt idx="32">
                  <c:v>-12.589139772727355</c:v>
                </c:pt>
                <c:pt idx="33">
                  <c:v>-124.1141397727273</c:v>
                </c:pt>
                <c:pt idx="34">
                  <c:v>-83.934139772727292</c:v>
                </c:pt>
                <c:pt idx="35">
                  <c:v>11.5858602272727</c:v>
                </c:pt>
                <c:pt idx="36">
                  <c:v>-160.48083977272773</c:v>
                </c:pt>
                <c:pt idx="37">
                  <c:v>-52.014139772727276</c:v>
                </c:pt>
                <c:pt idx="38">
                  <c:v>25.660860227272735</c:v>
                </c:pt>
                <c:pt idx="39">
                  <c:v>330.56366022727269</c:v>
                </c:pt>
                <c:pt idx="40">
                  <c:v>-50.480839772727244</c:v>
                </c:pt>
                <c:pt idx="41">
                  <c:v>119.83586022727276</c:v>
                </c:pt>
                <c:pt idx="42">
                  <c:v>-10.6363397727273</c:v>
                </c:pt>
                <c:pt idx="43">
                  <c:v>-33.680839772727325</c:v>
                </c:pt>
                <c:pt idx="44">
                  <c:v>-57.847439772727164</c:v>
                </c:pt>
                <c:pt idx="45">
                  <c:v>218.93586022727223</c:v>
                </c:pt>
                <c:pt idx="46">
                  <c:v>243.06586022727222</c:v>
                </c:pt>
                <c:pt idx="47">
                  <c:v>-16.334139772727259</c:v>
                </c:pt>
                <c:pt idx="48">
                  <c:v>-23.754139772727182</c:v>
                </c:pt>
                <c:pt idx="49">
                  <c:v>-61.474139772727305</c:v>
                </c:pt>
                <c:pt idx="50">
                  <c:v>-12.044139772727306</c:v>
                </c:pt>
                <c:pt idx="51">
                  <c:v>-164.56413977272729</c:v>
                </c:pt>
                <c:pt idx="52">
                  <c:v>-155.46413977272729</c:v>
                </c:pt>
                <c:pt idx="53">
                  <c:v>-89.884139772727281</c:v>
                </c:pt>
                <c:pt idx="54">
                  <c:v>-47.544139772727306</c:v>
                </c:pt>
                <c:pt idx="55">
                  <c:v>198.99696022727258</c:v>
                </c:pt>
                <c:pt idx="56">
                  <c:v>83.775860227272702</c:v>
                </c:pt>
                <c:pt idx="57">
                  <c:v>49.585860227272541</c:v>
                </c:pt>
                <c:pt idx="58">
                  <c:v>-202.70303977272718</c:v>
                </c:pt>
                <c:pt idx="59">
                  <c:v>97.37586022727271</c:v>
                </c:pt>
                <c:pt idx="60">
                  <c:v>214.59586022727231</c:v>
                </c:pt>
                <c:pt idx="61">
                  <c:v>-60.658539772727302</c:v>
                </c:pt>
                <c:pt idx="62">
                  <c:v>-150.56863977272729</c:v>
                </c:pt>
                <c:pt idx="63">
                  <c:v>81.855860227272728</c:v>
                </c:pt>
                <c:pt idx="64">
                  <c:v>-86.669739772727056</c:v>
                </c:pt>
                <c:pt idx="65">
                  <c:v>5.3058602272727065</c:v>
                </c:pt>
                <c:pt idx="66">
                  <c:v>0.8525602272727042</c:v>
                </c:pt>
                <c:pt idx="67">
                  <c:v>97.410860227272948</c:v>
                </c:pt>
                <c:pt idx="68">
                  <c:v>79.352560227272704</c:v>
                </c:pt>
                <c:pt idx="69">
                  <c:v>-124.1308397727271</c:v>
                </c:pt>
                <c:pt idx="70">
                  <c:v>-57.347439772727164</c:v>
                </c:pt>
                <c:pt idx="71">
                  <c:v>28.235860227272731</c:v>
                </c:pt>
                <c:pt idx="72">
                  <c:v>-45.16413977272731</c:v>
                </c:pt>
                <c:pt idx="73">
                  <c:v>30.635860227272769</c:v>
                </c:pt>
                <c:pt idx="74">
                  <c:v>-154.23083977272731</c:v>
                </c:pt>
                <c:pt idx="75">
                  <c:v>558.90016022727275</c:v>
                </c:pt>
                <c:pt idx="76">
                  <c:v>45.742960227272711</c:v>
                </c:pt>
                <c:pt idx="77">
                  <c:v>-123.71413977272732</c:v>
                </c:pt>
                <c:pt idx="78">
                  <c:v>-227.35703977272783</c:v>
                </c:pt>
                <c:pt idx="79">
                  <c:v>-110.94273977272728</c:v>
                </c:pt>
                <c:pt idx="80">
                  <c:v>100.7715602272729</c:v>
                </c:pt>
                <c:pt idx="81">
                  <c:v>-25.414139772727207</c:v>
                </c:pt>
                <c:pt idx="82">
                  <c:v>1.9144602272726821</c:v>
                </c:pt>
                <c:pt idx="83">
                  <c:v>-173.6141397727273</c:v>
                </c:pt>
                <c:pt idx="84">
                  <c:v>215.72876022727255</c:v>
                </c:pt>
                <c:pt idx="85">
                  <c:v>-13.076639772727324</c:v>
                </c:pt>
                <c:pt idx="86">
                  <c:v>-3.0516397727272992</c:v>
                </c:pt>
                <c:pt idx="87">
                  <c:v>-74.251639772727287</c:v>
                </c:pt>
              </c:numCache>
            </c:numRef>
          </c:yVal>
          <c:smooth val="1"/>
        </c:ser>
        <c:ser>
          <c:idx val="2"/>
          <c:order val="2"/>
          <c:tx>
            <c:strRef>
              <c:f>Sheet1!$H$3</c:f>
              <c:strCache>
                <c:ptCount val="1"/>
                <c:pt idx="0">
                  <c:v>livestock exports</c:v>
                </c:pt>
              </c:strCache>
            </c:strRef>
          </c:tx>
          <c:xVal>
            <c:numRef>
              <c:f>Sheet1!$E$4:$E$91</c:f>
              <c:numCache>
                <c:formatCode>General</c:formatCode>
                <c:ptCount val="88"/>
                <c:pt idx="0">
                  <c:v>1922</c:v>
                </c:pt>
                <c:pt idx="1">
                  <c:v>1923</c:v>
                </c:pt>
                <c:pt idx="2">
                  <c:v>1924</c:v>
                </c:pt>
                <c:pt idx="3">
                  <c:v>1925</c:v>
                </c:pt>
                <c:pt idx="4">
                  <c:v>1926</c:v>
                </c:pt>
                <c:pt idx="5">
                  <c:v>1927</c:v>
                </c:pt>
                <c:pt idx="6">
                  <c:v>1928</c:v>
                </c:pt>
                <c:pt idx="7">
                  <c:v>1929</c:v>
                </c:pt>
                <c:pt idx="8">
                  <c:v>1930</c:v>
                </c:pt>
                <c:pt idx="9">
                  <c:v>1931</c:v>
                </c:pt>
                <c:pt idx="10">
                  <c:v>1932</c:v>
                </c:pt>
                <c:pt idx="11">
                  <c:v>1933</c:v>
                </c:pt>
                <c:pt idx="12">
                  <c:v>1934</c:v>
                </c:pt>
                <c:pt idx="13">
                  <c:v>1935</c:v>
                </c:pt>
                <c:pt idx="14">
                  <c:v>1936</c:v>
                </c:pt>
                <c:pt idx="15">
                  <c:v>1937</c:v>
                </c:pt>
                <c:pt idx="16">
                  <c:v>1938</c:v>
                </c:pt>
                <c:pt idx="17">
                  <c:v>1939</c:v>
                </c:pt>
                <c:pt idx="18">
                  <c:v>1940</c:v>
                </c:pt>
                <c:pt idx="19">
                  <c:v>1941</c:v>
                </c:pt>
                <c:pt idx="20">
                  <c:v>1942</c:v>
                </c:pt>
                <c:pt idx="21">
                  <c:v>1943</c:v>
                </c:pt>
                <c:pt idx="22">
                  <c:v>1944</c:v>
                </c:pt>
                <c:pt idx="23">
                  <c:v>1945</c:v>
                </c:pt>
                <c:pt idx="24">
                  <c:v>1946</c:v>
                </c:pt>
                <c:pt idx="25">
                  <c:v>1947</c:v>
                </c:pt>
                <c:pt idx="26">
                  <c:v>1948</c:v>
                </c:pt>
                <c:pt idx="27">
                  <c:v>1949</c:v>
                </c:pt>
                <c:pt idx="28">
                  <c:v>1950</c:v>
                </c:pt>
                <c:pt idx="29">
                  <c:v>1951</c:v>
                </c:pt>
                <c:pt idx="30">
                  <c:v>1952</c:v>
                </c:pt>
                <c:pt idx="31">
                  <c:v>1953</c:v>
                </c:pt>
                <c:pt idx="32">
                  <c:v>1954</c:v>
                </c:pt>
                <c:pt idx="33">
                  <c:v>1955</c:v>
                </c:pt>
                <c:pt idx="34">
                  <c:v>1956</c:v>
                </c:pt>
                <c:pt idx="35">
                  <c:v>1957</c:v>
                </c:pt>
                <c:pt idx="36">
                  <c:v>1958</c:v>
                </c:pt>
                <c:pt idx="37">
                  <c:v>1959</c:v>
                </c:pt>
                <c:pt idx="38">
                  <c:v>1960</c:v>
                </c:pt>
                <c:pt idx="39">
                  <c:v>1961</c:v>
                </c:pt>
                <c:pt idx="40">
                  <c:v>1962</c:v>
                </c:pt>
                <c:pt idx="41">
                  <c:v>1963</c:v>
                </c:pt>
                <c:pt idx="42">
                  <c:v>1964</c:v>
                </c:pt>
                <c:pt idx="43">
                  <c:v>1965</c:v>
                </c:pt>
                <c:pt idx="44">
                  <c:v>1966</c:v>
                </c:pt>
                <c:pt idx="45">
                  <c:v>1967</c:v>
                </c:pt>
                <c:pt idx="46">
                  <c:v>1968</c:v>
                </c:pt>
                <c:pt idx="47">
                  <c:v>1969</c:v>
                </c:pt>
                <c:pt idx="48">
                  <c:v>1970</c:v>
                </c:pt>
                <c:pt idx="49">
                  <c:v>1971</c:v>
                </c:pt>
                <c:pt idx="50">
                  <c:v>1972</c:v>
                </c:pt>
                <c:pt idx="51">
                  <c:v>1973</c:v>
                </c:pt>
                <c:pt idx="52">
                  <c:v>1974</c:v>
                </c:pt>
                <c:pt idx="53">
                  <c:v>1975</c:v>
                </c:pt>
                <c:pt idx="54">
                  <c:v>1976</c:v>
                </c:pt>
                <c:pt idx="55">
                  <c:v>1977</c:v>
                </c:pt>
                <c:pt idx="56">
                  <c:v>1978</c:v>
                </c:pt>
                <c:pt idx="57">
                  <c:v>1979</c:v>
                </c:pt>
                <c:pt idx="58">
                  <c:v>1980</c:v>
                </c:pt>
                <c:pt idx="59">
                  <c:v>1981</c:v>
                </c:pt>
                <c:pt idx="60">
                  <c:v>1982</c:v>
                </c:pt>
                <c:pt idx="61">
                  <c:v>1983</c:v>
                </c:pt>
                <c:pt idx="62">
                  <c:v>1984</c:v>
                </c:pt>
                <c:pt idx="63">
                  <c:v>1985</c:v>
                </c:pt>
                <c:pt idx="64">
                  <c:v>1986</c:v>
                </c:pt>
                <c:pt idx="65">
                  <c:v>1987</c:v>
                </c:pt>
                <c:pt idx="66">
                  <c:v>1988</c:v>
                </c:pt>
                <c:pt idx="67">
                  <c:v>1989</c:v>
                </c:pt>
                <c:pt idx="68">
                  <c:v>1990</c:v>
                </c:pt>
                <c:pt idx="69">
                  <c:v>1991</c:v>
                </c:pt>
                <c:pt idx="70">
                  <c:v>1992</c:v>
                </c:pt>
                <c:pt idx="71">
                  <c:v>1993</c:v>
                </c:pt>
                <c:pt idx="72">
                  <c:v>1994</c:v>
                </c:pt>
                <c:pt idx="73">
                  <c:v>1995</c:v>
                </c:pt>
                <c:pt idx="74">
                  <c:v>1996</c:v>
                </c:pt>
                <c:pt idx="75">
                  <c:v>1997</c:v>
                </c:pt>
                <c:pt idx="76">
                  <c:v>1998</c:v>
                </c:pt>
                <c:pt idx="77">
                  <c:v>1999</c:v>
                </c:pt>
                <c:pt idx="78">
                  <c:v>2000</c:v>
                </c:pt>
                <c:pt idx="79">
                  <c:v>2001</c:v>
                </c:pt>
                <c:pt idx="80">
                  <c:v>2002</c:v>
                </c:pt>
                <c:pt idx="81">
                  <c:v>2003</c:v>
                </c:pt>
                <c:pt idx="82">
                  <c:v>2004</c:v>
                </c:pt>
                <c:pt idx="83">
                  <c:v>2005</c:v>
                </c:pt>
                <c:pt idx="84">
                  <c:v>2006</c:v>
                </c:pt>
                <c:pt idx="85">
                  <c:v>2007</c:v>
                </c:pt>
                <c:pt idx="86">
                  <c:v>2008</c:v>
                </c:pt>
                <c:pt idx="87">
                  <c:v>2009</c:v>
                </c:pt>
              </c:numCache>
            </c:numRef>
          </c:xVal>
          <c:yVal>
            <c:numRef>
              <c:f>Sheet1!$H$4:$H$91</c:f>
              <c:numCache>
                <c:formatCode>General</c:formatCode>
                <c:ptCount val="88"/>
                <c:pt idx="5" formatCode="0">
                  <c:v>278.63498550724648</c:v>
                </c:pt>
                <c:pt idx="7" formatCode="0">
                  <c:v>-533.96101449275034</c:v>
                </c:pt>
                <c:pt idx="8" formatCode="0">
                  <c:v>-706.02101449275142</c:v>
                </c:pt>
                <c:pt idx="9" formatCode="0">
                  <c:v>-487.17001449275358</c:v>
                </c:pt>
                <c:pt idx="10" formatCode="0">
                  <c:v>-368.43101449275235</c:v>
                </c:pt>
                <c:pt idx="11" formatCode="0">
                  <c:v>251.85998550724639</c:v>
                </c:pt>
                <c:pt idx="12" formatCode="0">
                  <c:v>352.59898550724643</c:v>
                </c:pt>
                <c:pt idx="13" formatCode="0">
                  <c:v>-404.55901449275348</c:v>
                </c:pt>
                <c:pt idx="14" formatCode="0">
                  <c:v>-184.03001449275348</c:v>
                </c:pt>
                <c:pt idx="15" formatCode="0">
                  <c:v>31.477985507246629</c:v>
                </c:pt>
                <c:pt idx="16" formatCode="0">
                  <c:v>210.24398550724581</c:v>
                </c:pt>
                <c:pt idx="17" formatCode="0">
                  <c:v>470.94498550724671</c:v>
                </c:pt>
                <c:pt idx="19" formatCode="0">
                  <c:v>-549.8240144927513</c:v>
                </c:pt>
                <c:pt idx="20" formatCode="0">
                  <c:v>-314.08301449275359</c:v>
                </c:pt>
                <c:pt idx="21" formatCode="0">
                  <c:v>313.5819855072466</c:v>
                </c:pt>
                <c:pt idx="22" formatCode="0">
                  <c:v>301.05398550724658</c:v>
                </c:pt>
                <c:pt idx="23" formatCode="0">
                  <c:v>526.4749855072489</c:v>
                </c:pt>
                <c:pt idx="24" formatCode="0">
                  <c:v>451.6039855072467</c:v>
                </c:pt>
                <c:pt idx="25" formatCode="0">
                  <c:v>605.94298550724659</c:v>
                </c:pt>
                <c:pt idx="26" formatCode="0">
                  <c:v>913.66498550724805</c:v>
                </c:pt>
                <c:pt idx="27" formatCode="0">
                  <c:v>-190.12601449275348</c:v>
                </c:pt>
                <c:pt idx="28" formatCode="0">
                  <c:v>61.036985507246293</c:v>
                </c:pt>
                <c:pt idx="39" formatCode="0">
                  <c:v>-831.78901449275349</c:v>
                </c:pt>
                <c:pt idx="40" formatCode="0">
                  <c:v>-709.28901449275349</c:v>
                </c:pt>
                <c:pt idx="41" formatCode="0">
                  <c:v>-582.28901449275349</c:v>
                </c:pt>
                <c:pt idx="42" formatCode="0">
                  <c:v>-440.78901449275349</c:v>
                </c:pt>
                <c:pt idx="43" formatCode="0">
                  <c:v>-604.78901449275349</c:v>
                </c:pt>
                <c:pt idx="44" formatCode="0">
                  <c:v>-472.70501449275343</c:v>
                </c:pt>
                <c:pt idx="45" formatCode="0">
                  <c:v>-583.20701449275248</c:v>
                </c:pt>
                <c:pt idx="46" formatCode="0">
                  <c:v>-329.19301449275349</c:v>
                </c:pt>
                <c:pt idx="47" formatCode="0">
                  <c:v>-139.96901449275356</c:v>
                </c:pt>
                <c:pt idx="48" formatCode="0">
                  <c:v>-384.85901449275372</c:v>
                </c:pt>
                <c:pt idx="49" formatCode="0">
                  <c:v>-354.42701449275324</c:v>
                </c:pt>
                <c:pt idx="50" formatCode="0">
                  <c:v>108.75198550724646</c:v>
                </c:pt>
                <c:pt idx="51" formatCode="0">
                  <c:v>-186.53001449275348</c:v>
                </c:pt>
                <c:pt idx="52" formatCode="0">
                  <c:v>-344.48001449275353</c:v>
                </c:pt>
                <c:pt idx="53" formatCode="0">
                  <c:v>1.2249855072464015</c:v>
                </c:pt>
                <c:pt idx="54" formatCode="0">
                  <c:v>-746.30601449275105</c:v>
                </c:pt>
                <c:pt idx="55" formatCode="0">
                  <c:v>-615.66601449275117</c:v>
                </c:pt>
                <c:pt idx="56" formatCode="0">
                  <c:v>-61.090014492753426</c:v>
                </c:pt>
                <c:pt idx="57" formatCode="0">
                  <c:v>-316.48201449275325</c:v>
                </c:pt>
                <c:pt idx="58" formatCode="0">
                  <c:v>279.23298550724644</c:v>
                </c:pt>
                <c:pt idx="59" formatCode="0">
                  <c:v>11.436985507246654</c:v>
                </c:pt>
                <c:pt idx="60" formatCode="0">
                  <c:v>14.210985507246505</c:v>
                </c:pt>
                <c:pt idx="61" formatCode="0">
                  <c:v>-428.78901449275349</c:v>
                </c:pt>
                <c:pt idx="62" formatCode="0">
                  <c:v>-918.78901449275349</c:v>
                </c:pt>
                <c:pt idx="63" formatCode="0">
                  <c:v>-120.35401449275355</c:v>
                </c:pt>
                <c:pt idx="64" formatCode="0">
                  <c:v>-378.00401449275341</c:v>
                </c:pt>
                <c:pt idx="65" formatCode="0">
                  <c:v>-516.28901449275349</c:v>
                </c:pt>
                <c:pt idx="66" formatCode="0">
                  <c:v>-981.45901449275107</c:v>
                </c:pt>
                <c:pt idx="67" formatCode="0">
                  <c:v>-1060.8290144927535</c:v>
                </c:pt>
                <c:pt idx="69" formatCode="0">
                  <c:v>-1112.4230144927535</c:v>
                </c:pt>
                <c:pt idx="70" formatCode="0">
                  <c:v>93.210985507246505</c:v>
                </c:pt>
                <c:pt idx="71" formatCode="0">
                  <c:v>243.21098550724608</c:v>
                </c:pt>
                <c:pt idx="72" formatCode="0">
                  <c:v>543.21098550724855</c:v>
                </c:pt>
                <c:pt idx="73" formatCode="0">
                  <c:v>1243.2109855072465</c:v>
                </c:pt>
                <c:pt idx="74" formatCode="0">
                  <c:v>1493.2109855072465</c:v>
                </c:pt>
                <c:pt idx="75" formatCode="0">
                  <c:v>1793.2109855072465</c:v>
                </c:pt>
                <c:pt idx="76" formatCode="0">
                  <c:v>-6.7890144927534974</c:v>
                </c:pt>
                <c:pt idx="77" formatCode="0">
                  <c:v>1213.2109855072465</c:v>
                </c:pt>
                <c:pt idx="78" formatCode="0">
                  <c:v>643.21098550724855</c:v>
                </c:pt>
                <c:pt idx="79" formatCode="0">
                  <c:v>-906.78901449275349</c:v>
                </c:pt>
                <c:pt idx="80" formatCode="0">
                  <c:v>-106.78901449275348</c:v>
                </c:pt>
                <c:pt idx="81" formatCode="0">
                  <c:v>543.21098550724855</c:v>
                </c:pt>
                <c:pt idx="82" formatCode="0">
                  <c:v>643.21098550724855</c:v>
                </c:pt>
                <c:pt idx="83" formatCode="0">
                  <c:v>993.21098550724855</c:v>
                </c:pt>
                <c:pt idx="85" formatCode="0">
                  <c:v>1693.2109855072465</c:v>
                </c:pt>
                <c:pt idx="86" formatCode="0">
                  <c:v>754.21098550724855</c:v>
                </c:pt>
                <c:pt idx="87" formatCode="0">
                  <c:v>902.64598550724804</c:v>
                </c:pt>
              </c:numCache>
            </c:numRef>
          </c:yVal>
          <c:smooth val="1"/>
        </c:ser>
        <c:dLbls>
          <c:showLegendKey val="0"/>
          <c:showVal val="0"/>
          <c:showCatName val="0"/>
          <c:showSerName val="0"/>
          <c:showPercent val="0"/>
          <c:showBubbleSize val="0"/>
        </c:dLbls>
        <c:axId val="137843840"/>
        <c:axId val="137845376"/>
      </c:scatterChart>
      <c:valAx>
        <c:axId val="137843840"/>
        <c:scaling>
          <c:orientation val="minMax"/>
        </c:scaling>
        <c:delete val="0"/>
        <c:axPos val="b"/>
        <c:numFmt formatCode="General" sourceLinked="1"/>
        <c:majorTickMark val="out"/>
        <c:minorTickMark val="none"/>
        <c:tickLblPos val="nextTo"/>
        <c:txPr>
          <a:bodyPr/>
          <a:lstStyle/>
          <a:p>
            <a:pPr>
              <a:defRPr baseline="0">
                <a:solidFill>
                  <a:schemeClr val="bg1"/>
                </a:solidFill>
              </a:defRPr>
            </a:pPr>
            <a:endParaRPr lang="en-US"/>
          </a:p>
        </c:txPr>
        <c:crossAx val="137845376"/>
        <c:crosses val="autoZero"/>
        <c:crossBetween val="midCat"/>
      </c:valAx>
      <c:valAx>
        <c:axId val="137845376"/>
        <c:scaling>
          <c:orientation val="minMax"/>
        </c:scaling>
        <c:delete val="0"/>
        <c:axPos val="l"/>
        <c:majorGridlines/>
        <c:numFmt formatCode="0" sourceLinked="1"/>
        <c:majorTickMark val="out"/>
        <c:minorTickMark val="none"/>
        <c:tickLblPos val="nextTo"/>
        <c:crossAx val="137843840"/>
        <c:crosses val="autoZero"/>
        <c:crossBetween val="midCat"/>
      </c:valAx>
    </c:plotArea>
    <c:legend>
      <c:legendPos val="r"/>
      <c:legendEntry>
        <c:idx val="0"/>
        <c:txPr>
          <a:bodyPr/>
          <a:lstStyle/>
          <a:p>
            <a:pPr>
              <a:defRPr b="1" baseline="0">
                <a:solidFill>
                  <a:schemeClr val="tx1"/>
                </a:solidFill>
              </a:defRPr>
            </a:pPr>
            <a:endParaRPr lang="en-US"/>
          </a:p>
        </c:txPr>
      </c:legendEntry>
      <c:legendEntry>
        <c:idx val="1"/>
        <c:txPr>
          <a:bodyPr/>
          <a:lstStyle/>
          <a:p>
            <a:pPr>
              <a:defRPr b="1" baseline="0">
                <a:solidFill>
                  <a:schemeClr val="tx1"/>
                </a:solidFill>
              </a:defRPr>
            </a:pPr>
            <a:endParaRPr lang="en-US"/>
          </a:p>
        </c:txPr>
      </c:legendEntry>
      <c:legendEntry>
        <c:idx val="2"/>
        <c:txPr>
          <a:bodyPr/>
          <a:lstStyle/>
          <a:p>
            <a:pPr>
              <a:defRPr b="1" baseline="0">
                <a:solidFill>
                  <a:schemeClr val="tx1"/>
                </a:solidFill>
              </a:defRPr>
            </a:pPr>
            <a:endParaRPr lang="en-US"/>
          </a:p>
        </c:txPr>
      </c:legendEntry>
      <c:layout>
        <c:manualLayout>
          <c:xMode val="edge"/>
          <c:yMode val="edge"/>
          <c:x val="0.83631073833162162"/>
          <c:y val="0.8428323297823066"/>
          <c:w val="0.15499360949446536"/>
          <c:h val="0.15716767021769337"/>
        </c:manualLayout>
      </c:layout>
      <c:overlay val="0"/>
      <c:txPr>
        <a:bodyPr/>
        <a:lstStyle/>
        <a:p>
          <a:pPr>
            <a:defRPr b="1" baseline="0">
              <a:solidFill>
                <a:schemeClr val="bg1"/>
              </a:solidFill>
            </a:defRPr>
          </a:pPr>
          <a:endParaRPr lang="en-US"/>
        </a:p>
      </c:txPr>
    </c:legend>
    <c:plotVisOnly val="1"/>
    <c:dispBlanksAs val="gap"/>
    <c:showDLblsOverMax val="0"/>
  </c:chart>
  <c:externalData r:id="rId2">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2-01-31T13:48:51.498" idx="1">
    <p:pos x="3629" y="962"/>
    <p:text>Grey reflects the intergration of the factors of change into the framework. 
This color is used on the slide that defines the factors (slide 8) and is consistent with the slides that explains the detail related to the objective level of the framework (slide 12-13). 
We didn't randomly pick colors.   There needs to be coherence in colors used throughout the slide deck to demonstrate relationships. </p:text>
  </p:cm>
</p:cmLst>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B13F971-BC2B-4DA0-B585-F42BB9619030}" type="datetimeFigureOut">
              <a:rPr lang="en-US" smtClean="0"/>
              <a:t>6/13/2012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3376E4C-0E05-40FB-961F-1F39F82490FF}" type="slidenum">
              <a:rPr lang="en-US" smtClean="0"/>
              <a:t>‹#›</a:t>
            </a:fld>
            <a:endParaRPr lang="en-US"/>
          </a:p>
        </p:txBody>
      </p:sp>
    </p:spTree>
    <p:extLst>
      <p:ext uri="{BB962C8B-B14F-4D97-AF65-F5344CB8AC3E}">
        <p14:creationId xmlns:p14="http://schemas.microsoft.com/office/powerpoint/2010/main" val="3847231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D056E64-7302-4E69-ADDF-856727BEF5B9}" type="datetimeFigureOut">
              <a:rPr lang="en-US" smtClean="0"/>
              <a:t>6/13/2012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0027AFC-9EF7-4448-A6AF-00D95F20651D}" type="slidenum">
              <a:rPr lang="en-US" smtClean="0"/>
              <a:t>‹#›</a:t>
            </a:fld>
            <a:endParaRPr lang="en-US"/>
          </a:p>
        </p:txBody>
      </p:sp>
    </p:spTree>
    <p:extLst>
      <p:ext uri="{BB962C8B-B14F-4D97-AF65-F5344CB8AC3E}">
        <p14:creationId xmlns:p14="http://schemas.microsoft.com/office/powerpoint/2010/main" val="3276861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defRPr>
            </a:lvl1pPr>
            <a:lvl2pPr marL="757066" indent="-291179">
              <a:defRPr sz="1200">
                <a:solidFill>
                  <a:schemeClr val="tx1"/>
                </a:solidFill>
                <a:latin typeface="Arial" pitchFamily="34" charset="0"/>
              </a:defRPr>
            </a:lvl2pPr>
            <a:lvl3pPr marL="1164717" indent="-232943">
              <a:defRPr sz="1200">
                <a:solidFill>
                  <a:schemeClr val="tx1"/>
                </a:solidFill>
                <a:latin typeface="Arial" pitchFamily="34" charset="0"/>
              </a:defRPr>
            </a:lvl3pPr>
            <a:lvl4pPr marL="1630604" indent="-232943">
              <a:defRPr sz="1200">
                <a:solidFill>
                  <a:schemeClr val="tx1"/>
                </a:solidFill>
                <a:latin typeface="Arial" pitchFamily="34" charset="0"/>
              </a:defRPr>
            </a:lvl4pPr>
            <a:lvl5pPr marL="2096491" indent="-232943">
              <a:defRPr sz="1200">
                <a:solidFill>
                  <a:schemeClr val="tx1"/>
                </a:solidFill>
                <a:latin typeface="Arial" pitchFamily="34" charset="0"/>
              </a:defRPr>
            </a:lvl5pPr>
            <a:lvl6pPr marL="2562377" indent="-232943" fontAlgn="base">
              <a:spcBef>
                <a:spcPct val="0"/>
              </a:spcBef>
              <a:spcAft>
                <a:spcPct val="0"/>
              </a:spcAft>
              <a:defRPr sz="1200">
                <a:solidFill>
                  <a:schemeClr val="tx1"/>
                </a:solidFill>
                <a:latin typeface="Arial" pitchFamily="34" charset="0"/>
              </a:defRPr>
            </a:lvl6pPr>
            <a:lvl7pPr marL="3028264" indent="-232943" fontAlgn="base">
              <a:spcBef>
                <a:spcPct val="0"/>
              </a:spcBef>
              <a:spcAft>
                <a:spcPct val="0"/>
              </a:spcAft>
              <a:defRPr sz="1200">
                <a:solidFill>
                  <a:schemeClr val="tx1"/>
                </a:solidFill>
                <a:latin typeface="Arial" pitchFamily="34" charset="0"/>
              </a:defRPr>
            </a:lvl7pPr>
            <a:lvl8pPr marL="3494151" indent="-232943" fontAlgn="base">
              <a:spcBef>
                <a:spcPct val="0"/>
              </a:spcBef>
              <a:spcAft>
                <a:spcPct val="0"/>
              </a:spcAft>
              <a:defRPr sz="1200">
                <a:solidFill>
                  <a:schemeClr val="tx1"/>
                </a:solidFill>
                <a:latin typeface="Arial" pitchFamily="34" charset="0"/>
              </a:defRPr>
            </a:lvl8pPr>
            <a:lvl9pPr marL="3960038" indent="-232943" fontAlgn="base">
              <a:spcBef>
                <a:spcPct val="0"/>
              </a:spcBef>
              <a:spcAft>
                <a:spcPct val="0"/>
              </a:spcAft>
              <a:defRPr sz="1200">
                <a:solidFill>
                  <a:schemeClr val="tx1"/>
                </a:solidFill>
                <a:latin typeface="Arial" pitchFamily="34" charset="0"/>
              </a:defRPr>
            </a:lvl9pPr>
          </a:lstStyle>
          <a:p>
            <a:fld id="{90602209-26AA-442F-8517-83BCA3F7813A}" type="slidenum">
              <a:rPr lang="en-US" smtClean="0"/>
              <a:pPr/>
              <a:t>2</a:t>
            </a:fld>
            <a:endParaRPr lang="en-US" smtClean="0"/>
          </a:p>
        </p:txBody>
      </p:sp>
      <p:sp>
        <p:nvSpPr>
          <p:cNvPr id="21506" name="Rectangle 2"/>
          <p:cNvSpPr>
            <a:spLocks noGrp="1" noRot="1" noChangeAspect="1" noChangeArrowheads="1" noTextEdit="1"/>
          </p:cNvSpPr>
          <p:nvPr>
            <p:ph type="sldImg"/>
          </p:nvPr>
        </p:nvSpPr>
        <p:spPr>
          <a:xfrm>
            <a:off x="782638" y="582613"/>
            <a:ext cx="5453062" cy="4089400"/>
          </a:xfrm>
          <a:ln/>
        </p:spPr>
      </p:sp>
      <p:sp>
        <p:nvSpPr>
          <p:cNvPr id="21507" name="Rectangle 3"/>
          <p:cNvSpPr>
            <a:spLocks noGrp="1" noChangeArrowheads="1"/>
          </p:cNvSpPr>
          <p:nvPr>
            <p:ph type="body" idx="1"/>
          </p:nvPr>
        </p:nvSpPr>
        <p:spPr>
          <a:xfrm>
            <a:off x="568102" y="4994549"/>
            <a:ext cx="5974065" cy="2408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eaLnBrk="1" hangingPunct="1"/>
            <a:fld id="{18617178-853E-4941-8149-214C24BFCF4A}" type="slidenum">
              <a:rPr lang="en-US" smtClean="0"/>
              <a:pPr eaLnBrk="1" hangingPunct="1"/>
              <a:t>11</a:t>
            </a:fld>
            <a:endParaRPr lang="en-US" smtClean="0"/>
          </a:p>
        </p:txBody>
      </p:sp>
      <p:sp>
        <p:nvSpPr>
          <p:cNvPr id="55299" name="Rectangle 2"/>
          <p:cNvSpPr>
            <a:spLocks noGrp="1" noRot="1" noChangeAspect="1" noChangeArrowheads="1" noTextEdit="1"/>
          </p:cNvSpPr>
          <p:nvPr>
            <p:ph type="sldImg"/>
          </p:nvPr>
        </p:nvSpPr>
        <p:spPr>
          <a:xfrm>
            <a:off x="784225" y="582613"/>
            <a:ext cx="5451475" cy="4089400"/>
          </a:xfrm>
          <a:ln/>
        </p:spPr>
      </p:sp>
      <p:sp>
        <p:nvSpPr>
          <p:cNvPr id="55300" name="Rectangle 3"/>
          <p:cNvSpPr>
            <a:spLocks noGrp="1" noChangeArrowheads="1"/>
          </p:cNvSpPr>
          <p:nvPr>
            <p:ph type="body" idx="1"/>
          </p:nvPr>
        </p:nvSpPr>
        <p:spPr>
          <a:xfrm>
            <a:off x="568102" y="4994548"/>
            <a:ext cx="5974065" cy="2408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Let’s look at a few trends of our key drivers.</a:t>
            </a:r>
          </a:p>
          <a:p>
            <a:pPr eaLnBrk="1" hangingPunct="1">
              <a:spcBef>
                <a:spcPct val="0"/>
              </a:spcBef>
            </a:pPr>
            <a:endParaRPr lang="en-GB" smtClean="0"/>
          </a:p>
          <a:p>
            <a:pPr eaLnBrk="1" hangingPunct="1">
              <a:spcBef>
                <a:spcPct val="0"/>
              </a:spcBef>
            </a:pPr>
            <a:r>
              <a:rPr lang="en-GB" smtClean="0"/>
              <a:t>This data represents a time series from Somali region Ethiopia of 3 key variables, plotted as a deviation from mean values.</a:t>
            </a:r>
          </a:p>
          <a:p>
            <a:pPr eaLnBrk="1" hangingPunct="1">
              <a:spcBef>
                <a:spcPct val="0"/>
              </a:spcBef>
            </a:pPr>
            <a:endParaRPr lang="en-GB" smtClean="0"/>
          </a:p>
          <a:p>
            <a:pPr eaLnBrk="1" hangingPunct="1">
              <a:spcBef>
                <a:spcPct val="0"/>
              </a:spcBef>
            </a:pPr>
            <a:r>
              <a:rPr lang="en-GB" smtClean="0"/>
              <a:t>Can you guess what they represent? First, blue xxx; Second, green xxx; Third, red xxx</a:t>
            </a:r>
          </a:p>
          <a:p>
            <a:pPr eaLnBrk="1" hangingPunct="1">
              <a:spcBef>
                <a:spcPct val="0"/>
              </a:spcBef>
            </a:pPr>
            <a:endParaRPr lang="en-GB" smtClean="0"/>
          </a:p>
          <a:p>
            <a:pPr eaLnBrk="1" hangingPunct="1">
              <a:spcBef>
                <a:spcPct val="0"/>
              </a:spcBef>
            </a:pPr>
            <a:r>
              <a:rPr lang="en-GB" smtClean="0"/>
              <a:t>While demographic pressure clear, the assumption that rainfall is declining and commercial export sales on an ever upward path not clear. Much more complexity in the data. </a:t>
            </a:r>
          </a:p>
          <a:p>
            <a:pPr eaLnBrk="1" hangingPunct="1">
              <a:spcBef>
                <a:spcPct val="0"/>
              </a:spcBef>
            </a:pPr>
            <a:r>
              <a:rPr lang="en-GB" smtClean="0"/>
              <a:t/>
            </a:r>
            <a:br>
              <a:rPr lang="en-GB" smtClean="0"/>
            </a:br>
            <a:r>
              <a:rPr lang="en-GB" smtClean="0"/>
              <a:t>Take rainfall… </a:t>
            </a:r>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51EF48-6E60-4AC6-A36D-9292150E40C7}" type="slidenum">
              <a:rPr lang="en-GB" smtClean="0"/>
              <a:pPr fontAlgn="base">
                <a:spcBef>
                  <a:spcPct val="0"/>
                </a:spcBef>
                <a:spcAft>
                  <a:spcPct val="0"/>
                </a:spcAft>
                <a:defRPr/>
              </a:pPr>
              <a:t>19</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a:p>
            <a:pPr eaLnBrk="1" hangingPunct="1">
              <a:spcBef>
                <a:spcPct val="0"/>
              </a:spcBef>
            </a:pPr>
            <a:r>
              <a:rPr lang="en-GB" smtClean="0"/>
              <a:t>To focus debate, we propose a set of potential scenarios, emerging from two key drivers. </a:t>
            </a:r>
          </a:p>
          <a:p>
            <a:pPr eaLnBrk="1" hangingPunct="1">
              <a:spcBef>
                <a:spcPct val="0"/>
              </a:spcBef>
            </a:pPr>
            <a:endParaRPr lang="en-GB" smtClean="0"/>
          </a:p>
          <a:p>
            <a:pPr eaLnBrk="1" hangingPunct="1">
              <a:spcBef>
                <a:spcPct val="0"/>
              </a:spcBef>
            </a:pPr>
            <a:r>
              <a:rPr lang="en-GB" smtClean="0"/>
              <a:t>Diag adapted from Ethiopia workshop, and result of intensive deliberation by Ethiopian policy makers and practitioners. </a:t>
            </a:r>
          </a:p>
          <a:p>
            <a:pPr eaLnBrk="1" hangingPunct="1">
              <a:spcBef>
                <a:spcPct val="0"/>
              </a:spcBef>
            </a:pPr>
            <a:r>
              <a:rPr lang="en-GB" smtClean="0"/>
              <a:t/>
            </a:r>
            <a:br>
              <a:rPr lang="en-GB" smtClean="0"/>
            </a:br>
            <a:r>
              <a:rPr lang="en-GB" smtClean="0"/>
              <a:t>Two key drivers:</a:t>
            </a:r>
          </a:p>
          <a:p>
            <a:pPr eaLnBrk="1" hangingPunct="1">
              <a:spcBef>
                <a:spcPct val="0"/>
              </a:spcBef>
            </a:pPr>
            <a:endParaRPr lang="en-GB" smtClean="0"/>
          </a:p>
          <a:p>
            <a:pPr eaLnBrk="1" hangingPunct="1">
              <a:spcBef>
                <a:spcPct val="0"/>
              </a:spcBef>
              <a:buFontTx/>
              <a:buChar char="-"/>
            </a:pPr>
            <a:r>
              <a:rPr lang="en-GB" smtClean="0"/>
              <a:t>Resource access (xxx rainfall/primary prod and demography (population increases), but also enclosures, land grabbing and of course climate change)</a:t>
            </a:r>
          </a:p>
          <a:p>
            <a:pPr eaLnBrk="1" hangingPunct="1">
              <a:spcBef>
                <a:spcPct val="0"/>
              </a:spcBef>
              <a:buFontTx/>
              <a:buChar char="-"/>
            </a:pPr>
            <a:r>
              <a:rPr lang="en-GB" smtClean="0"/>
              <a:t>Market access (xxx trade, formal, informal, export, not)</a:t>
            </a:r>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42C075-32B6-4BA4-B16B-8422A5B6617B}" type="slidenum">
              <a:rPr lang="en-GB" smtClean="0"/>
              <a:pPr fontAlgn="base">
                <a:spcBef>
                  <a:spcPct val="0"/>
                </a:spcBef>
                <a:spcAft>
                  <a:spcPct val="0"/>
                </a:spcAft>
                <a:defRPr/>
              </a:pPr>
              <a:t>21</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Commercial Thriving</a:t>
            </a:r>
            <a:r>
              <a:rPr lang="en-US" baseline="0" dirty="0" smtClean="0"/>
              <a:t> – Ethiopia export; </a:t>
            </a:r>
            <a:r>
              <a:rPr lang="en-US" baseline="0" smtClean="0"/>
              <a:t>Kenya domestic</a:t>
            </a:r>
            <a:endParaRPr lang="en-US" dirty="0"/>
          </a:p>
        </p:txBody>
      </p:sp>
      <p:sp>
        <p:nvSpPr>
          <p:cNvPr id="4" name="Slide Number Placeholder 3"/>
          <p:cNvSpPr>
            <a:spLocks noGrp="1"/>
          </p:cNvSpPr>
          <p:nvPr>
            <p:ph type="sldNum" sz="quarter" idx="10"/>
          </p:nvPr>
        </p:nvSpPr>
        <p:spPr/>
        <p:txBody>
          <a:bodyPr/>
          <a:lstStyle/>
          <a:p>
            <a:pPr>
              <a:defRPr/>
            </a:pPr>
            <a:fld id="{FC1EF205-22A4-4F0A-A227-3F8491C57CA2}" type="slidenum">
              <a:rPr lang="en-US" smtClean="0"/>
              <a:pPr>
                <a:defRPr/>
              </a:pPr>
              <a:t>22</a:t>
            </a:fld>
            <a:endParaRPr lang="en-US"/>
          </a:p>
        </p:txBody>
      </p:sp>
    </p:spTree>
    <p:extLst>
      <p:ext uri="{BB962C8B-B14F-4D97-AF65-F5344CB8AC3E}">
        <p14:creationId xmlns:p14="http://schemas.microsoft.com/office/powerpoint/2010/main" val="2041087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pPr marL="336320" indent="-336320">
              <a:buFontTx/>
              <a:buChar char="•"/>
            </a:pPr>
            <a:r>
              <a:rPr lang="en-US" sz="1400" dirty="0"/>
              <a:t>The Ethiopian development philosophy is based upon the effective implementation of evidence-based policy…..</a:t>
            </a:r>
          </a:p>
          <a:p>
            <a:pPr marL="336320" indent="-336320">
              <a:buFontTx/>
              <a:buChar char="•"/>
            </a:pPr>
            <a:r>
              <a:rPr lang="en-US" sz="1400" dirty="0"/>
              <a:t>…..dependant upon the key elements of good governance and knowledge management, and….</a:t>
            </a:r>
          </a:p>
          <a:p>
            <a:pPr marL="336320" indent="-336320">
              <a:buFontTx/>
              <a:buChar char="•"/>
            </a:pPr>
            <a:r>
              <a:rPr lang="en-US" sz="1400" dirty="0"/>
              <a:t>…..implemented through the twin pillars of : </a:t>
            </a:r>
          </a:p>
          <a:p>
            <a:pPr marL="1177126" lvl="2" indent="-336320">
              <a:buFontTx/>
              <a:buChar char="•"/>
            </a:pPr>
            <a:r>
              <a:rPr lang="en-US" sz="1400" dirty="0"/>
              <a:t>Facilitating the process of transition</a:t>
            </a:r>
          </a:p>
          <a:p>
            <a:pPr marL="1177126" lvl="2" indent="-336320">
              <a:buFontTx/>
              <a:buChar char="•"/>
            </a:pPr>
            <a:r>
              <a:rPr lang="en-US" sz="1400" dirty="0"/>
              <a:t>Increasing the sustainable profitability of pastoralist production, </a:t>
            </a:r>
          </a:p>
          <a:p>
            <a:pPr marL="336320" indent="-336320">
              <a:buFontTx/>
              <a:buChar char="•"/>
            </a:pPr>
            <a:r>
              <a:rPr lang="en-US" sz="1400" dirty="0"/>
              <a:t>each of which has a subset of key interventions.</a:t>
            </a:r>
          </a:p>
        </p:txBody>
      </p:sp>
      <p:sp>
        <p:nvSpPr>
          <p:cNvPr id="44036" name="Slide Number Placeholder 3"/>
          <p:cNvSpPr>
            <a:spLocks noGrp="1"/>
          </p:cNvSpPr>
          <p:nvPr>
            <p:ph type="sldNum" sz="quarter" idx="5"/>
          </p:nvPr>
        </p:nvSpPr>
        <p:spPr>
          <a:noFill/>
          <a:ln>
            <a:miter lim="800000"/>
            <a:headEnd/>
            <a:tailEnd/>
          </a:ln>
        </p:spPr>
        <p:txBody>
          <a:bodyPr/>
          <a:lstStyle/>
          <a:p>
            <a:fld id="{7CCF636A-5234-44C7-8DAA-DB086A410837}" type="slidenum">
              <a:rPr lang="en-US" smtClean="0">
                <a:cs typeface="Arial" pitchFamily="34" charset="0"/>
              </a:rPr>
              <a:pPr/>
              <a:t>23</a:t>
            </a:fld>
            <a:endParaRPr lang="en-US" smtClean="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1EF205-22A4-4F0A-A227-3F8491C57CA2}" type="slidenum">
              <a:rPr lang="en-US" smtClean="0"/>
              <a:pPr>
                <a:defRPr/>
              </a:pPr>
              <a:t>24</a:t>
            </a:fld>
            <a:endParaRPr lang="en-US" dirty="0"/>
          </a:p>
        </p:txBody>
      </p:sp>
    </p:spTree>
    <p:extLst>
      <p:ext uri="{BB962C8B-B14F-4D97-AF65-F5344CB8AC3E}">
        <p14:creationId xmlns:p14="http://schemas.microsoft.com/office/powerpoint/2010/main" val="2720863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endParaRPr lang="en-US" dirty="0" smtClean="0"/>
          </a:p>
        </p:txBody>
      </p:sp>
      <p:sp>
        <p:nvSpPr>
          <p:cNvPr id="21508" name="Slide Number Placeholder 3"/>
          <p:cNvSpPr>
            <a:spLocks noGrp="1"/>
          </p:cNvSpPr>
          <p:nvPr>
            <p:ph type="sldNum" sz="quarter" idx="5"/>
          </p:nvPr>
        </p:nvSpPr>
        <p:spPr>
          <a:noFill/>
          <a:ln>
            <a:miter lim="800000"/>
            <a:headEnd/>
            <a:tailEnd/>
          </a:ln>
        </p:spPr>
        <p:txBody>
          <a:bodyPr/>
          <a:lstStyle/>
          <a:p>
            <a:fld id="{7EEE1B95-D341-426D-AE62-E053AF8A116E}" type="slidenum">
              <a:rPr lang="en-US" smtClean="0">
                <a:cs typeface="Arial" pitchFamily="34" charset="0"/>
              </a:rPr>
              <a:pPr/>
              <a:t>25</a:t>
            </a:fld>
            <a:endParaRPr lang="en-US" dirty="0" smtClean="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ndParaRPr>
          </a:p>
        </p:txBody>
      </p:sp>
      <p:sp>
        <p:nvSpPr>
          <p:cNvPr id="4" name="Slide Number Placeholder 3"/>
          <p:cNvSpPr>
            <a:spLocks noGrp="1"/>
          </p:cNvSpPr>
          <p:nvPr>
            <p:ph type="sldNum" sz="quarter" idx="5"/>
          </p:nvPr>
        </p:nvSpPr>
        <p:spPr/>
        <p:txBody>
          <a:bodyPr/>
          <a:lstStyle/>
          <a:p>
            <a:pPr>
              <a:defRPr/>
            </a:pPr>
            <a:fld id="{CC0FB87D-021A-496B-9028-F29CC4831D43}" type="slidenum">
              <a:rPr lang="en-US" smtClean="0"/>
              <a:pPr>
                <a:defRPr/>
              </a:pPr>
              <a:t>27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1EF205-22A4-4F0A-A227-3F8491C57CA2}" type="slidenum">
              <a:rPr lang="en-US" smtClean="0"/>
              <a:pPr>
                <a:defRPr/>
              </a:pPr>
              <a:t>28</a:t>
            </a:fld>
            <a:endParaRPr lang="en-US"/>
          </a:p>
        </p:txBody>
      </p:sp>
    </p:spTree>
    <p:extLst>
      <p:ext uri="{BB962C8B-B14F-4D97-AF65-F5344CB8AC3E}">
        <p14:creationId xmlns:p14="http://schemas.microsoft.com/office/powerpoint/2010/main" val="375459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r>
              <a:rPr lang="en-CA" dirty="0" smtClean="0"/>
              <a:t>Capacity</a:t>
            </a:r>
            <a:r>
              <a:rPr lang="en-CA" baseline="0" dirty="0" smtClean="0"/>
              <a:t> Building Helps Pastoral Women Transform Impoverished Communities in Ethiopia: D. Layne </a:t>
            </a:r>
            <a:r>
              <a:rPr lang="en-CA" baseline="0" dirty="0" err="1" smtClean="0"/>
              <a:t>Coppock</a:t>
            </a:r>
            <a:r>
              <a:rPr lang="en-CA" baseline="0" dirty="0" smtClean="0"/>
              <a:t>, Solomon </a:t>
            </a:r>
            <a:r>
              <a:rPr lang="en-CA" baseline="0" dirty="0" err="1" smtClean="0"/>
              <a:t>Desta</a:t>
            </a:r>
            <a:r>
              <a:rPr lang="en-CA" baseline="0" dirty="0" smtClean="0"/>
              <a:t>, </a:t>
            </a:r>
            <a:r>
              <a:rPr lang="en-CA" baseline="0" dirty="0" err="1" smtClean="0"/>
              <a:t>Seyoum</a:t>
            </a:r>
            <a:r>
              <a:rPr lang="en-CA" baseline="0" dirty="0" smtClean="0"/>
              <a:t> </a:t>
            </a:r>
            <a:r>
              <a:rPr lang="en-CA" baseline="0" dirty="0" err="1" smtClean="0"/>
              <a:t>Tezera</a:t>
            </a:r>
            <a:r>
              <a:rPr lang="en-CA" baseline="0" dirty="0" smtClean="0"/>
              <a:t>, </a:t>
            </a:r>
            <a:r>
              <a:rPr lang="en-CA" baseline="0" dirty="0" err="1" smtClean="0"/>
              <a:t>Getachew</a:t>
            </a:r>
            <a:r>
              <a:rPr lang="en-CA" baseline="0" dirty="0" smtClean="0"/>
              <a:t> </a:t>
            </a:r>
            <a:r>
              <a:rPr lang="en-CA" baseline="0" dirty="0" err="1" smtClean="0"/>
              <a:t>Gebru</a:t>
            </a:r>
            <a:r>
              <a:rPr lang="en-CA" baseline="0" dirty="0" smtClean="0"/>
              <a:t>. Science </a:t>
            </a:r>
            <a:r>
              <a:rPr lang="en-CA" baseline="0" dirty="0" err="1" smtClean="0"/>
              <a:t>Vol</a:t>
            </a:r>
            <a:r>
              <a:rPr lang="en-CA" baseline="0" dirty="0" smtClean="0"/>
              <a:t> 334,  9 December 2011 AAAS</a:t>
            </a:r>
          </a:p>
          <a:p>
            <a:endParaRPr lang="en-CA" baseline="0" dirty="0" smtClean="0"/>
          </a:p>
          <a:p>
            <a:r>
              <a:rPr lang="en-CA" baseline="0" dirty="0" smtClean="0"/>
              <a:t>The paper details how USAID used an action oriented approach to build capacity among thousands of pastoralists to diversify livelihoods, improve living standards and enhance livestock marketing. The process included collective action, microfinance and participatory education.</a:t>
            </a:r>
          </a:p>
          <a:p>
            <a:endParaRPr lang="en-CA" baseline="0" dirty="0" smtClean="0"/>
          </a:p>
          <a:p>
            <a:r>
              <a:rPr lang="en-CA" baseline="0" dirty="0" smtClean="0"/>
              <a:t>The assessment showed that through these interventions, poor women became leaders and rapidly changed their communities. Survey-based comparisons with ex-post controls indicated that USAID interventions led to major improvements in trends for quality of life, wealth accumulation, hunger reduction and risk management.</a:t>
            </a:r>
          </a:p>
          <a:p>
            <a:endParaRPr lang="en-CA" dirty="0" smtClean="0"/>
          </a:p>
        </p:txBody>
      </p:sp>
      <p:sp>
        <p:nvSpPr>
          <p:cNvPr id="41988" name="Slide Number Placeholder 3"/>
          <p:cNvSpPr>
            <a:spLocks noGrp="1"/>
          </p:cNvSpPr>
          <p:nvPr>
            <p:ph type="sldNum" sz="quarter" idx="5"/>
          </p:nvPr>
        </p:nvSpPr>
        <p:spPr>
          <a:noFill/>
          <a:ln>
            <a:miter lim="800000"/>
            <a:headEnd/>
            <a:tailEnd/>
          </a:ln>
        </p:spPr>
        <p:txBody>
          <a:bodyPr/>
          <a:lstStyle/>
          <a:p>
            <a:fld id="{CB5F6059-30C4-45FC-834F-7AAAA6243542}" type="slidenum">
              <a:rPr lang="en-US" smtClean="0">
                <a:cs typeface="Arial" pitchFamily="34" charset="0"/>
              </a:rPr>
              <a:pPr/>
              <a:t>29</a:t>
            </a:fld>
            <a:endParaRPr lang="en-US" smtClean="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defRPr>
            </a:lvl1pPr>
            <a:lvl2pPr marL="757066" indent="-291179">
              <a:defRPr sz="1200">
                <a:solidFill>
                  <a:schemeClr val="tx1"/>
                </a:solidFill>
                <a:latin typeface="Arial" pitchFamily="34" charset="0"/>
              </a:defRPr>
            </a:lvl2pPr>
            <a:lvl3pPr marL="1164717" indent="-232943">
              <a:defRPr sz="1200">
                <a:solidFill>
                  <a:schemeClr val="tx1"/>
                </a:solidFill>
                <a:latin typeface="Arial" pitchFamily="34" charset="0"/>
              </a:defRPr>
            </a:lvl3pPr>
            <a:lvl4pPr marL="1630604" indent="-232943">
              <a:defRPr sz="1200">
                <a:solidFill>
                  <a:schemeClr val="tx1"/>
                </a:solidFill>
                <a:latin typeface="Arial" pitchFamily="34" charset="0"/>
              </a:defRPr>
            </a:lvl4pPr>
            <a:lvl5pPr marL="2096491" indent="-232943">
              <a:defRPr sz="1200">
                <a:solidFill>
                  <a:schemeClr val="tx1"/>
                </a:solidFill>
                <a:latin typeface="Arial" pitchFamily="34" charset="0"/>
              </a:defRPr>
            </a:lvl5pPr>
            <a:lvl6pPr marL="2562377" indent="-232943" fontAlgn="base">
              <a:spcBef>
                <a:spcPct val="0"/>
              </a:spcBef>
              <a:spcAft>
                <a:spcPct val="0"/>
              </a:spcAft>
              <a:defRPr sz="1200">
                <a:solidFill>
                  <a:schemeClr val="tx1"/>
                </a:solidFill>
                <a:latin typeface="Arial" pitchFamily="34" charset="0"/>
              </a:defRPr>
            </a:lvl6pPr>
            <a:lvl7pPr marL="3028264" indent="-232943" fontAlgn="base">
              <a:spcBef>
                <a:spcPct val="0"/>
              </a:spcBef>
              <a:spcAft>
                <a:spcPct val="0"/>
              </a:spcAft>
              <a:defRPr sz="1200">
                <a:solidFill>
                  <a:schemeClr val="tx1"/>
                </a:solidFill>
                <a:latin typeface="Arial" pitchFamily="34" charset="0"/>
              </a:defRPr>
            </a:lvl7pPr>
            <a:lvl8pPr marL="3494151" indent="-232943" fontAlgn="base">
              <a:spcBef>
                <a:spcPct val="0"/>
              </a:spcBef>
              <a:spcAft>
                <a:spcPct val="0"/>
              </a:spcAft>
              <a:defRPr sz="1200">
                <a:solidFill>
                  <a:schemeClr val="tx1"/>
                </a:solidFill>
                <a:latin typeface="Arial" pitchFamily="34" charset="0"/>
              </a:defRPr>
            </a:lvl8pPr>
            <a:lvl9pPr marL="3960038" indent="-232943" fontAlgn="base">
              <a:spcBef>
                <a:spcPct val="0"/>
              </a:spcBef>
              <a:spcAft>
                <a:spcPct val="0"/>
              </a:spcAft>
              <a:defRPr sz="1200">
                <a:solidFill>
                  <a:schemeClr val="tx1"/>
                </a:solidFill>
                <a:latin typeface="Arial" pitchFamily="34" charset="0"/>
              </a:defRPr>
            </a:lvl9pPr>
          </a:lstStyle>
          <a:p>
            <a:fld id="{08038CB6-2F00-4FB6-B582-D6CFA01AAF00}" type="slidenum">
              <a:rPr lang="en-US" smtClean="0"/>
              <a:pPr/>
              <a:t>3</a:t>
            </a:fld>
            <a:endParaRPr lang="en-US" smtClean="0"/>
          </a:p>
        </p:txBody>
      </p:sp>
      <p:sp>
        <p:nvSpPr>
          <p:cNvPr id="156674" name="Rectangle 2"/>
          <p:cNvSpPr>
            <a:spLocks noGrp="1" noRot="1" noChangeAspect="1" noChangeArrowheads="1" noTextEdit="1"/>
          </p:cNvSpPr>
          <p:nvPr>
            <p:ph type="sldImg"/>
          </p:nvPr>
        </p:nvSpPr>
        <p:spPr>
          <a:xfrm>
            <a:off x="781050" y="581025"/>
            <a:ext cx="5454650" cy="4090988"/>
          </a:xfrm>
          <a:ln/>
        </p:spPr>
      </p:sp>
      <p:sp>
        <p:nvSpPr>
          <p:cNvPr id="156675" name="Rectangle 3"/>
          <p:cNvSpPr>
            <a:spLocks noGrp="1" noChangeArrowheads="1"/>
          </p:cNvSpPr>
          <p:nvPr>
            <p:ph type="body" idx="1"/>
          </p:nvPr>
        </p:nvSpPr>
        <p:spPr>
          <a:xfrm>
            <a:off x="568102" y="4997522"/>
            <a:ext cx="5974065" cy="2393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ndParaRPr>
          </a:p>
        </p:txBody>
      </p:sp>
      <p:sp>
        <p:nvSpPr>
          <p:cNvPr id="4" name="Slide Number Placeholder 3"/>
          <p:cNvSpPr>
            <a:spLocks noGrp="1"/>
          </p:cNvSpPr>
          <p:nvPr>
            <p:ph type="sldNum" sz="quarter" idx="5"/>
          </p:nvPr>
        </p:nvSpPr>
        <p:spPr/>
        <p:txBody>
          <a:bodyPr/>
          <a:lstStyle/>
          <a:p>
            <a:pPr>
              <a:defRPr/>
            </a:pPr>
            <a:fld id="{CC0FB87D-021A-496B-9028-F29CC4831D43}" type="slidenum">
              <a:rPr lang="en-US" smtClean="0"/>
              <a:pPr>
                <a:defRPr/>
              </a:pPr>
              <a:t>30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18" charset="0"/>
            </a:endParaRPr>
          </a:p>
        </p:txBody>
      </p:sp>
      <p:sp>
        <p:nvSpPr>
          <p:cNvPr id="4" name="Slide Number Placeholder 3"/>
          <p:cNvSpPr>
            <a:spLocks noGrp="1"/>
          </p:cNvSpPr>
          <p:nvPr>
            <p:ph type="sldNum" sz="quarter" idx="5"/>
          </p:nvPr>
        </p:nvSpPr>
        <p:spPr/>
        <p:txBody>
          <a:bodyPr/>
          <a:lstStyle/>
          <a:p>
            <a:pPr>
              <a:defRPr/>
            </a:pPr>
            <a:fld id="{CC0FB87D-021A-496B-9028-F29CC4831D43}" type="slidenum">
              <a:rPr lang="en-US" smtClean="0"/>
              <a:pPr>
                <a:defRPr/>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defRPr>
            </a:lvl1pPr>
            <a:lvl2pPr marL="757066" indent="-291179">
              <a:defRPr sz="1200">
                <a:solidFill>
                  <a:schemeClr val="tx1"/>
                </a:solidFill>
                <a:latin typeface="Arial" pitchFamily="34" charset="0"/>
              </a:defRPr>
            </a:lvl2pPr>
            <a:lvl3pPr marL="1164717" indent="-232943">
              <a:defRPr sz="1200">
                <a:solidFill>
                  <a:schemeClr val="tx1"/>
                </a:solidFill>
                <a:latin typeface="Arial" pitchFamily="34" charset="0"/>
              </a:defRPr>
            </a:lvl3pPr>
            <a:lvl4pPr marL="1630604" indent="-232943">
              <a:defRPr sz="1200">
                <a:solidFill>
                  <a:schemeClr val="tx1"/>
                </a:solidFill>
                <a:latin typeface="Arial" pitchFamily="34" charset="0"/>
              </a:defRPr>
            </a:lvl4pPr>
            <a:lvl5pPr marL="2096491" indent="-232943">
              <a:defRPr sz="1200">
                <a:solidFill>
                  <a:schemeClr val="tx1"/>
                </a:solidFill>
                <a:latin typeface="Arial" pitchFamily="34" charset="0"/>
              </a:defRPr>
            </a:lvl5pPr>
            <a:lvl6pPr marL="2562377" indent="-232943" fontAlgn="base">
              <a:spcBef>
                <a:spcPct val="0"/>
              </a:spcBef>
              <a:spcAft>
                <a:spcPct val="0"/>
              </a:spcAft>
              <a:defRPr sz="1200">
                <a:solidFill>
                  <a:schemeClr val="tx1"/>
                </a:solidFill>
                <a:latin typeface="Arial" pitchFamily="34" charset="0"/>
              </a:defRPr>
            </a:lvl6pPr>
            <a:lvl7pPr marL="3028264" indent="-232943" fontAlgn="base">
              <a:spcBef>
                <a:spcPct val="0"/>
              </a:spcBef>
              <a:spcAft>
                <a:spcPct val="0"/>
              </a:spcAft>
              <a:defRPr sz="1200">
                <a:solidFill>
                  <a:schemeClr val="tx1"/>
                </a:solidFill>
                <a:latin typeface="Arial" pitchFamily="34" charset="0"/>
              </a:defRPr>
            </a:lvl7pPr>
            <a:lvl8pPr marL="3494151" indent="-232943" fontAlgn="base">
              <a:spcBef>
                <a:spcPct val="0"/>
              </a:spcBef>
              <a:spcAft>
                <a:spcPct val="0"/>
              </a:spcAft>
              <a:defRPr sz="1200">
                <a:solidFill>
                  <a:schemeClr val="tx1"/>
                </a:solidFill>
                <a:latin typeface="Arial" pitchFamily="34" charset="0"/>
              </a:defRPr>
            </a:lvl8pPr>
            <a:lvl9pPr marL="3960038" indent="-232943" fontAlgn="base">
              <a:spcBef>
                <a:spcPct val="0"/>
              </a:spcBef>
              <a:spcAft>
                <a:spcPct val="0"/>
              </a:spcAft>
              <a:defRPr sz="1200">
                <a:solidFill>
                  <a:schemeClr val="tx1"/>
                </a:solidFill>
                <a:latin typeface="Arial" pitchFamily="34" charset="0"/>
              </a:defRPr>
            </a:lvl9pPr>
          </a:lstStyle>
          <a:p>
            <a:fld id="{E08448FE-5C28-4B19-80B6-89468DE87FF2}" type="slidenum">
              <a:rPr lang="en-US" smtClean="0"/>
              <a:pPr/>
              <a:t>4</a:t>
            </a:fld>
            <a:endParaRPr lang="en-US" smtClean="0"/>
          </a:p>
        </p:txBody>
      </p:sp>
      <p:sp>
        <p:nvSpPr>
          <p:cNvPr id="159746" name="Rectangle 2"/>
          <p:cNvSpPr>
            <a:spLocks noGrp="1" noRot="1" noChangeAspect="1" noChangeArrowheads="1" noTextEdit="1"/>
          </p:cNvSpPr>
          <p:nvPr>
            <p:ph type="sldImg"/>
          </p:nvPr>
        </p:nvSpPr>
        <p:spPr>
          <a:xfrm>
            <a:off x="1181100" y="696913"/>
            <a:ext cx="4648200" cy="3486150"/>
          </a:xfrm>
          <a:ln/>
        </p:spPr>
      </p:sp>
      <p:sp>
        <p:nvSpPr>
          <p:cNvPr id="159747" name="Rectangle 3"/>
          <p:cNvSpPr>
            <a:spLocks noGrp="1" noChangeArrowheads="1"/>
          </p:cNvSpPr>
          <p:nvPr>
            <p:ph type="body" idx="1"/>
          </p:nvPr>
        </p:nvSpPr>
        <p:spPr>
          <a:xfrm>
            <a:off x="934831" y="4416312"/>
            <a:ext cx="5140741" cy="41829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defRPr>
            </a:lvl1pPr>
            <a:lvl2pPr marL="757066" indent="-291179">
              <a:defRPr sz="1200">
                <a:solidFill>
                  <a:schemeClr val="tx1"/>
                </a:solidFill>
                <a:latin typeface="Arial" pitchFamily="34" charset="0"/>
              </a:defRPr>
            </a:lvl2pPr>
            <a:lvl3pPr marL="1164717" indent="-232943">
              <a:defRPr sz="1200">
                <a:solidFill>
                  <a:schemeClr val="tx1"/>
                </a:solidFill>
                <a:latin typeface="Arial" pitchFamily="34" charset="0"/>
              </a:defRPr>
            </a:lvl3pPr>
            <a:lvl4pPr marL="1630604" indent="-232943">
              <a:defRPr sz="1200">
                <a:solidFill>
                  <a:schemeClr val="tx1"/>
                </a:solidFill>
                <a:latin typeface="Arial" pitchFamily="34" charset="0"/>
              </a:defRPr>
            </a:lvl4pPr>
            <a:lvl5pPr marL="2096491" indent="-232943">
              <a:defRPr sz="1200">
                <a:solidFill>
                  <a:schemeClr val="tx1"/>
                </a:solidFill>
                <a:latin typeface="Arial" pitchFamily="34" charset="0"/>
              </a:defRPr>
            </a:lvl5pPr>
            <a:lvl6pPr marL="2562377" indent="-232943" fontAlgn="base">
              <a:spcBef>
                <a:spcPct val="0"/>
              </a:spcBef>
              <a:spcAft>
                <a:spcPct val="0"/>
              </a:spcAft>
              <a:defRPr sz="1200">
                <a:solidFill>
                  <a:schemeClr val="tx1"/>
                </a:solidFill>
                <a:latin typeface="Arial" pitchFamily="34" charset="0"/>
              </a:defRPr>
            </a:lvl6pPr>
            <a:lvl7pPr marL="3028264" indent="-232943" fontAlgn="base">
              <a:spcBef>
                <a:spcPct val="0"/>
              </a:spcBef>
              <a:spcAft>
                <a:spcPct val="0"/>
              </a:spcAft>
              <a:defRPr sz="1200">
                <a:solidFill>
                  <a:schemeClr val="tx1"/>
                </a:solidFill>
                <a:latin typeface="Arial" pitchFamily="34" charset="0"/>
              </a:defRPr>
            </a:lvl7pPr>
            <a:lvl8pPr marL="3494151" indent="-232943" fontAlgn="base">
              <a:spcBef>
                <a:spcPct val="0"/>
              </a:spcBef>
              <a:spcAft>
                <a:spcPct val="0"/>
              </a:spcAft>
              <a:defRPr sz="1200">
                <a:solidFill>
                  <a:schemeClr val="tx1"/>
                </a:solidFill>
                <a:latin typeface="Arial" pitchFamily="34" charset="0"/>
              </a:defRPr>
            </a:lvl8pPr>
            <a:lvl9pPr marL="3960038" indent="-232943" fontAlgn="base">
              <a:spcBef>
                <a:spcPct val="0"/>
              </a:spcBef>
              <a:spcAft>
                <a:spcPct val="0"/>
              </a:spcAft>
              <a:defRPr sz="1200">
                <a:solidFill>
                  <a:schemeClr val="tx1"/>
                </a:solidFill>
                <a:latin typeface="Arial" pitchFamily="34" charset="0"/>
              </a:defRPr>
            </a:lvl9pPr>
          </a:lstStyle>
          <a:p>
            <a:fld id="{C9AD6334-ED6B-4513-9E67-CD7A76BAD1A5}" type="slidenum">
              <a:rPr lang="en-US" smtClean="0"/>
              <a:pPr/>
              <a:t>5</a:t>
            </a:fld>
            <a:endParaRPr lang="en-US" smtClean="0"/>
          </a:p>
        </p:txBody>
      </p:sp>
      <p:sp>
        <p:nvSpPr>
          <p:cNvPr id="29698" name="Rectangle 2"/>
          <p:cNvSpPr>
            <a:spLocks noGrp="1" noRot="1" noChangeAspect="1" noChangeArrowheads="1" noTextEdit="1"/>
          </p:cNvSpPr>
          <p:nvPr>
            <p:ph type="sldImg"/>
          </p:nvPr>
        </p:nvSpPr>
        <p:spPr>
          <a:xfrm>
            <a:off x="787400" y="585788"/>
            <a:ext cx="5449888" cy="4086225"/>
          </a:xfrm>
          <a:ln/>
        </p:spPr>
      </p:sp>
      <p:sp>
        <p:nvSpPr>
          <p:cNvPr id="29699" name="Rectangle 3"/>
          <p:cNvSpPr>
            <a:spLocks noGrp="1" noChangeArrowheads="1"/>
          </p:cNvSpPr>
          <p:nvPr>
            <p:ph type="body" idx="1"/>
          </p:nvPr>
        </p:nvSpPr>
        <p:spPr>
          <a:xfrm>
            <a:off x="486244" y="4722525"/>
            <a:ext cx="6046101" cy="2408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a:lnSpc>
                <a:spcPct val="80000"/>
              </a:lnSpc>
            </a:pPr>
            <a:endParaRPr lang="en-US" sz="8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defRPr>
            </a:lvl1pPr>
            <a:lvl2pPr marL="757066" indent="-291179">
              <a:defRPr sz="1200">
                <a:solidFill>
                  <a:schemeClr val="tx1"/>
                </a:solidFill>
                <a:latin typeface="Arial" pitchFamily="34" charset="0"/>
              </a:defRPr>
            </a:lvl2pPr>
            <a:lvl3pPr marL="1164717" indent="-232943">
              <a:defRPr sz="1200">
                <a:solidFill>
                  <a:schemeClr val="tx1"/>
                </a:solidFill>
                <a:latin typeface="Arial" pitchFamily="34" charset="0"/>
              </a:defRPr>
            </a:lvl3pPr>
            <a:lvl4pPr marL="1630604" indent="-232943">
              <a:defRPr sz="1200">
                <a:solidFill>
                  <a:schemeClr val="tx1"/>
                </a:solidFill>
                <a:latin typeface="Arial" pitchFamily="34" charset="0"/>
              </a:defRPr>
            </a:lvl4pPr>
            <a:lvl5pPr marL="2096491" indent="-232943">
              <a:defRPr sz="1200">
                <a:solidFill>
                  <a:schemeClr val="tx1"/>
                </a:solidFill>
                <a:latin typeface="Arial" pitchFamily="34" charset="0"/>
              </a:defRPr>
            </a:lvl5pPr>
            <a:lvl6pPr marL="2562377" indent="-232943" fontAlgn="base">
              <a:spcBef>
                <a:spcPct val="0"/>
              </a:spcBef>
              <a:spcAft>
                <a:spcPct val="0"/>
              </a:spcAft>
              <a:defRPr sz="1200">
                <a:solidFill>
                  <a:schemeClr val="tx1"/>
                </a:solidFill>
                <a:latin typeface="Arial" pitchFamily="34" charset="0"/>
              </a:defRPr>
            </a:lvl6pPr>
            <a:lvl7pPr marL="3028264" indent="-232943" fontAlgn="base">
              <a:spcBef>
                <a:spcPct val="0"/>
              </a:spcBef>
              <a:spcAft>
                <a:spcPct val="0"/>
              </a:spcAft>
              <a:defRPr sz="1200">
                <a:solidFill>
                  <a:schemeClr val="tx1"/>
                </a:solidFill>
                <a:latin typeface="Arial" pitchFamily="34" charset="0"/>
              </a:defRPr>
            </a:lvl7pPr>
            <a:lvl8pPr marL="3494151" indent="-232943" fontAlgn="base">
              <a:spcBef>
                <a:spcPct val="0"/>
              </a:spcBef>
              <a:spcAft>
                <a:spcPct val="0"/>
              </a:spcAft>
              <a:defRPr sz="1200">
                <a:solidFill>
                  <a:schemeClr val="tx1"/>
                </a:solidFill>
                <a:latin typeface="Arial" pitchFamily="34" charset="0"/>
              </a:defRPr>
            </a:lvl8pPr>
            <a:lvl9pPr marL="3960038" indent="-232943" fontAlgn="base">
              <a:spcBef>
                <a:spcPct val="0"/>
              </a:spcBef>
              <a:spcAft>
                <a:spcPct val="0"/>
              </a:spcAft>
              <a:defRPr sz="1200">
                <a:solidFill>
                  <a:schemeClr val="tx1"/>
                </a:solidFill>
                <a:latin typeface="Arial" pitchFamily="34" charset="0"/>
              </a:defRPr>
            </a:lvl9pPr>
          </a:lstStyle>
          <a:p>
            <a:fld id="{835E686E-5C63-412C-B097-2B57C4138E08}" type="slidenum">
              <a:rPr lang="en-US" smtClean="0"/>
              <a:pPr/>
              <a:t>6</a:t>
            </a:fld>
            <a:endParaRPr lang="en-US" smtClean="0"/>
          </a:p>
        </p:txBody>
      </p:sp>
      <p:sp>
        <p:nvSpPr>
          <p:cNvPr id="38914" name="Rectangle 2"/>
          <p:cNvSpPr>
            <a:spLocks noGrp="1" noRot="1" noChangeAspect="1" noChangeArrowheads="1" noTextEdit="1"/>
          </p:cNvSpPr>
          <p:nvPr>
            <p:ph type="sldImg"/>
          </p:nvPr>
        </p:nvSpPr>
        <p:spPr>
          <a:xfrm>
            <a:off x="784225" y="584200"/>
            <a:ext cx="5449888" cy="4087813"/>
          </a:xfrm>
          <a:ln/>
        </p:spPr>
      </p:sp>
      <p:sp>
        <p:nvSpPr>
          <p:cNvPr id="38915" name="Rectangle 3"/>
          <p:cNvSpPr>
            <a:spLocks noGrp="1" noChangeArrowheads="1"/>
          </p:cNvSpPr>
          <p:nvPr>
            <p:ph type="body" idx="1"/>
          </p:nvPr>
        </p:nvSpPr>
        <p:spPr>
          <a:xfrm>
            <a:off x="568102" y="4994548"/>
            <a:ext cx="5975703" cy="120255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defRPr>
            </a:lvl1pPr>
            <a:lvl2pPr marL="757066" indent="-291179">
              <a:defRPr sz="1200">
                <a:solidFill>
                  <a:schemeClr val="tx1"/>
                </a:solidFill>
                <a:latin typeface="Arial" pitchFamily="34" charset="0"/>
              </a:defRPr>
            </a:lvl2pPr>
            <a:lvl3pPr marL="1164717" indent="-232943">
              <a:defRPr sz="1200">
                <a:solidFill>
                  <a:schemeClr val="tx1"/>
                </a:solidFill>
                <a:latin typeface="Arial" pitchFamily="34" charset="0"/>
              </a:defRPr>
            </a:lvl3pPr>
            <a:lvl4pPr marL="1630604" indent="-232943">
              <a:defRPr sz="1200">
                <a:solidFill>
                  <a:schemeClr val="tx1"/>
                </a:solidFill>
                <a:latin typeface="Arial" pitchFamily="34" charset="0"/>
              </a:defRPr>
            </a:lvl4pPr>
            <a:lvl5pPr marL="2096491" indent="-232943">
              <a:defRPr sz="1200">
                <a:solidFill>
                  <a:schemeClr val="tx1"/>
                </a:solidFill>
                <a:latin typeface="Arial" pitchFamily="34" charset="0"/>
              </a:defRPr>
            </a:lvl5pPr>
            <a:lvl6pPr marL="2562377" indent="-232943" fontAlgn="base">
              <a:spcBef>
                <a:spcPct val="0"/>
              </a:spcBef>
              <a:spcAft>
                <a:spcPct val="0"/>
              </a:spcAft>
              <a:defRPr sz="1200">
                <a:solidFill>
                  <a:schemeClr val="tx1"/>
                </a:solidFill>
                <a:latin typeface="Arial" pitchFamily="34" charset="0"/>
              </a:defRPr>
            </a:lvl6pPr>
            <a:lvl7pPr marL="3028264" indent="-232943" fontAlgn="base">
              <a:spcBef>
                <a:spcPct val="0"/>
              </a:spcBef>
              <a:spcAft>
                <a:spcPct val="0"/>
              </a:spcAft>
              <a:defRPr sz="1200">
                <a:solidFill>
                  <a:schemeClr val="tx1"/>
                </a:solidFill>
                <a:latin typeface="Arial" pitchFamily="34" charset="0"/>
              </a:defRPr>
            </a:lvl7pPr>
            <a:lvl8pPr marL="3494151" indent="-232943" fontAlgn="base">
              <a:spcBef>
                <a:spcPct val="0"/>
              </a:spcBef>
              <a:spcAft>
                <a:spcPct val="0"/>
              </a:spcAft>
              <a:defRPr sz="1200">
                <a:solidFill>
                  <a:schemeClr val="tx1"/>
                </a:solidFill>
                <a:latin typeface="Arial" pitchFamily="34" charset="0"/>
              </a:defRPr>
            </a:lvl8pPr>
            <a:lvl9pPr marL="3960038" indent="-232943" fontAlgn="base">
              <a:spcBef>
                <a:spcPct val="0"/>
              </a:spcBef>
              <a:spcAft>
                <a:spcPct val="0"/>
              </a:spcAft>
              <a:defRPr sz="1200">
                <a:solidFill>
                  <a:schemeClr val="tx1"/>
                </a:solidFill>
                <a:latin typeface="Arial" pitchFamily="34" charset="0"/>
              </a:defRPr>
            </a:lvl9pPr>
          </a:lstStyle>
          <a:p>
            <a:fld id="{C664E854-BB5A-43AB-8CE7-65BBC6FA4BC3}" type="slidenum">
              <a:rPr lang="en-US" smtClean="0"/>
              <a:pPr/>
              <a:t>7</a:t>
            </a:fld>
            <a:endParaRPr lang="en-US" smtClean="0"/>
          </a:p>
        </p:txBody>
      </p:sp>
      <p:sp>
        <p:nvSpPr>
          <p:cNvPr id="117762" name="Rectangle 2"/>
          <p:cNvSpPr>
            <a:spLocks noGrp="1" noRot="1" noChangeAspect="1" noChangeArrowheads="1" noTextEdit="1"/>
          </p:cNvSpPr>
          <p:nvPr>
            <p:ph type="sldImg"/>
          </p:nvPr>
        </p:nvSpPr>
        <p:spPr>
          <a:xfrm>
            <a:off x="787400" y="584200"/>
            <a:ext cx="5451475" cy="4087813"/>
          </a:xfrm>
          <a:ln/>
        </p:spPr>
      </p:sp>
      <p:sp>
        <p:nvSpPr>
          <p:cNvPr id="117763" name="Rectangle 3"/>
          <p:cNvSpPr>
            <a:spLocks noGrp="1" noChangeArrowheads="1"/>
          </p:cNvSpPr>
          <p:nvPr>
            <p:ph type="body" idx="1"/>
          </p:nvPr>
        </p:nvSpPr>
        <p:spPr>
          <a:xfrm>
            <a:off x="568102" y="4994548"/>
            <a:ext cx="5975703" cy="120255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Rot="1" noChangeAspect="1" noChangeArrowheads="1" noTextEdit="1"/>
          </p:cNvSpPr>
          <p:nvPr>
            <p:ph type="sldImg"/>
          </p:nvPr>
        </p:nvSpPr>
        <p:spPr>
          <a:xfrm>
            <a:off x="784225" y="584200"/>
            <a:ext cx="5449888" cy="4087813"/>
          </a:xfrm>
          <a:ln/>
        </p:spPr>
      </p:sp>
      <p:sp>
        <p:nvSpPr>
          <p:cNvPr id="128002" name="Rectangle 3"/>
          <p:cNvSpPr>
            <a:spLocks noGrp="1" noChangeArrowheads="1"/>
          </p:cNvSpPr>
          <p:nvPr>
            <p:ph type="body" idx="1"/>
          </p:nvPr>
        </p:nvSpPr>
        <p:spPr>
          <a:xfrm>
            <a:off x="568102" y="4994549"/>
            <a:ext cx="5975703" cy="2408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defRPr>
            </a:lvl1pPr>
            <a:lvl2pPr marL="757066" indent="-291179">
              <a:defRPr sz="1200">
                <a:solidFill>
                  <a:schemeClr val="tx1"/>
                </a:solidFill>
                <a:latin typeface="Arial" pitchFamily="34" charset="0"/>
              </a:defRPr>
            </a:lvl2pPr>
            <a:lvl3pPr marL="1164717" indent="-232943">
              <a:defRPr sz="1200">
                <a:solidFill>
                  <a:schemeClr val="tx1"/>
                </a:solidFill>
                <a:latin typeface="Arial" pitchFamily="34" charset="0"/>
              </a:defRPr>
            </a:lvl3pPr>
            <a:lvl4pPr marL="1630604" indent="-232943">
              <a:defRPr sz="1200">
                <a:solidFill>
                  <a:schemeClr val="tx1"/>
                </a:solidFill>
                <a:latin typeface="Arial" pitchFamily="34" charset="0"/>
              </a:defRPr>
            </a:lvl4pPr>
            <a:lvl5pPr marL="2096491" indent="-232943">
              <a:defRPr sz="1200">
                <a:solidFill>
                  <a:schemeClr val="tx1"/>
                </a:solidFill>
                <a:latin typeface="Arial" pitchFamily="34" charset="0"/>
              </a:defRPr>
            </a:lvl5pPr>
            <a:lvl6pPr marL="2562377" indent="-232943" fontAlgn="base">
              <a:spcBef>
                <a:spcPct val="0"/>
              </a:spcBef>
              <a:spcAft>
                <a:spcPct val="0"/>
              </a:spcAft>
              <a:defRPr sz="1200">
                <a:solidFill>
                  <a:schemeClr val="tx1"/>
                </a:solidFill>
                <a:latin typeface="Arial" pitchFamily="34" charset="0"/>
              </a:defRPr>
            </a:lvl6pPr>
            <a:lvl7pPr marL="3028264" indent="-232943" fontAlgn="base">
              <a:spcBef>
                <a:spcPct val="0"/>
              </a:spcBef>
              <a:spcAft>
                <a:spcPct val="0"/>
              </a:spcAft>
              <a:defRPr sz="1200">
                <a:solidFill>
                  <a:schemeClr val="tx1"/>
                </a:solidFill>
                <a:latin typeface="Arial" pitchFamily="34" charset="0"/>
              </a:defRPr>
            </a:lvl7pPr>
            <a:lvl8pPr marL="3494151" indent="-232943" fontAlgn="base">
              <a:spcBef>
                <a:spcPct val="0"/>
              </a:spcBef>
              <a:spcAft>
                <a:spcPct val="0"/>
              </a:spcAft>
              <a:defRPr sz="1200">
                <a:solidFill>
                  <a:schemeClr val="tx1"/>
                </a:solidFill>
                <a:latin typeface="Arial" pitchFamily="34" charset="0"/>
              </a:defRPr>
            </a:lvl8pPr>
            <a:lvl9pPr marL="3960038" indent="-232943" fontAlgn="base">
              <a:spcBef>
                <a:spcPct val="0"/>
              </a:spcBef>
              <a:spcAft>
                <a:spcPct val="0"/>
              </a:spcAft>
              <a:defRPr sz="1200">
                <a:solidFill>
                  <a:schemeClr val="tx1"/>
                </a:solidFill>
                <a:latin typeface="Arial" pitchFamily="34" charset="0"/>
              </a:defRPr>
            </a:lvl9pPr>
          </a:lstStyle>
          <a:p>
            <a:fld id="{35D6151F-53C1-480F-BA97-29BC69809557}" type="slidenum">
              <a:rPr lang="en-US" smtClean="0"/>
              <a:pPr/>
              <a:t>9</a:t>
            </a:fld>
            <a:endParaRPr lang="en-US" smtClean="0"/>
          </a:p>
        </p:txBody>
      </p:sp>
      <p:sp>
        <p:nvSpPr>
          <p:cNvPr id="131074" name="Rectangle 2"/>
          <p:cNvSpPr>
            <a:spLocks noGrp="1" noRot="1" noChangeAspect="1" noChangeArrowheads="1" noTextEdit="1"/>
          </p:cNvSpPr>
          <p:nvPr>
            <p:ph type="sldImg"/>
          </p:nvPr>
        </p:nvSpPr>
        <p:spPr>
          <a:xfrm>
            <a:off x="784225" y="582613"/>
            <a:ext cx="5453063" cy="4089400"/>
          </a:xfrm>
          <a:ln/>
        </p:spPr>
      </p:sp>
      <p:sp>
        <p:nvSpPr>
          <p:cNvPr id="131075" name="Rectangle 3"/>
          <p:cNvSpPr>
            <a:spLocks noGrp="1" noChangeArrowheads="1"/>
          </p:cNvSpPr>
          <p:nvPr>
            <p:ph type="body" idx="1"/>
          </p:nvPr>
        </p:nvSpPr>
        <p:spPr>
          <a:xfrm>
            <a:off x="568102" y="4994549"/>
            <a:ext cx="5974065" cy="2779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sz="8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defRPr>
            </a:lvl1pPr>
            <a:lvl2pPr marL="757066" indent="-291179">
              <a:defRPr sz="1200">
                <a:solidFill>
                  <a:schemeClr val="tx1"/>
                </a:solidFill>
                <a:latin typeface="Arial" pitchFamily="34" charset="0"/>
              </a:defRPr>
            </a:lvl2pPr>
            <a:lvl3pPr marL="1164717" indent="-232943">
              <a:defRPr sz="1200">
                <a:solidFill>
                  <a:schemeClr val="tx1"/>
                </a:solidFill>
                <a:latin typeface="Arial" pitchFamily="34" charset="0"/>
              </a:defRPr>
            </a:lvl3pPr>
            <a:lvl4pPr marL="1630604" indent="-232943">
              <a:defRPr sz="1200">
                <a:solidFill>
                  <a:schemeClr val="tx1"/>
                </a:solidFill>
                <a:latin typeface="Arial" pitchFamily="34" charset="0"/>
              </a:defRPr>
            </a:lvl4pPr>
            <a:lvl5pPr marL="2096491" indent="-232943">
              <a:defRPr sz="1200">
                <a:solidFill>
                  <a:schemeClr val="tx1"/>
                </a:solidFill>
                <a:latin typeface="Arial" pitchFamily="34" charset="0"/>
              </a:defRPr>
            </a:lvl5pPr>
            <a:lvl6pPr marL="2562377" indent="-232943" fontAlgn="base">
              <a:spcBef>
                <a:spcPct val="0"/>
              </a:spcBef>
              <a:spcAft>
                <a:spcPct val="0"/>
              </a:spcAft>
              <a:defRPr sz="1200">
                <a:solidFill>
                  <a:schemeClr val="tx1"/>
                </a:solidFill>
                <a:latin typeface="Arial" pitchFamily="34" charset="0"/>
              </a:defRPr>
            </a:lvl6pPr>
            <a:lvl7pPr marL="3028264" indent="-232943" fontAlgn="base">
              <a:spcBef>
                <a:spcPct val="0"/>
              </a:spcBef>
              <a:spcAft>
                <a:spcPct val="0"/>
              </a:spcAft>
              <a:defRPr sz="1200">
                <a:solidFill>
                  <a:schemeClr val="tx1"/>
                </a:solidFill>
                <a:latin typeface="Arial" pitchFamily="34" charset="0"/>
              </a:defRPr>
            </a:lvl7pPr>
            <a:lvl8pPr marL="3494151" indent="-232943" fontAlgn="base">
              <a:spcBef>
                <a:spcPct val="0"/>
              </a:spcBef>
              <a:spcAft>
                <a:spcPct val="0"/>
              </a:spcAft>
              <a:defRPr sz="1200">
                <a:solidFill>
                  <a:schemeClr val="tx1"/>
                </a:solidFill>
                <a:latin typeface="Arial" pitchFamily="34" charset="0"/>
              </a:defRPr>
            </a:lvl8pPr>
            <a:lvl9pPr marL="3960038" indent="-232943" fontAlgn="base">
              <a:spcBef>
                <a:spcPct val="0"/>
              </a:spcBef>
              <a:spcAft>
                <a:spcPct val="0"/>
              </a:spcAft>
              <a:defRPr sz="1200">
                <a:solidFill>
                  <a:schemeClr val="tx1"/>
                </a:solidFill>
                <a:latin typeface="Arial" pitchFamily="34" charset="0"/>
              </a:defRPr>
            </a:lvl9pPr>
          </a:lstStyle>
          <a:p>
            <a:fld id="{2E825A43-C898-4514-A762-2A43D9439681}" type="slidenum">
              <a:rPr lang="en-US" smtClean="0"/>
              <a:pPr/>
              <a:t>10</a:t>
            </a:fld>
            <a:endParaRPr lang="en-US" smtClean="0"/>
          </a:p>
        </p:txBody>
      </p:sp>
      <p:sp>
        <p:nvSpPr>
          <p:cNvPr id="141314" name="Rectangle 2"/>
          <p:cNvSpPr>
            <a:spLocks noGrp="1" noRot="1" noChangeAspect="1" noChangeArrowheads="1" noTextEdit="1"/>
          </p:cNvSpPr>
          <p:nvPr>
            <p:ph type="sldImg"/>
          </p:nvPr>
        </p:nvSpPr>
        <p:spPr>
          <a:xfrm>
            <a:off x="784225" y="584200"/>
            <a:ext cx="5449888" cy="4087813"/>
          </a:xfrm>
          <a:ln/>
        </p:spPr>
      </p:sp>
      <p:sp>
        <p:nvSpPr>
          <p:cNvPr id="141315" name="Rectangle 3"/>
          <p:cNvSpPr>
            <a:spLocks noGrp="1" noChangeArrowheads="1"/>
          </p:cNvSpPr>
          <p:nvPr>
            <p:ph type="body" idx="1"/>
          </p:nvPr>
        </p:nvSpPr>
        <p:spPr>
          <a:xfrm>
            <a:off x="568102" y="4994549"/>
            <a:ext cx="5975703" cy="2408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B60508-D012-49AE-A641-B00271EAF0CC}" type="datetimeFigureOut">
              <a:rPr lang="en-US" smtClean="0"/>
              <a:t>6/13/2012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51BE4-B23D-43B2-8B4B-6F0CDF226651}" type="slidenum">
              <a:rPr lang="en-US" smtClean="0"/>
              <a:t>‹#›</a:t>
            </a:fld>
            <a:endParaRPr lang="en-US"/>
          </a:p>
        </p:txBody>
      </p:sp>
    </p:spTree>
    <p:extLst>
      <p:ext uri="{BB962C8B-B14F-4D97-AF65-F5344CB8AC3E}">
        <p14:creationId xmlns:p14="http://schemas.microsoft.com/office/powerpoint/2010/main" val="434276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B60508-D012-49AE-A641-B00271EAF0CC}" type="datetimeFigureOut">
              <a:rPr lang="en-US" smtClean="0"/>
              <a:t>6/13/2012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51BE4-B23D-43B2-8B4B-6F0CDF226651}" type="slidenum">
              <a:rPr lang="en-US" smtClean="0"/>
              <a:t>‹#›</a:t>
            </a:fld>
            <a:endParaRPr lang="en-US"/>
          </a:p>
        </p:txBody>
      </p:sp>
    </p:spTree>
    <p:extLst>
      <p:ext uri="{BB962C8B-B14F-4D97-AF65-F5344CB8AC3E}">
        <p14:creationId xmlns:p14="http://schemas.microsoft.com/office/powerpoint/2010/main" val="1281891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B60508-D012-49AE-A641-B00271EAF0CC}" type="datetimeFigureOut">
              <a:rPr lang="en-US" smtClean="0"/>
              <a:t>6/13/2012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51BE4-B23D-43B2-8B4B-6F0CDF226651}" type="slidenum">
              <a:rPr lang="en-US" smtClean="0"/>
              <a:t>‹#›</a:t>
            </a:fld>
            <a:endParaRPr lang="en-US"/>
          </a:p>
        </p:txBody>
      </p:sp>
    </p:spTree>
    <p:extLst>
      <p:ext uri="{BB962C8B-B14F-4D97-AF65-F5344CB8AC3E}">
        <p14:creationId xmlns:p14="http://schemas.microsoft.com/office/powerpoint/2010/main" val="2807076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TF 1 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724400" y="152400"/>
            <a:ext cx="4419600" cy="639762"/>
          </a:xfrm>
          <a:prstGeom prst="rect">
            <a:avLst/>
          </a:prstGeom>
        </p:spPr>
        <p:txBody>
          <a:bodyPr/>
          <a:lstStyle>
            <a:lvl1pPr algn="r">
              <a:defRPr sz="2600" b="1">
                <a:solidFill>
                  <a:srgbClr val="663300"/>
                </a:solidFill>
                <a:latin typeface="+mj-lt"/>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16752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B60508-D012-49AE-A641-B00271EAF0CC}" type="datetimeFigureOut">
              <a:rPr lang="en-US" smtClean="0"/>
              <a:t>6/13/2012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51BE4-B23D-43B2-8B4B-6F0CDF226651}" type="slidenum">
              <a:rPr lang="en-US" smtClean="0"/>
              <a:t>‹#›</a:t>
            </a:fld>
            <a:endParaRPr lang="en-US"/>
          </a:p>
        </p:txBody>
      </p:sp>
    </p:spTree>
    <p:extLst>
      <p:ext uri="{BB962C8B-B14F-4D97-AF65-F5344CB8AC3E}">
        <p14:creationId xmlns:p14="http://schemas.microsoft.com/office/powerpoint/2010/main" val="2334778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B60508-D012-49AE-A641-B00271EAF0CC}" type="datetimeFigureOut">
              <a:rPr lang="en-US" smtClean="0"/>
              <a:t>6/13/2012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51BE4-B23D-43B2-8B4B-6F0CDF226651}" type="slidenum">
              <a:rPr lang="en-US" smtClean="0"/>
              <a:t>‹#›</a:t>
            </a:fld>
            <a:endParaRPr lang="en-US"/>
          </a:p>
        </p:txBody>
      </p:sp>
    </p:spTree>
    <p:extLst>
      <p:ext uri="{BB962C8B-B14F-4D97-AF65-F5344CB8AC3E}">
        <p14:creationId xmlns:p14="http://schemas.microsoft.com/office/powerpoint/2010/main" val="342386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B60508-D012-49AE-A641-B00271EAF0CC}" type="datetimeFigureOut">
              <a:rPr lang="en-US" smtClean="0"/>
              <a:t>6/13/2012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051BE4-B23D-43B2-8B4B-6F0CDF226651}" type="slidenum">
              <a:rPr lang="en-US" smtClean="0"/>
              <a:t>‹#›</a:t>
            </a:fld>
            <a:endParaRPr lang="en-US"/>
          </a:p>
        </p:txBody>
      </p:sp>
    </p:spTree>
    <p:extLst>
      <p:ext uri="{BB962C8B-B14F-4D97-AF65-F5344CB8AC3E}">
        <p14:creationId xmlns:p14="http://schemas.microsoft.com/office/powerpoint/2010/main" val="3930319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B60508-D012-49AE-A641-B00271EAF0CC}" type="datetimeFigureOut">
              <a:rPr lang="en-US" smtClean="0"/>
              <a:t>6/13/2012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051BE4-B23D-43B2-8B4B-6F0CDF226651}" type="slidenum">
              <a:rPr lang="en-US" smtClean="0"/>
              <a:t>‹#›</a:t>
            </a:fld>
            <a:endParaRPr lang="en-US"/>
          </a:p>
        </p:txBody>
      </p:sp>
    </p:spTree>
    <p:extLst>
      <p:ext uri="{BB962C8B-B14F-4D97-AF65-F5344CB8AC3E}">
        <p14:creationId xmlns:p14="http://schemas.microsoft.com/office/powerpoint/2010/main" val="2753117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B60508-D012-49AE-A641-B00271EAF0CC}" type="datetimeFigureOut">
              <a:rPr lang="en-US" smtClean="0"/>
              <a:t>6/13/2012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051BE4-B23D-43B2-8B4B-6F0CDF226651}" type="slidenum">
              <a:rPr lang="en-US" smtClean="0"/>
              <a:t>‹#›</a:t>
            </a:fld>
            <a:endParaRPr lang="en-US"/>
          </a:p>
        </p:txBody>
      </p:sp>
    </p:spTree>
    <p:extLst>
      <p:ext uri="{BB962C8B-B14F-4D97-AF65-F5344CB8AC3E}">
        <p14:creationId xmlns:p14="http://schemas.microsoft.com/office/powerpoint/2010/main" val="871507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B60508-D012-49AE-A641-B00271EAF0CC}" type="datetimeFigureOut">
              <a:rPr lang="en-US" smtClean="0"/>
              <a:t>6/13/2012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051BE4-B23D-43B2-8B4B-6F0CDF226651}" type="slidenum">
              <a:rPr lang="en-US" smtClean="0"/>
              <a:t>‹#›</a:t>
            </a:fld>
            <a:endParaRPr lang="en-US"/>
          </a:p>
        </p:txBody>
      </p:sp>
    </p:spTree>
    <p:extLst>
      <p:ext uri="{BB962C8B-B14F-4D97-AF65-F5344CB8AC3E}">
        <p14:creationId xmlns:p14="http://schemas.microsoft.com/office/powerpoint/2010/main" val="378204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B60508-D012-49AE-A641-B00271EAF0CC}" type="datetimeFigureOut">
              <a:rPr lang="en-US" smtClean="0"/>
              <a:t>6/13/2012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051BE4-B23D-43B2-8B4B-6F0CDF226651}" type="slidenum">
              <a:rPr lang="en-US" smtClean="0"/>
              <a:t>‹#›</a:t>
            </a:fld>
            <a:endParaRPr lang="en-US"/>
          </a:p>
        </p:txBody>
      </p:sp>
    </p:spTree>
    <p:extLst>
      <p:ext uri="{BB962C8B-B14F-4D97-AF65-F5344CB8AC3E}">
        <p14:creationId xmlns:p14="http://schemas.microsoft.com/office/powerpoint/2010/main" val="3296347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B60508-D012-49AE-A641-B00271EAF0CC}" type="datetimeFigureOut">
              <a:rPr lang="en-US" smtClean="0"/>
              <a:t>6/13/2012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051BE4-B23D-43B2-8B4B-6F0CDF226651}" type="slidenum">
              <a:rPr lang="en-US" smtClean="0"/>
              <a:t>‹#›</a:t>
            </a:fld>
            <a:endParaRPr lang="en-US"/>
          </a:p>
        </p:txBody>
      </p:sp>
    </p:spTree>
    <p:extLst>
      <p:ext uri="{BB962C8B-B14F-4D97-AF65-F5344CB8AC3E}">
        <p14:creationId xmlns:p14="http://schemas.microsoft.com/office/powerpoint/2010/main" val="3826281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B60508-D012-49AE-A641-B00271EAF0CC}" type="datetimeFigureOut">
              <a:rPr lang="en-US" smtClean="0"/>
              <a:t>6/13/2012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051BE4-B23D-43B2-8B4B-6F0CDF226651}" type="slidenum">
              <a:rPr lang="en-US" smtClean="0"/>
              <a:t>‹#›</a:t>
            </a:fld>
            <a:endParaRPr lang="en-US"/>
          </a:p>
        </p:txBody>
      </p:sp>
    </p:spTree>
    <p:extLst>
      <p:ext uri="{BB962C8B-B14F-4D97-AF65-F5344CB8AC3E}">
        <p14:creationId xmlns:p14="http://schemas.microsoft.com/office/powerpoint/2010/main" val="3450954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tags" Target="../tags/tag132.xml"/><Relationship Id="rId18" Type="http://schemas.openxmlformats.org/officeDocument/2006/relationships/tags" Target="../tags/tag137.xml"/><Relationship Id="rId26" Type="http://schemas.openxmlformats.org/officeDocument/2006/relationships/tags" Target="../tags/tag145.xml"/><Relationship Id="rId39" Type="http://schemas.openxmlformats.org/officeDocument/2006/relationships/notesSlide" Target="../notesSlides/notesSlide9.xml"/><Relationship Id="rId3" Type="http://schemas.openxmlformats.org/officeDocument/2006/relationships/tags" Target="../tags/tag122.xml"/><Relationship Id="rId21" Type="http://schemas.openxmlformats.org/officeDocument/2006/relationships/tags" Target="../tags/tag140.xml"/><Relationship Id="rId34" Type="http://schemas.openxmlformats.org/officeDocument/2006/relationships/tags" Target="../tags/tag153.xml"/><Relationship Id="rId7" Type="http://schemas.openxmlformats.org/officeDocument/2006/relationships/tags" Target="../tags/tag126.xml"/><Relationship Id="rId12" Type="http://schemas.openxmlformats.org/officeDocument/2006/relationships/tags" Target="../tags/tag131.xml"/><Relationship Id="rId17" Type="http://schemas.openxmlformats.org/officeDocument/2006/relationships/tags" Target="../tags/tag136.xml"/><Relationship Id="rId25" Type="http://schemas.openxmlformats.org/officeDocument/2006/relationships/tags" Target="../tags/tag144.xml"/><Relationship Id="rId33" Type="http://schemas.openxmlformats.org/officeDocument/2006/relationships/tags" Target="../tags/tag152.xml"/><Relationship Id="rId38" Type="http://schemas.openxmlformats.org/officeDocument/2006/relationships/slideLayout" Target="../slideLayouts/slideLayout6.xml"/><Relationship Id="rId2" Type="http://schemas.openxmlformats.org/officeDocument/2006/relationships/tags" Target="../tags/tag121.xml"/><Relationship Id="rId16" Type="http://schemas.openxmlformats.org/officeDocument/2006/relationships/tags" Target="../tags/tag135.xml"/><Relationship Id="rId20" Type="http://schemas.openxmlformats.org/officeDocument/2006/relationships/tags" Target="../tags/tag139.xml"/><Relationship Id="rId29" Type="http://schemas.openxmlformats.org/officeDocument/2006/relationships/tags" Target="../tags/tag148.xml"/><Relationship Id="rId41" Type="http://schemas.openxmlformats.org/officeDocument/2006/relationships/image" Target="../media/image4.png"/><Relationship Id="rId1" Type="http://schemas.openxmlformats.org/officeDocument/2006/relationships/vmlDrawing" Target="../drawings/vmlDrawing7.vml"/><Relationship Id="rId6" Type="http://schemas.openxmlformats.org/officeDocument/2006/relationships/tags" Target="../tags/tag125.xml"/><Relationship Id="rId11" Type="http://schemas.openxmlformats.org/officeDocument/2006/relationships/tags" Target="../tags/tag130.xml"/><Relationship Id="rId24" Type="http://schemas.openxmlformats.org/officeDocument/2006/relationships/tags" Target="../tags/tag143.xml"/><Relationship Id="rId32" Type="http://schemas.openxmlformats.org/officeDocument/2006/relationships/tags" Target="../tags/tag151.xml"/><Relationship Id="rId37" Type="http://schemas.openxmlformats.org/officeDocument/2006/relationships/tags" Target="../tags/tag156.xml"/><Relationship Id="rId40" Type="http://schemas.openxmlformats.org/officeDocument/2006/relationships/oleObject" Target="../embeddings/oleObject10.bin"/><Relationship Id="rId5" Type="http://schemas.openxmlformats.org/officeDocument/2006/relationships/tags" Target="../tags/tag124.xml"/><Relationship Id="rId15" Type="http://schemas.openxmlformats.org/officeDocument/2006/relationships/tags" Target="../tags/tag134.xml"/><Relationship Id="rId23" Type="http://schemas.openxmlformats.org/officeDocument/2006/relationships/tags" Target="../tags/tag142.xml"/><Relationship Id="rId28" Type="http://schemas.openxmlformats.org/officeDocument/2006/relationships/tags" Target="../tags/tag147.xml"/><Relationship Id="rId36" Type="http://schemas.openxmlformats.org/officeDocument/2006/relationships/tags" Target="../tags/tag155.xml"/><Relationship Id="rId10" Type="http://schemas.openxmlformats.org/officeDocument/2006/relationships/tags" Target="../tags/tag129.xml"/><Relationship Id="rId19" Type="http://schemas.openxmlformats.org/officeDocument/2006/relationships/tags" Target="../tags/tag138.xml"/><Relationship Id="rId31" Type="http://schemas.openxmlformats.org/officeDocument/2006/relationships/tags" Target="../tags/tag150.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tags" Target="../tags/tag133.xml"/><Relationship Id="rId22" Type="http://schemas.openxmlformats.org/officeDocument/2006/relationships/tags" Target="../tags/tag141.xml"/><Relationship Id="rId27" Type="http://schemas.openxmlformats.org/officeDocument/2006/relationships/tags" Target="../tags/tag146.xml"/><Relationship Id="rId30" Type="http://schemas.openxmlformats.org/officeDocument/2006/relationships/tags" Target="../tags/tag149.xml"/><Relationship Id="rId35" Type="http://schemas.openxmlformats.org/officeDocument/2006/relationships/tags" Target="../tags/tag154.xml"/></Relationships>
</file>

<file path=ppt/slides/_rels/slide11.xml.rels><?xml version="1.0" encoding="UTF-8" standalone="yes"?>
<Relationships xmlns="http://schemas.openxmlformats.org/package/2006/relationships"><Relationship Id="rId8" Type="http://schemas.openxmlformats.org/officeDocument/2006/relationships/tags" Target="../tags/tag163.xml"/><Relationship Id="rId13" Type="http://schemas.openxmlformats.org/officeDocument/2006/relationships/tags" Target="../tags/tag168.xml"/><Relationship Id="rId18" Type="http://schemas.openxmlformats.org/officeDocument/2006/relationships/tags" Target="../tags/tag173.xml"/><Relationship Id="rId26" Type="http://schemas.openxmlformats.org/officeDocument/2006/relationships/tags" Target="../tags/tag181.xml"/><Relationship Id="rId3" Type="http://schemas.openxmlformats.org/officeDocument/2006/relationships/tags" Target="../tags/tag158.xml"/><Relationship Id="rId21" Type="http://schemas.openxmlformats.org/officeDocument/2006/relationships/tags" Target="../tags/tag176.xml"/><Relationship Id="rId7" Type="http://schemas.openxmlformats.org/officeDocument/2006/relationships/tags" Target="../tags/tag162.xml"/><Relationship Id="rId12" Type="http://schemas.openxmlformats.org/officeDocument/2006/relationships/tags" Target="../tags/tag167.xml"/><Relationship Id="rId17" Type="http://schemas.openxmlformats.org/officeDocument/2006/relationships/tags" Target="../tags/tag172.xml"/><Relationship Id="rId25" Type="http://schemas.openxmlformats.org/officeDocument/2006/relationships/tags" Target="../tags/tag180.xml"/><Relationship Id="rId33" Type="http://schemas.openxmlformats.org/officeDocument/2006/relationships/image" Target="../media/image4.png"/><Relationship Id="rId2" Type="http://schemas.openxmlformats.org/officeDocument/2006/relationships/tags" Target="../tags/tag157.xml"/><Relationship Id="rId16" Type="http://schemas.openxmlformats.org/officeDocument/2006/relationships/tags" Target="../tags/tag171.xml"/><Relationship Id="rId20" Type="http://schemas.openxmlformats.org/officeDocument/2006/relationships/tags" Target="../tags/tag175.xml"/><Relationship Id="rId29"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tags" Target="../tags/tag161.xml"/><Relationship Id="rId11" Type="http://schemas.openxmlformats.org/officeDocument/2006/relationships/tags" Target="../tags/tag166.xml"/><Relationship Id="rId24" Type="http://schemas.openxmlformats.org/officeDocument/2006/relationships/tags" Target="../tags/tag179.xml"/><Relationship Id="rId32" Type="http://schemas.openxmlformats.org/officeDocument/2006/relationships/image" Target="../media/image17.png"/><Relationship Id="rId5" Type="http://schemas.openxmlformats.org/officeDocument/2006/relationships/tags" Target="../tags/tag160.xml"/><Relationship Id="rId15" Type="http://schemas.openxmlformats.org/officeDocument/2006/relationships/tags" Target="../tags/tag170.xml"/><Relationship Id="rId23" Type="http://schemas.openxmlformats.org/officeDocument/2006/relationships/tags" Target="../tags/tag178.xml"/><Relationship Id="rId28" Type="http://schemas.openxmlformats.org/officeDocument/2006/relationships/tags" Target="../tags/tag183.xml"/><Relationship Id="rId10" Type="http://schemas.openxmlformats.org/officeDocument/2006/relationships/tags" Target="../tags/tag165.xml"/><Relationship Id="rId19" Type="http://schemas.openxmlformats.org/officeDocument/2006/relationships/tags" Target="../tags/tag174.xml"/><Relationship Id="rId31" Type="http://schemas.openxmlformats.org/officeDocument/2006/relationships/oleObject" Target="../embeddings/oleObject11.bin"/><Relationship Id="rId4" Type="http://schemas.openxmlformats.org/officeDocument/2006/relationships/tags" Target="../tags/tag159.xml"/><Relationship Id="rId9" Type="http://schemas.openxmlformats.org/officeDocument/2006/relationships/tags" Target="../tags/tag164.xml"/><Relationship Id="rId14" Type="http://schemas.openxmlformats.org/officeDocument/2006/relationships/tags" Target="../tags/tag169.xml"/><Relationship Id="rId22" Type="http://schemas.openxmlformats.org/officeDocument/2006/relationships/tags" Target="../tags/tag177.xml"/><Relationship Id="rId27" Type="http://schemas.openxmlformats.org/officeDocument/2006/relationships/tags" Target="../tags/tag182.xml"/><Relationship Id="rId30"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image" Target="../media/image2.png"/><Relationship Id="rId2" Type="http://schemas.openxmlformats.org/officeDocument/2006/relationships/tags" Target="../tags/tag1.xml"/><Relationship Id="rId16" Type="http://schemas.openxmlformats.org/officeDocument/2006/relationships/oleObject" Target="../embeddings/oleObject1.bin"/><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5" Type="http://schemas.openxmlformats.org/officeDocument/2006/relationships/tags" Target="../tags/tag4.xml"/><Relationship Id="rId15" Type="http://schemas.openxmlformats.org/officeDocument/2006/relationships/notesSlide" Target="../notesSlides/notesSlide1.xml"/><Relationship Id="rId10" Type="http://schemas.openxmlformats.org/officeDocument/2006/relationships/tags" Target="../tags/tag9.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84.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8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86.xml"/></Relationships>
</file>

<file path=ppt/slides/_rels/slide3.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oleObject" Target="../embeddings/oleObject3.bin"/><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image" Target="../media/image4.png"/><Relationship Id="rId2" Type="http://schemas.openxmlformats.org/officeDocument/2006/relationships/tags" Target="../tags/tag13.xml"/><Relationship Id="rId16" Type="http://schemas.openxmlformats.org/officeDocument/2006/relationships/oleObject" Target="../embeddings/oleObject2.bin"/><Relationship Id="rId1" Type="http://schemas.openxmlformats.org/officeDocument/2006/relationships/vmlDrawing" Target="../drawings/vmlDrawing2.v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5" Type="http://schemas.openxmlformats.org/officeDocument/2006/relationships/notesSlide" Target="../notesSlides/notesSlide2.xml"/><Relationship Id="rId10" Type="http://schemas.openxmlformats.org/officeDocument/2006/relationships/tags" Target="../tags/tag21.xml"/><Relationship Id="rId19" Type="http://schemas.openxmlformats.org/officeDocument/2006/relationships/image" Target="../media/image3.emf"/><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18" Type="http://schemas.openxmlformats.org/officeDocument/2006/relationships/tags" Target="../tags/tag42.xml"/><Relationship Id="rId26" Type="http://schemas.openxmlformats.org/officeDocument/2006/relationships/tags" Target="../tags/tag50.xml"/><Relationship Id="rId3" Type="http://schemas.openxmlformats.org/officeDocument/2006/relationships/tags" Target="../tags/tag27.xml"/><Relationship Id="rId21" Type="http://schemas.openxmlformats.org/officeDocument/2006/relationships/tags" Target="../tags/tag45.xml"/><Relationship Id="rId34" Type="http://schemas.openxmlformats.org/officeDocument/2006/relationships/oleObject" Target="../embeddings/oleObject5.bin"/><Relationship Id="rId7" Type="http://schemas.openxmlformats.org/officeDocument/2006/relationships/tags" Target="../tags/tag31.xml"/><Relationship Id="rId12" Type="http://schemas.openxmlformats.org/officeDocument/2006/relationships/tags" Target="../tags/tag36.xml"/><Relationship Id="rId17" Type="http://schemas.openxmlformats.org/officeDocument/2006/relationships/tags" Target="../tags/tag41.xml"/><Relationship Id="rId25" Type="http://schemas.openxmlformats.org/officeDocument/2006/relationships/tags" Target="../tags/tag49.xml"/><Relationship Id="rId33" Type="http://schemas.openxmlformats.org/officeDocument/2006/relationships/image" Target="../media/image11.png"/><Relationship Id="rId2" Type="http://schemas.openxmlformats.org/officeDocument/2006/relationships/tags" Target="../tags/tag26.xml"/><Relationship Id="rId16" Type="http://schemas.openxmlformats.org/officeDocument/2006/relationships/tags" Target="../tags/tag40.xml"/><Relationship Id="rId20" Type="http://schemas.openxmlformats.org/officeDocument/2006/relationships/tags" Target="../tags/tag44.xml"/><Relationship Id="rId29"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tags" Target="../tags/tag30.xml"/><Relationship Id="rId11" Type="http://schemas.openxmlformats.org/officeDocument/2006/relationships/tags" Target="../tags/tag35.xml"/><Relationship Id="rId24" Type="http://schemas.openxmlformats.org/officeDocument/2006/relationships/tags" Target="../tags/tag48.xml"/><Relationship Id="rId32" Type="http://schemas.openxmlformats.org/officeDocument/2006/relationships/image" Target="../media/image10.png"/><Relationship Id="rId37" Type="http://schemas.openxmlformats.org/officeDocument/2006/relationships/image" Target="../media/image9.emf"/><Relationship Id="rId5" Type="http://schemas.openxmlformats.org/officeDocument/2006/relationships/tags" Target="../tags/tag29.xml"/><Relationship Id="rId15" Type="http://schemas.openxmlformats.org/officeDocument/2006/relationships/tags" Target="../tags/tag39.xml"/><Relationship Id="rId23" Type="http://schemas.openxmlformats.org/officeDocument/2006/relationships/tags" Target="../tags/tag47.xml"/><Relationship Id="rId28" Type="http://schemas.openxmlformats.org/officeDocument/2006/relationships/tags" Target="../tags/tag52.xml"/><Relationship Id="rId36" Type="http://schemas.openxmlformats.org/officeDocument/2006/relationships/oleObject" Target="../embeddings/oleObject6.bin"/><Relationship Id="rId10" Type="http://schemas.openxmlformats.org/officeDocument/2006/relationships/tags" Target="../tags/tag34.xml"/><Relationship Id="rId19" Type="http://schemas.openxmlformats.org/officeDocument/2006/relationships/tags" Target="../tags/tag43.xml"/><Relationship Id="rId31" Type="http://schemas.openxmlformats.org/officeDocument/2006/relationships/oleObject" Target="../embeddings/oleObject4.bin"/><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 Id="rId22" Type="http://schemas.openxmlformats.org/officeDocument/2006/relationships/tags" Target="../tags/tag46.xml"/><Relationship Id="rId27" Type="http://schemas.openxmlformats.org/officeDocument/2006/relationships/tags" Target="../tags/tag51.xml"/><Relationship Id="rId30" Type="http://schemas.openxmlformats.org/officeDocument/2006/relationships/notesSlide" Target="../notesSlides/notesSlide4.xml"/><Relationship Id="rId35" Type="http://schemas.openxmlformats.org/officeDocument/2006/relationships/image" Target="../media/image8.emf"/></Relationships>
</file>

<file path=ppt/slides/_rels/slide6.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tags" Target="../tags/tag64.xml"/><Relationship Id="rId18" Type="http://schemas.openxmlformats.org/officeDocument/2006/relationships/tags" Target="../tags/tag69.xml"/><Relationship Id="rId26" Type="http://schemas.openxmlformats.org/officeDocument/2006/relationships/tags" Target="../tags/tag77.xml"/><Relationship Id="rId3" Type="http://schemas.openxmlformats.org/officeDocument/2006/relationships/tags" Target="../tags/tag54.xml"/><Relationship Id="rId21" Type="http://schemas.openxmlformats.org/officeDocument/2006/relationships/tags" Target="../tags/tag72.xml"/><Relationship Id="rId34" Type="http://schemas.openxmlformats.org/officeDocument/2006/relationships/image" Target="../media/image12.png"/><Relationship Id="rId7" Type="http://schemas.openxmlformats.org/officeDocument/2006/relationships/tags" Target="../tags/tag58.xml"/><Relationship Id="rId12" Type="http://schemas.openxmlformats.org/officeDocument/2006/relationships/tags" Target="../tags/tag63.xml"/><Relationship Id="rId17" Type="http://schemas.openxmlformats.org/officeDocument/2006/relationships/tags" Target="../tags/tag68.xml"/><Relationship Id="rId25" Type="http://schemas.openxmlformats.org/officeDocument/2006/relationships/tags" Target="../tags/tag76.xml"/><Relationship Id="rId33" Type="http://schemas.openxmlformats.org/officeDocument/2006/relationships/oleObject" Target="../embeddings/oleObject7.bin"/><Relationship Id="rId2" Type="http://schemas.openxmlformats.org/officeDocument/2006/relationships/tags" Target="../tags/tag53.xml"/><Relationship Id="rId16" Type="http://schemas.openxmlformats.org/officeDocument/2006/relationships/tags" Target="../tags/tag67.xml"/><Relationship Id="rId20" Type="http://schemas.openxmlformats.org/officeDocument/2006/relationships/tags" Target="../tags/tag71.xml"/><Relationship Id="rId29" Type="http://schemas.openxmlformats.org/officeDocument/2006/relationships/tags" Target="../tags/tag80.xml"/><Relationship Id="rId1" Type="http://schemas.openxmlformats.org/officeDocument/2006/relationships/vmlDrawing" Target="../drawings/vmlDrawing4.vml"/><Relationship Id="rId6" Type="http://schemas.openxmlformats.org/officeDocument/2006/relationships/tags" Target="../tags/tag57.xml"/><Relationship Id="rId11" Type="http://schemas.openxmlformats.org/officeDocument/2006/relationships/tags" Target="../tags/tag62.xml"/><Relationship Id="rId24" Type="http://schemas.openxmlformats.org/officeDocument/2006/relationships/tags" Target="../tags/tag75.xml"/><Relationship Id="rId32" Type="http://schemas.openxmlformats.org/officeDocument/2006/relationships/notesSlide" Target="../notesSlides/notesSlide5.xml"/><Relationship Id="rId37" Type="http://schemas.openxmlformats.org/officeDocument/2006/relationships/image" Target="../media/image4.png"/><Relationship Id="rId5" Type="http://schemas.openxmlformats.org/officeDocument/2006/relationships/tags" Target="../tags/tag56.xml"/><Relationship Id="rId15" Type="http://schemas.openxmlformats.org/officeDocument/2006/relationships/tags" Target="../tags/tag66.xml"/><Relationship Id="rId23" Type="http://schemas.openxmlformats.org/officeDocument/2006/relationships/tags" Target="../tags/tag74.xml"/><Relationship Id="rId28" Type="http://schemas.openxmlformats.org/officeDocument/2006/relationships/tags" Target="../tags/tag79.xml"/><Relationship Id="rId36" Type="http://schemas.openxmlformats.org/officeDocument/2006/relationships/image" Target="../media/image14.png"/><Relationship Id="rId10" Type="http://schemas.openxmlformats.org/officeDocument/2006/relationships/tags" Target="../tags/tag61.xml"/><Relationship Id="rId19" Type="http://schemas.openxmlformats.org/officeDocument/2006/relationships/tags" Target="../tags/tag70.xml"/><Relationship Id="rId31" Type="http://schemas.openxmlformats.org/officeDocument/2006/relationships/slideLayout" Target="../slideLayouts/slideLayout6.xml"/><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tags" Target="../tags/tag65.xml"/><Relationship Id="rId22" Type="http://schemas.openxmlformats.org/officeDocument/2006/relationships/tags" Target="../tags/tag73.xml"/><Relationship Id="rId27" Type="http://schemas.openxmlformats.org/officeDocument/2006/relationships/tags" Target="../tags/tag78.xml"/><Relationship Id="rId30" Type="http://schemas.openxmlformats.org/officeDocument/2006/relationships/tags" Target="../tags/tag81.xml"/><Relationship Id="rId35"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tags" Target="../tags/tag93.xml"/><Relationship Id="rId18" Type="http://schemas.openxmlformats.org/officeDocument/2006/relationships/tags" Target="../tags/tag98.xml"/><Relationship Id="rId3" Type="http://schemas.openxmlformats.org/officeDocument/2006/relationships/tags" Target="../tags/tag83.xml"/><Relationship Id="rId21" Type="http://schemas.openxmlformats.org/officeDocument/2006/relationships/tags" Target="../tags/tag101.xml"/><Relationship Id="rId7" Type="http://schemas.openxmlformats.org/officeDocument/2006/relationships/tags" Target="../tags/tag87.xml"/><Relationship Id="rId12" Type="http://schemas.openxmlformats.org/officeDocument/2006/relationships/tags" Target="../tags/tag92.xml"/><Relationship Id="rId17" Type="http://schemas.openxmlformats.org/officeDocument/2006/relationships/tags" Target="../tags/tag97.xml"/><Relationship Id="rId25" Type="http://schemas.openxmlformats.org/officeDocument/2006/relationships/image" Target="../media/image4.png"/><Relationship Id="rId2" Type="http://schemas.openxmlformats.org/officeDocument/2006/relationships/tags" Target="../tags/tag82.xml"/><Relationship Id="rId16" Type="http://schemas.openxmlformats.org/officeDocument/2006/relationships/tags" Target="../tags/tag96.xml"/><Relationship Id="rId20" Type="http://schemas.openxmlformats.org/officeDocument/2006/relationships/tags" Target="../tags/tag100.xml"/><Relationship Id="rId1" Type="http://schemas.openxmlformats.org/officeDocument/2006/relationships/vmlDrawing" Target="../drawings/vmlDrawing5.vml"/><Relationship Id="rId6" Type="http://schemas.openxmlformats.org/officeDocument/2006/relationships/tags" Target="../tags/tag86.xml"/><Relationship Id="rId11" Type="http://schemas.openxmlformats.org/officeDocument/2006/relationships/tags" Target="../tags/tag91.xml"/><Relationship Id="rId24" Type="http://schemas.openxmlformats.org/officeDocument/2006/relationships/oleObject" Target="../embeddings/oleObject8.bin"/><Relationship Id="rId5" Type="http://schemas.openxmlformats.org/officeDocument/2006/relationships/tags" Target="../tags/tag85.xml"/><Relationship Id="rId15" Type="http://schemas.openxmlformats.org/officeDocument/2006/relationships/tags" Target="../tags/tag95.xml"/><Relationship Id="rId23" Type="http://schemas.openxmlformats.org/officeDocument/2006/relationships/notesSlide" Target="../notesSlides/notesSlide6.xml"/><Relationship Id="rId10" Type="http://schemas.openxmlformats.org/officeDocument/2006/relationships/tags" Target="../tags/tag90.xml"/><Relationship Id="rId19" Type="http://schemas.openxmlformats.org/officeDocument/2006/relationships/tags" Target="../tags/tag99.xml"/><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tags" Target="../tags/tag94.xml"/><Relationship Id="rId22"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tags" Target="../tags/tag109.xml"/><Relationship Id="rId13" Type="http://schemas.openxmlformats.org/officeDocument/2006/relationships/image" Target="../media/image4.png"/><Relationship Id="rId3" Type="http://schemas.openxmlformats.org/officeDocument/2006/relationships/tags" Target="../tags/tag104.xml"/><Relationship Id="rId7" Type="http://schemas.openxmlformats.org/officeDocument/2006/relationships/tags" Target="../tags/tag108.xml"/><Relationship Id="rId12" Type="http://schemas.openxmlformats.org/officeDocument/2006/relationships/notesSlide" Target="../notesSlides/notesSlide7.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slideLayout" Target="../slideLayouts/slideLayout6.xml"/><Relationship Id="rId5" Type="http://schemas.openxmlformats.org/officeDocument/2006/relationships/tags" Target="../tags/tag106.xml"/><Relationship Id="rId10" Type="http://schemas.openxmlformats.org/officeDocument/2006/relationships/tags" Target="../tags/tag111.xml"/><Relationship Id="rId4" Type="http://schemas.openxmlformats.org/officeDocument/2006/relationships/tags" Target="../tags/tag105.xml"/><Relationship Id="rId9" Type="http://schemas.openxmlformats.org/officeDocument/2006/relationships/tags" Target="../tags/tag110.xml"/></Relationships>
</file>

<file path=ppt/slides/_rels/slide9.xml.rels><?xml version="1.0" encoding="UTF-8" standalone="yes"?>
<Relationships xmlns="http://schemas.openxmlformats.org/package/2006/relationships"><Relationship Id="rId8" Type="http://schemas.openxmlformats.org/officeDocument/2006/relationships/tags" Target="../tags/tag118.xml"/><Relationship Id="rId13" Type="http://schemas.openxmlformats.org/officeDocument/2006/relationships/oleObject" Target="../embeddings/oleObject9.bin"/><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notesSlide" Target="../notesSlides/notesSlide8.xml"/><Relationship Id="rId2" Type="http://schemas.openxmlformats.org/officeDocument/2006/relationships/tags" Target="../tags/tag112.xml"/><Relationship Id="rId16" Type="http://schemas.openxmlformats.org/officeDocument/2006/relationships/image" Target="../media/image16.jpeg"/><Relationship Id="rId1" Type="http://schemas.openxmlformats.org/officeDocument/2006/relationships/vmlDrawing" Target="../drawings/vmlDrawing6.vml"/><Relationship Id="rId6" Type="http://schemas.openxmlformats.org/officeDocument/2006/relationships/tags" Target="../tags/tag116.xml"/><Relationship Id="rId11" Type="http://schemas.openxmlformats.org/officeDocument/2006/relationships/slideLayout" Target="../slideLayouts/slideLayout6.xml"/><Relationship Id="rId5" Type="http://schemas.openxmlformats.org/officeDocument/2006/relationships/tags" Target="../tags/tag115.xml"/><Relationship Id="rId15" Type="http://schemas.openxmlformats.org/officeDocument/2006/relationships/image" Target="../media/image15.jpeg"/><Relationship Id="rId10" Type="http://schemas.openxmlformats.org/officeDocument/2006/relationships/tags" Target="../tags/tag120.xml"/><Relationship Id="rId4" Type="http://schemas.openxmlformats.org/officeDocument/2006/relationships/tags" Target="../tags/tag114.xml"/><Relationship Id="rId9" Type="http://schemas.openxmlformats.org/officeDocument/2006/relationships/tags" Target="../tags/tag119.xml"/><Relationship Id="rId1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FROM FOOD AID TO FEED THE FUTURE IN ETHIOPIA</a:t>
            </a:r>
            <a:endParaRPr lang="en-US" b="1" dirty="0"/>
          </a:p>
        </p:txBody>
      </p:sp>
      <p:sp>
        <p:nvSpPr>
          <p:cNvPr id="3" name="Subtitle 2"/>
          <p:cNvSpPr>
            <a:spLocks noGrp="1"/>
          </p:cNvSpPr>
          <p:nvPr>
            <p:ph type="subTitle" idx="1"/>
          </p:nvPr>
        </p:nvSpPr>
        <p:spPr/>
        <p:txBody>
          <a:bodyPr>
            <a:normAutofit lnSpcReduction="10000"/>
          </a:bodyPr>
          <a:lstStyle/>
          <a:p>
            <a:pPr algn="r"/>
            <a:r>
              <a:rPr lang="en-US" sz="2400" b="1" dirty="0" smtClean="0"/>
              <a:t>John Graham</a:t>
            </a:r>
          </a:p>
          <a:p>
            <a:pPr algn="r"/>
            <a:r>
              <a:rPr lang="en-US" sz="2400" b="1" dirty="0" smtClean="0"/>
              <a:t>Senior Policy Advisor</a:t>
            </a:r>
          </a:p>
          <a:p>
            <a:pPr algn="r"/>
            <a:r>
              <a:rPr lang="en-US" sz="2400" b="1" dirty="0" smtClean="0"/>
              <a:t>USAID Ethiopia </a:t>
            </a:r>
          </a:p>
          <a:p>
            <a:pPr algn="r"/>
            <a:r>
              <a:rPr lang="en-US" sz="2400" b="1" dirty="0" smtClean="0"/>
              <a:t>June 2012</a:t>
            </a:r>
            <a:endParaRPr lang="en-US" sz="2400" b="1" dirty="0"/>
          </a:p>
        </p:txBody>
      </p:sp>
      <p:pic>
        <p:nvPicPr>
          <p:cNvPr id="4" name="Picture 3" descr="Vertical_RGB_600.gif"/>
          <p:cNvPicPr>
            <a:picLocks noChangeAspect="1"/>
          </p:cNvPicPr>
          <p:nvPr/>
        </p:nvPicPr>
        <p:blipFill>
          <a:blip r:embed="rId2" cstate="print"/>
          <a:stretch>
            <a:fillRect/>
          </a:stretch>
        </p:blipFill>
        <p:spPr>
          <a:xfrm>
            <a:off x="685800" y="0"/>
            <a:ext cx="2438400" cy="1676400"/>
          </a:xfrm>
          <a:prstGeom prst="rect">
            <a:avLst/>
          </a:prstGeom>
          <a:solidFill>
            <a:schemeClr val="bg1"/>
          </a:solidFill>
        </p:spPr>
      </p:pic>
    </p:spTree>
    <p:extLst>
      <p:ext uri="{BB962C8B-B14F-4D97-AF65-F5344CB8AC3E}">
        <p14:creationId xmlns:p14="http://schemas.microsoft.com/office/powerpoint/2010/main" val="127358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laceholder 2"/>
          <p:cNvSpPr>
            <a:spLocks noGrp="1"/>
          </p:cNvSpPr>
          <p:nvPr>
            <p:ph type="sldNum" sz="quarter" idx="10"/>
          </p:nvPr>
        </p:nvSpPr>
        <p:spPr/>
        <p:txBody>
          <a:bodyPr/>
          <a:lstStyle/>
          <a:p>
            <a:pPr>
              <a:defRPr/>
            </a:pPr>
            <a:fld id="{A5D0FC2F-9CBA-44F9-BD20-F6951DCA3241}" type="slidenum">
              <a:rPr lang="en-US"/>
              <a:pPr>
                <a:defRPr/>
              </a:pPr>
              <a:t>10</a:t>
            </a:fld>
            <a:endParaRPr lang="en-US"/>
          </a:p>
        </p:txBody>
      </p:sp>
      <p:graphicFrame>
        <p:nvGraphicFramePr>
          <p:cNvPr id="19458" name="Rectangle 2" hidden="1"/>
          <p:cNvGraphicFramePr>
            <a:graphicFrameLocks/>
          </p:cNvGraphicFramePr>
          <p:nvPr>
            <p:custDataLst>
              <p:tags r:id="rId2"/>
            </p:custDataLst>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7185" name="think-cell Slide" r:id="rId40" imgW="0" imgH="0" progId="">
                  <p:embed/>
                </p:oleObj>
              </mc:Choice>
              <mc:Fallback>
                <p:oleObj name="think-cell Slide" r:id="rId40"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0" y="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9460" name="Group 22"/>
          <p:cNvGrpSpPr>
            <a:grpSpLocks/>
          </p:cNvGrpSpPr>
          <p:nvPr>
            <p:custDataLst>
              <p:tags r:id="rId3"/>
            </p:custDataLst>
          </p:nvPr>
        </p:nvGrpSpPr>
        <p:grpSpPr bwMode="auto">
          <a:xfrm rot="-1754287">
            <a:off x="3273425" y="2613025"/>
            <a:ext cx="920750" cy="479425"/>
            <a:chOff x="1240" y="2960"/>
            <a:chExt cx="1152" cy="576"/>
          </a:xfrm>
        </p:grpSpPr>
        <p:sp>
          <p:nvSpPr>
            <p:cNvPr id="19494" name="AutoShape 23"/>
            <p:cNvSpPr>
              <a:spLocks noChangeArrowheads="1"/>
            </p:cNvSpPr>
            <p:nvPr>
              <p:custDataLst>
                <p:tags r:id="rId36"/>
              </p:custDataLst>
            </p:nvPr>
          </p:nvSpPr>
          <p:spPr bwMode="gray">
            <a:xfrm>
              <a:off x="1240" y="2960"/>
              <a:ext cx="1152" cy="576"/>
            </a:xfrm>
            <a:prstGeom prst="rightArrow">
              <a:avLst>
                <a:gd name="adj1" fmla="val 54176"/>
                <a:gd name="adj2" fmla="val 38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p>
          </p:txBody>
        </p:sp>
        <p:sp>
          <p:nvSpPr>
            <p:cNvPr id="19495" name="Rectangle 24"/>
            <p:cNvSpPr>
              <a:spLocks noChangeArrowheads="1"/>
            </p:cNvSpPr>
            <p:nvPr>
              <p:custDataLst>
                <p:tags r:id="rId37"/>
              </p:custDataLst>
            </p:nvPr>
          </p:nvSpPr>
          <p:spPr bwMode="gray">
            <a:xfrm>
              <a:off x="1240" y="2960"/>
              <a:ext cx="115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747" tIns="0" rIns="0" bIns="0" anchor="ctr"/>
            <a:lstStyle/>
            <a:p>
              <a:pPr marL="342900" indent="-342900">
                <a:spcBef>
                  <a:spcPct val="20000"/>
                </a:spcBef>
                <a:buFontTx/>
                <a:buChar char="•"/>
              </a:pPr>
              <a:endParaRPr lang="en-US" sz="1000"/>
            </a:p>
          </p:txBody>
        </p:sp>
      </p:grpSp>
      <p:grpSp>
        <p:nvGrpSpPr>
          <p:cNvPr id="19461" name="Group 25"/>
          <p:cNvGrpSpPr>
            <a:grpSpLocks/>
          </p:cNvGrpSpPr>
          <p:nvPr>
            <p:custDataLst>
              <p:tags r:id="rId4"/>
            </p:custDataLst>
          </p:nvPr>
        </p:nvGrpSpPr>
        <p:grpSpPr bwMode="auto">
          <a:xfrm>
            <a:off x="3249613" y="3843338"/>
            <a:ext cx="831850" cy="484187"/>
            <a:chOff x="1240" y="2960"/>
            <a:chExt cx="1152" cy="576"/>
          </a:xfrm>
        </p:grpSpPr>
        <p:sp>
          <p:nvSpPr>
            <p:cNvPr id="19492" name="AutoShape 26"/>
            <p:cNvSpPr>
              <a:spLocks noChangeArrowheads="1"/>
            </p:cNvSpPr>
            <p:nvPr>
              <p:custDataLst>
                <p:tags r:id="rId34"/>
              </p:custDataLst>
            </p:nvPr>
          </p:nvSpPr>
          <p:spPr bwMode="gray">
            <a:xfrm>
              <a:off x="1240" y="2960"/>
              <a:ext cx="1152" cy="576"/>
            </a:xfrm>
            <a:prstGeom prst="rightArrow">
              <a:avLst>
                <a:gd name="adj1" fmla="val 54176"/>
                <a:gd name="adj2" fmla="val 38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p>
          </p:txBody>
        </p:sp>
        <p:sp>
          <p:nvSpPr>
            <p:cNvPr id="19493" name="Rectangle 27"/>
            <p:cNvSpPr>
              <a:spLocks noChangeArrowheads="1"/>
            </p:cNvSpPr>
            <p:nvPr>
              <p:custDataLst>
                <p:tags r:id="rId35"/>
              </p:custDataLst>
            </p:nvPr>
          </p:nvSpPr>
          <p:spPr bwMode="gray">
            <a:xfrm>
              <a:off x="1240" y="2960"/>
              <a:ext cx="115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747" tIns="0" rIns="0" bIns="0" anchor="ctr"/>
            <a:lstStyle/>
            <a:p>
              <a:pPr marL="342900" indent="-342900">
                <a:spcBef>
                  <a:spcPct val="20000"/>
                </a:spcBef>
                <a:buFontTx/>
                <a:buChar char="•"/>
              </a:pPr>
              <a:endParaRPr lang="en-US" sz="1000"/>
            </a:p>
          </p:txBody>
        </p:sp>
      </p:grpSp>
      <p:grpSp>
        <p:nvGrpSpPr>
          <p:cNvPr id="19462" name="Group 28"/>
          <p:cNvGrpSpPr>
            <a:grpSpLocks/>
          </p:cNvGrpSpPr>
          <p:nvPr>
            <p:custDataLst>
              <p:tags r:id="rId5"/>
            </p:custDataLst>
          </p:nvPr>
        </p:nvGrpSpPr>
        <p:grpSpPr bwMode="auto">
          <a:xfrm rot="931014">
            <a:off x="3246438" y="4738688"/>
            <a:ext cx="827087" cy="481012"/>
            <a:chOff x="1240" y="2960"/>
            <a:chExt cx="1152" cy="576"/>
          </a:xfrm>
        </p:grpSpPr>
        <p:sp>
          <p:nvSpPr>
            <p:cNvPr id="19490" name="AutoShape 29"/>
            <p:cNvSpPr>
              <a:spLocks noChangeArrowheads="1"/>
            </p:cNvSpPr>
            <p:nvPr>
              <p:custDataLst>
                <p:tags r:id="rId32"/>
              </p:custDataLst>
            </p:nvPr>
          </p:nvSpPr>
          <p:spPr bwMode="gray">
            <a:xfrm>
              <a:off x="1240" y="2960"/>
              <a:ext cx="1152" cy="576"/>
            </a:xfrm>
            <a:prstGeom prst="rightArrow">
              <a:avLst>
                <a:gd name="adj1" fmla="val 54176"/>
                <a:gd name="adj2" fmla="val 38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p>
          </p:txBody>
        </p:sp>
        <p:sp>
          <p:nvSpPr>
            <p:cNvPr id="19491" name="Rectangle 30"/>
            <p:cNvSpPr>
              <a:spLocks noChangeArrowheads="1"/>
            </p:cNvSpPr>
            <p:nvPr>
              <p:custDataLst>
                <p:tags r:id="rId33"/>
              </p:custDataLst>
            </p:nvPr>
          </p:nvSpPr>
          <p:spPr bwMode="gray">
            <a:xfrm>
              <a:off x="1240" y="2960"/>
              <a:ext cx="115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747" tIns="0" rIns="0" bIns="0" anchor="ctr"/>
            <a:lstStyle/>
            <a:p>
              <a:pPr marL="342900" indent="-342900">
                <a:spcBef>
                  <a:spcPct val="20000"/>
                </a:spcBef>
                <a:buFontTx/>
                <a:buChar char="•"/>
              </a:pPr>
              <a:endParaRPr lang="en-US" sz="1000"/>
            </a:p>
          </p:txBody>
        </p:sp>
      </p:grpSp>
      <p:grpSp>
        <p:nvGrpSpPr>
          <p:cNvPr id="19463" name="Group 31"/>
          <p:cNvGrpSpPr>
            <a:grpSpLocks/>
          </p:cNvGrpSpPr>
          <p:nvPr>
            <p:custDataLst>
              <p:tags r:id="rId6"/>
            </p:custDataLst>
          </p:nvPr>
        </p:nvGrpSpPr>
        <p:grpSpPr bwMode="auto">
          <a:xfrm rot="1336115">
            <a:off x="3317875" y="5605463"/>
            <a:ext cx="836613" cy="481012"/>
            <a:chOff x="1240" y="2960"/>
            <a:chExt cx="1152" cy="576"/>
          </a:xfrm>
        </p:grpSpPr>
        <p:sp>
          <p:nvSpPr>
            <p:cNvPr id="19488" name="AutoShape 32"/>
            <p:cNvSpPr>
              <a:spLocks noChangeArrowheads="1"/>
            </p:cNvSpPr>
            <p:nvPr>
              <p:custDataLst>
                <p:tags r:id="rId30"/>
              </p:custDataLst>
            </p:nvPr>
          </p:nvSpPr>
          <p:spPr bwMode="gray">
            <a:xfrm>
              <a:off x="1240" y="2960"/>
              <a:ext cx="1152" cy="576"/>
            </a:xfrm>
            <a:prstGeom prst="rightArrow">
              <a:avLst>
                <a:gd name="adj1" fmla="val 54176"/>
                <a:gd name="adj2" fmla="val 38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p>
          </p:txBody>
        </p:sp>
        <p:sp>
          <p:nvSpPr>
            <p:cNvPr id="19489" name="Rectangle 33"/>
            <p:cNvSpPr>
              <a:spLocks noChangeArrowheads="1"/>
            </p:cNvSpPr>
            <p:nvPr>
              <p:custDataLst>
                <p:tags r:id="rId31"/>
              </p:custDataLst>
            </p:nvPr>
          </p:nvSpPr>
          <p:spPr bwMode="gray">
            <a:xfrm>
              <a:off x="1240" y="2960"/>
              <a:ext cx="115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747" tIns="0" rIns="0" bIns="0" anchor="ctr"/>
            <a:lstStyle/>
            <a:p>
              <a:pPr marL="342900" indent="-342900">
                <a:spcBef>
                  <a:spcPct val="20000"/>
                </a:spcBef>
                <a:buFontTx/>
                <a:buChar char="•"/>
              </a:pPr>
              <a:endParaRPr lang="en-US" sz="1000"/>
            </a:p>
          </p:txBody>
        </p:sp>
      </p:grpSp>
      <p:sp>
        <p:nvSpPr>
          <p:cNvPr id="19464" name="Rectangle 40"/>
          <p:cNvSpPr>
            <a:spLocks noChangeArrowheads="1"/>
          </p:cNvSpPr>
          <p:nvPr>
            <p:custDataLst>
              <p:tags r:id="rId7"/>
            </p:custDataLst>
          </p:nvPr>
        </p:nvSpPr>
        <p:spPr bwMode="gray">
          <a:xfrm>
            <a:off x="4244975" y="2346325"/>
            <a:ext cx="4416425" cy="13223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marL="177800" indent="-177800">
              <a:buFontTx/>
              <a:buBlip>
                <a:blip r:embed="rId41"/>
              </a:buBlip>
            </a:pPr>
            <a:r>
              <a:rPr lang="en-US" sz="1600" b="1">
                <a:solidFill>
                  <a:schemeClr val="tx2"/>
                </a:solidFill>
              </a:rPr>
              <a:t>Knowledge, Learning and Policy Program</a:t>
            </a:r>
          </a:p>
          <a:p>
            <a:pPr marL="344488" lvl="1" indent="-165100">
              <a:buFont typeface="Wingdings" pitchFamily="2" charset="2"/>
              <a:buChar char="ü"/>
            </a:pPr>
            <a:r>
              <a:rPr lang="en-US" sz="1400">
                <a:ea typeface="MS PGothic"/>
                <a:cs typeface="MS PGothic"/>
              </a:rPr>
              <a:t>Impact assessments on FTF activities</a:t>
            </a:r>
          </a:p>
          <a:p>
            <a:pPr marL="344488" lvl="1" indent="-165100">
              <a:buFont typeface="Wingdings" pitchFamily="2" charset="2"/>
              <a:buChar char="ü"/>
            </a:pPr>
            <a:r>
              <a:rPr lang="en-CA" sz="1400">
                <a:ea typeface="MS PGothic"/>
                <a:cs typeface="MS PGothic"/>
              </a:rPr>
              <a:t>Research, develop, institutionalize best relief-development practices </a:t>
            </a:r>
            <a:endParaRPr lang="en-US" sz="1400">
              <a:ea typeface="MS PGothic"/>
              <a:cs typeface="MS PGothic"/>
            </a:endParaRPr>
          </a:p>
          <a:p>
            <a:pPr marL="344488" lvl="1" indent="-165100">
              <a:buFont typeface="Wingdings" pitchFamily="2" charset="2"/>
              <a:buChar char="ü"/>
            </a:pPr>
            <a:r>
              <a:rPr lang="en-US" sz="1400">
                <a:ea typeface="MS PGothic"/>
                <a:cs typeface="MS PGothic"/>
              </a:rPr>
              <a:t>Engage stakeholders and MoARD to guide policy development</a:t>
            </a:r>
          </a:p>
        </p:txBody>
      </p:sp>
      <p:sp>
        <p:nvSpPr>
          <p:cNvPr id="19465" name="Rectangle 41"/>
          <p:cNvSpPr>
            <a:spLocks noChangeArrowheads="1"/>
          </p:cNvSpPr>
          <p:nvPr>
            <p:custDataLst>
              <p:tags r:id="rId8"/>
            </p:custDataLst>
          </p:nvPr>
        </p:nvSpPr>
        <p:spPr bwMode="gray">
          <a:xfrm>
            <a:off x="4140200" y="1673225"/>
            <a:ext cx="4546600" cy="584200"/>
          </a:xfrm>
          <a:prstGeom prst="rect">
            <a:avLst/>
          </a:prstGeom>
          <a:solidFill>
            <a:schemeClr val="accent1"/>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45720" rIns="45720" anchor="b">
            <a:spAutoFit/>
          </a:bodyPr>
          <a:lstStyle/>
          <a:p>
            <a:pPr>
              <a:spcBef>
                <a:spcPct val="20000"/>
              </a:spcBef>
            </a:pPr>
            <a:r>
              <a:rPr lang="en-US" sz="1600" b="1" dirty="0"/>
              <a:t>…</a:t>
            </a:r>
            <a:r>
              <a:rPr lang="en-US" sz="1600" b="1" dirty="0">
                <a:solidFill>
                  <a:schemeClr val="bg1"/>
                </a:solidFill>
              </a:rPr>
              <a:t>and then will address these through 4 interventions:</a:t>
            </a:r>
          </a:p>
        </p:txBody>
      </p:sp>
      <p:sp>
        <p:nvSpPr>
          <p:cNvPr id="19466" name="Rectangle 42"/>
          <p:cNvSpPr>
            <a:spLocks noChangeArrowheads="1"/>
          </p:cNvSpPr>
          <p:nvPr>
            <p:custDataLst>
              <p:tags r:id="rId9"/>
            </p:custDataLst>
          </p:nvPr>
        </p:nvSpPr>
        <p:spPr bwMode="gray">
          <a:xfrm>
            <a:off x="4244975" y="4822825"/>
            <a:ext cx="4429125" cy="676275"/>
          </a:xfrm>
          <a:prstGeom prst="rect">
            <a:avLst/>
          </a:prstGeom>
          <a:noFill/>
          <a:ln w="9525"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marL="177800" indent="-177800">
              <a:buFontTx/>
              <a:buBlip>
                <a:blip r:embed="rId41"/>
              </a:buBlip>
            </a:pPr>
            <a:r>
              <a:rPr lang="en-US" sz="1600" b="1">
                <a:solidFill>
                  <a:schemeClr val="tx2"/>
                </a:solidFill>
              </a:rPr>
              <a:t>Strategic Research</a:t>
            </a:r>
          </a:p>
          <a:p>
            <a:pPr marL="344488" lvl="1" indent="-165100">
              <a:buFont typeface="Wingdings" pitchFamily="2" charset="2"/>
              <a:buChar char="ü"/>
            </a:pPr>
            <a:r>
              <a:rPr lang="en-US" sz="1400">
                <a:ea typeface="MS PGothic"/>
                <a:cs typeface="MS PGothic"/>
              </a:rPr>
              <a:t>Demand-driven policy research through multi-donor ESSP (IFPRI)  </a:t>
            </a:r>
          </a:p>
        </p:txBody>
      </p:sp>
      <p:sp>
        <p:nvSpPr>
          <p:cNvPr id="19467" name="Rectangle 43"/>
          <p:cNvSpPr>
            <a:spLocks noChangeArrowheads="1"/>
          </p:cNvSpPr>
          <p:nvPr>
            <p:custDataLst>
              <p:tags r:id="rId10"/>
            </p:custDataLst>
          </p:nvPr>
        </p:nvSpPr>
        <p:spPr bwMode="gray">
          <a:xfrm>
            <a:off x="4259263" y="3792538"/>
            <a:ext cx="4402137" cy="892175"/>
          </a:xfrm>
          <a:prstGeom prst="rect">
            <a:avLst/>
          </a:prstGeom>
          <a:noFill/>
          <a:ln w="9525"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marL="177800" indent="-177800">
              <a:buFontTx/>
              <a:buBlip>
                <a:blip r:embed="rId41"/>
              </a:buBlip>
            </a:pPr>
            <a:r>
              <a:rPr lang="en-US" sz="1600" b="1">
                <a:solidFill>
                  <a:schemeClr val="tx2"/>
                </a:solidFill>
              </a:rPr>
              <a:t>Capacity Building Program</a:t>
            </a:r>
          </a:p>
          <a:p>
            <a:pPr marL="344488" lvl="1" indent="-165100">
              <a:buFont typeface="Wingdings" pitchFamily="2" charset="2"/>
              <a:buChar char="ü"/>
            </a:pPr>
            <a:r>
              <a:rPr lang="en-US" sz="1400">
                <a:ea typeface="MS PGothic"/>
                <a:cs typeface="MS PGothic"/>
              </a:rPr>
              <a:t>Train change agents to drive reforms</a:t>
            </a:r>
          </a:p>
          <a:p>
            <a:pPr marL="344488" lvl="1" indent="-165100">
              <a:buFont typeface="Wingdings" pitchFamily="2" charset="2"/>
              <a:buChar char="ü"/>
            </a:pPr>
            <a:r>
              <a:rPr lang="en-US" sz="1400">
                <a:ea typeface="MS PGothic"/>
                <a:cs typeface="MS PGothic"/>
              </a:rPr>
              <a:t>Build GoE capacity to undertake new strategic approach</a:t>
            </a:r>
          </a:p>
        </p:txBody>
      </p:sp>
      <p:sp>
        <p:nvSpPr>
          <p:cNvPr id="19468" name="Rectangle 44"/>
          <p:cNvSpPr>
            <a:spLocks noChangeArrowheads="1"/>
          </p:cNvSpPr>
          <p:nvPr>
            <p:custDataLst>
              <p:tags r:id="rId11"/>
            </p:custDataLst>
          </p:nvPr>
        </p:nvSpPr>
        <p:spPr bwMode="gray">
          <a:xfrm>
            <a:off x="4232275" y="5624513"/>
            <a:ext cx="4454525" cy="1108075"/>
          </a:xfrm>
          <a:prstGeom prst="rect">
            <a:avLst/>
          </a:prstGeom>
          <a:noFill/>
          <a:ln w="9525"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marL="177800" indent="-177800">
              <a:buFontTx/>
              <a:buBlip>
                <a:blip r:embed="rId41"/>
              </a:buBlip>
            </a:pPr>
            <a:r>
              <a:rPr lang="en-US" sz="1600" b="1" dirty="0">
                <a:solidFill>
                  <a:schemeClr val="tx2"/>
                </a:solidFill>
              </a:rPr>
              <a:t>Nutrition Assessments</a:t>
            </a:r>
          </a:p>
          <a:p>
            <a:pPr marL="344488" lvl="1" indent="-165100">
              <a:buFont typeface="Wingdings" pitchFamily="2" charset="2"/>
              <a:buChar char="ü"/>
            </a:pPr>
            <a:r>
              <a:rPr lang="en-US" sz="1400" dirty="0">
                <a:ea typeface="MS PGothic"/>
                <a:cs typeface="MS PGothic"/>
              </a:rPr>
              <a:t>Impact assessments to understand effectiveness of FTF interventions</a:t>
            </a:r>
          </a:p>
          <a:p>
            <a:pPr marL="344488" lvl="1" indent="-165100">
              <a:buFont typeface="Wingdings" pitchFamily="2" charset="2"/>
              <a:buChar char="ü"/>
            </a:pPr>
            <a:r>
              <a:rPr lang="en-US" sz="1400" dirty="0" smtClean="0">
                <a:ea typeface="MS PGothic"/>
                <a:cs typeface="MS PGothic"/>
              </a:rPr>
              <a:t>Design ENGINE and other  </a:t>
            </a:r>
            <a:r>
              <a:rPr lang="en-US" sz="1400" dirty="0">
                <a:ea typeface="MS PGothic"/>
                <a:cs typeface="MS PGothic"/>
              </a:rPr>
              <a:t>project interventions to incorporate  </a:t>
            </a:r>
            <a:r>
              <a:rPr lang="en-US" sz="1400" dirty="0" smtClean="0">
                <a:ea typeface="MS PGothic"/>
                <a:cs typeface="MS PGothic"/>
              </a:rPr>
              <a:t>nutrition impact </a:t>
            </a:r>
            <a:endParaRPr lang="en-US" sz="1400" dirty="0">
              <a:ea typeface="MS PGothic"/>
              <a:cs typeface="MS PGothic"/>
            </a:endParaRPr>
          </a:p>
        </p:txBody>
      </p:sp>
      <p:sp>
        <p:nvSpPr>
          <p:cNvPr id="19469" name="Rectangle 46"/>
          <p:cNvSpPr>
            <a:spLocks noChangeArrowheads="1"/>
          </p:cNvSpPr>
          <p:nvPr>
            <p:custDataLst>
              <p:tags r:id="rId12"/>
            </p:custDataLst>
          </p:nvPr>
        </p:nvSpPr>
        <p:spPr bwMode="gray">
          <a:xfrm>
            <a:off x="1646238" y="947738"/>
            <a:ext cx="7299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350" indent="3175"/>
            <a:r>
              <a:rPr lang="en-US" sz="2000" b="1">
                <a:solidFill>
                  <a:schemeClr val="tx2"/>
                </a:solidFill>
              </a:rPr>
              <a:t>USAID/Ethiopia will drive policy change and project design to address top-binding constraints</a:t>
            </a:r>
          </a:p>
        </p:txBody>
      </p:sp>
      <p:sp>
        <p:nvSpPr>
          <p:cNvPr id="19470" name="Rectangle 7"/>
          <p:cNvSpPr>
            <a:spLocks noChangeArrowheads="1"/>
          </p:cNvSpPr>
          <p:nvPr>
            <p:custDataLst>
              <p:tags r:id="rId13"/>
            </p:custDataLst>
          </p:nvPr>
        </p:nvSpPr>
        <p:spPr bwMode="gray">
          <a:xfrm>
            <a:off x="212725" y="2116138"/>
            <a:ext cx="2909888" cy="4584700"/>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19471" name="Rectangle 8"/>
          <p:cNvSpPr>
            <a:spLocks noChangeArrowheads="1"/>
          </p:cNvSpPr>
          <p:nvPr>
            <p:custDataLst>
              <p:tags r:id="rId14"/>
            </p:custDataLst>
          </p:nvPr>
        </p:nvSpPr>
        <p:spPr bwMode="gray">
          <a:xfrm rot="5400000">
            <a:off x="1157288" y="2400300"/>
            <a:ext cx="958850" cy="268287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vert="eaVert" lIns="95190" tIns="95190" rIns="95190" bIns="95190" anchor="ctr" anchorCtr="1"/>
          <a:lstStyle/>
          <a:p>
            <a:pPr algn="ctr">
              <a:spcBef>
                <a:spcPct val="20000"/>
              </a:spcBef>
            </a:pPr>
            <a:r>
              <a:rPr lang="en-US" sz="1600" dirty="0">
                <a:solidFill>
                  <a:schemeClr val="bg1"/>
                </a:solidFill>
              </a:rPr>
              <a:t>Marketing &amp; Agribusiness</a:t>
            </a:r>
          </a:p>
        </p:txBody>
      </p:sp>
      <p:sp>
        <p:nvSpPr>
          <p:cNvPr id="19472" name="Freeform 9"/>
          <p:cNvSpPr>
            <a:spLocks/>
          </p:cNvSpPr>
          <p:nvPr>
            <p:custDataLst>
              <p:tags r:id="rId15"/>
            </p:custDataLst>
          </p:nvPr>
        </p:nvSpPr>
        <p:spPr bwMode="gray">
          <a:xfrm>
            <a:off x="292100" y="4024313"/>
            <a:ext cx="2698750" cy="687387"/>
          </a:xfrm>
          <a:custGeom>
            <a:avLst/>
            <a:gdLst>
              <a:gd name="T0" fmla="*/ 2147483647 w 632"/>
              <a:gd name="T1" fmla="*/ 0 h 433"/>
              <a:gd name="T2" fmla="*/ 2147483647 w 632"/>
              <a:gd name="T3" fmla="*/ 2147483647 h 433"/>
              <a:gd name="T4" fmla="*/ 2147483647 w 632"/>
              <a:gd name="T5" fmla="*/ 2147483647 h 433"/>
              <a:gd name="T6" fmla="*/ 0 w 632"/>
              <a:gd name="T7" fmla="*/ 2147483647 h 433"/>
              <a:gd name="T8" fmla="*/ 0 w 632"/>
              <a:gd name="T9" fmla="*/ 0 h 433"/>
              <a:gd name="T10" fmla="*/ 2147483647 w 632"/>
              <a:gd name="T11" fmla="*/ 2147483647 h 433"/>
              <a:gd name="T12" fmla="*/ 2147483647 w 632"/>
              <a:gd name="T13" fmla="*/ 0 h 433"/>
              <a:gd name="T14" fmla="*/ 0 60000 65536"/>
              <a:gd name="T15" fmla="*/ 0 60000 65536"/>
              <a:gd name="T16" fmla="*/ 0 60000 65536"/>
              <a:gd name="T17" fmla="*/ 0 60000 65536"/>
              <a:gd name="T18" fmla="*/ 0 60000 65536"/>
              <a:gd name="T19" fmla="*/ 0 60000 65536"/>
              <a:gd name="T20" fmla="*/ 0 60000 65536"/>
              <a:gd name="T21" fmla="*/ 0 w 632"/>
              <a:gd name="T22" fmla="*/ 0 h 433"/>
              <a:gd name="T23" fmla="*/ 632 w 632"/>
              <a:gd name="T24" fmla="*/ 433 h 4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2" h="433">
                <a:moveTo>
                  <a:pt x="632" y="0"/>
                </a:moveTo>
                <a:lnTo>
                  <a:pt x="632" y="385"/>
                </a:lnTo>
                <a:lnTo>
                  <a:pt x="316" y="433"/>
                </a:lnTo>
                <a:lnTo>
                  <a:pt x="0" y="385"/>
                </a:lnTo>
                <a:lnTo>
                  <a:pt x="0" y="0"/>
                </a:lnTo>
                <a:lnTo>
                  <a:pt x="313" y="84"/>
                </a:lnTo>
                <a:lnTo>
                  <a:pt x="632" y="0"/>
                </a:lnTo>
                <a:close/>
              </a:path>
            </a:pathLst>
          </a:custGeom>
          <a:solidFill>
            <a:srgbClr val="BBE0E3"/>
          </a:solidFill>
          <a:ln w="19050" cmpd="sng">
            <a:solidFill>
              <a:schemeClr val="bg1"/>
            </a:solidFill>
            <a:round/>
            <a:headEnd/>
            <a:tailEnd/>
          </a:ln>
        </p:spPr>
        <p:txBody>
          <a:bodyPr/>
          <a:lstStyle/>
          <a:p>
            <a:endParaRPr lang="en-US"/>
          </a:p>
        </p:txBody>
      </p:sp>
      <p:sp>
        <p:nvSpPr>
          <p:cNvPr id="19473" name="Freeform 16"/>
          <p:cNvSpPr>
            <a:spLocks/>
          </p:cNvSpPr>
          <p:nvPr>
            <p:custDataLst>
              <p:tags r:id="rId16"/>
            </p:custDataLst>
          </p:nvPr>
        </p:nvSpPr>
        <p:spPr bwMode="gray">
          <a:xfrm rot="5400000">
            <a:off x="1289050" y="1704976"/>
            <a:ext cx="687387" cy="2716212"/>
          </a:xfrm>
          <a:custGeom>
            <a:avLst/>
            <a:gdLst>
              <a:gd name="T0" fmla="*/ 0 w 1182"/>
              <a:gd name="T1" fmla="*/ 0 h 731"/>
              <a:gd name="T2" fmla="*/ 2147483647 w 1182"/>
              <a:gd name="T3" fmla="*/ 0 h 731"/>
              <a:gd name="T4" fmla="*/ 2147483647 w 1182"/>
              <a:gd name="T5" fmla="*/ 2147483647 h 731"/>
              <a:gd name="T6" fmla="*/ 2147483647 w 1182"/>
              <a:gd name="T7" fmla="*/ 2147483647 h 731"/>
              <a:gd name="T8" fmla="*/ 0 w 1182"/>
              <a:gd name="T9" fmla="*/ 2147483647 h 731"/>
              <a:gd name="T10" fmla="*/ 0 w 1182"/>
              <a:gd name="T11" fmla="*/ 2147483647 h 731"/>
              <a:gd name="T12" fmla="*/ 0 w 1182"/>
              <a:gd name="T13" fmla="*/ 0 h 731"/>
              <a:gd name="T14" fmla="*/ 0 60000 65536"/>
              <a:gd name="T15" fmla="*/ 0 60000 65536"/>
              <a:gd name="T16" fmla="*/ 0 60000 65536"/>
              <a:gd name="T17" fmla="*/ 0 60000 65536"/>
              <a:gd name="T18" fmla="*/ 0 60000 65536"/>
              <a:gd name="T19" fmla="*/ 0 60000 65536"/>
              <a:gd name="T20" fmla="*/ 0 60000 65536"/>
              <a:gd name="T21" fmla="*/ 0 w 1182"/>
              <a:gd name="T22" fmla="*/ 0 h 731"/>
              <a:gd name="T23" fmla="*/ 1182 w 1182"/>
              <a:gd name="T24" fmla="*/ 731 h 7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82" h="731">
                <a:moveTo>
                  <a:pt x="0" y="0"/>
                </a:moveTo>
                <a:lnTo>
                  <a:pt x="1050" y="0"/>
                </a:lnTo>
                <a:lnTo>
                  <a:pt x="1182" y="366"/>
                </a:lnTo>
                <a:lnTo>
                  <a:pt x="1050" y="731"/>
                </a:lnTo>
                <a:lnTo>
                  <a:pt x="0" y="731"/>
                </a:lnTo>
                <a:lnTo>
                  <a:pt x="0" y="366"/>
                </a:lnTo>
                <a:lnTo>
                  <a:pt x="0" y="0"/>
                </a:lnTo>
                <a:close/>
              </a:path>
            </a:pathLst>
          </a:custGeom>
          <a:solidFill>
            <a:schemeClr val="accent1"/>
          </a:solidFill>
          <a:ln w="19050" cap="flat" cmpd="sng">
            <a:solidFill>
              <a:schemeClr val="bg1"/>
            </a:solidFill>
            <a:prstDash val="solid"/>
            <a:round/>
            <a:headEnd/>
            <a:tailEnd/>
          </a:ln>
        </p:spPr>
        <p:txBody>
          <a:bodyPr tIns="91440" bIns="91440" anchor="ctr" anchorCtr="1"/>
          <a:lstStyle/>
          <a:p>
            <a:endParaRPr lang="en-US"/>
          </a:p>
        </p:txBody>
      </p:sp>
      <p:sp>
        <p:nvSpPr>
          <p:cNvPr id="19474" name="Rectangle 17"/>
          <p:cNvSpPr>
            <a:spLocks noChangeArrowheads="1"/>
          </p:cNvSpPr>
          <p:nvPr>
            <p:custDataLst>
              <p:tags r:id="rId17"/>
            </p:custDataLst>
          </p:nvPr>
        </p:nvSpPr>
        <p:spPr bwMode="gray">
          <a:xfrm rot="5400000">
            <a:off x="1443038" y="1776413"/>
            <a:ext cx="342900" cy="257175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vert="eaVert" lIns="95190" tIns="95190" rIns="95190" bIns="95190" anchor="ctr" anchorCtr="1"/>
          <a:lstStyle/>
          <a:p>
            <a:pPr>
              <a:spcBef>
                <a:spcPct val="20000"/>
              </a:spcBef>
            </a:pPr>
            <a:r>
              <a:rPr lang="en-US" sz="1600">
                <a:solidFill>
                  <a:schemeClr val="bg1"/>
                </a:solidFill>
              </a:rPr>
              <a:t>Production</a:t>
            </a:r>
          </a:p>
        </p:txBody>
      </p:sp>
      <p:sp>
        <p:nvSpPr>
          <p:cNvPr id="20512" name="Rectangle 19"/>
          <p:cNvSpPr>
            <a:spLocks noChangeArrowheads="1"/>
          </p:cNvSpPr>
          <p:nvPr>
            <p:custDataLst>
              <p:tags r:id="rId18"/>
            </p:custDataLst>
          </p:nvPr>
        </p:nvSpPr>
        <p:spPr bwMode="gray">
          <a:xfrm>
            <a:off x="212725" y="2155825"/>
            <a:ext cx="2765425" cy="547688"/>
          </a:xfrm>
          <a:prstGeom prst="rect">
            <a:avLst/>
          </a:prstGeom>
          <a:solidFill>
            <a:schemeClr val="bg2">
              <a:lumMod val="20000"/>
              <a:lumOff val="80000"/>
            </a:schemeClr>
          </a:solidFill>
          <a:ln w="19050">
            <a:solidFill>
              <a:schemeClr val="accent1"/>
            </a:solidFill>
            <a:miter lim="800000"/>
            <a:headEnd/>
            <a:tailEnd/>
          </a:ln>
        </p:spPr>
        <p:txBody>
          <a:bodyPr wrap="none" anchor="ctr"/>
          <a:lstStyle/>
          <a:p>
            <a:pPr algn="ctr">
              <a:defRPr/>
            </a:pPr>
            <a:endParaRPr lang="en-US"/>
          </a:p>
        </p:txBody>
      </p:sp>
      <p:sp>
        <p:nvSpPr>
          <p:cNvPr id="20513" name="Rectangle 20"/>
          <p:cNvSpPr>
            <a:spLocks noChangeArrowheads="1"/>
          </p:cNvSpPr>
          <p:nvPr>
            <p:custDataLst>
              <p:tags r:id="rId19"/>
            </p:custDataLst>
          </p:nvPr>
        </p:nvSpPr>
        <p:spPr bwMode="gray">
          <a:xfrm>
            <a:off x="241300" y="2185988"/>
            <a:ext cx="2724150" cy="492125"/>
          </a:xfrm>
          <a:prstGeom prst="rect">
            <a:avLst/>
          </a:prstGeom>
          <a:solidFill>
            <a:schemeClr val="bg2">
              <a:lumMod val="20000"/>
              <a:lumOff val="80000"/>
            </a:schemeClr>
          </a:solidFill>
          <a:ln w="19050">
            <a:noFill/>
            <a:miter lim="800000"/>
            <a:headEnd/>
            <a:tailEnd/>
          </a:ln>
        </p:spPr>
        <p:txBody>
          <a:bodyPr lIns="0" tIns="0" rIns="0" bIns="0" anchor="b">
            <a:spAutoFit/>
          </a:bodyPr>
          <a:lstStyle/>
          <a:p>
            <a:pPr>
              <a:spcBef>
                <a:spcPct val="20000"/>
              </a:spcBef>
              <a:defRPr/>
            </a:pPr>
            <a:r>
              <a:rPr lang="en-US" sz="1600" b="1" dirty="0"/>
              <a:t>first identify key constraints in agriculture…</a:t>
            </a:r>
          </a:p>
        </p:txBody>
      </p:sp>
      <p:sp>
        <p:nvSpPr>
          <p:cNvPr id="20514" name="Rectangle 21"/>
          <p:cNvSpPr>
            <a:spLocks noChangeArrowheads="1"/>
          </p:cNvSpPr>
          <p:nvPr>
            <p:custDataLst>
              <p:tags r:id="rId20"/>
            </p:custDataLst>
          </p:nvPr>
        </p:nvSpPr>
        <p:spPr bwMode="gray">
          <a:xfrm>
            <a:off x="212725" y="4740275"/>
            <a:ext cx="2740025" cy="511175"/>
          </a:xfrm>
          <a:prstGeom prst="rect">
            <a:avLst/>
          </a:prstGeom>
          <a:solidFill>
            <a:schemeClr val="bg2">
              <a:lumMod val="20000"/>
              <a:lumOff val="80000"/>
            </a:schemeClr>
          </a:solidFill>
          <a:ln w="19050">
            <a:solidFill>
              <a:schemeClr val="accent1"/>
            </a:solidFill>
            <a:miter lim="800000"/>
            <a:headEnd/>
            <a:tailEnd/>
          </a:ln>
        </p:spPr>
        <p:txBody>
          <a:bodyPr lIns="0" tIns="0" rIns="0" bIns="0" anchor="ctr"/>
          <a:lstStyle/>
          <a:p>
            <a:pPr marL="342900" indent="-342900">
              <a:spcBef>
                <a:spcPct val="20000"/>
              </a:spcBef>
              <a:buFontTx/>
              <a:buChar char="•"/>
              <a:defRPr/>
            </a:pPr>
            <a:endParaRPr lang="en-US" sz="1000" b="1">
              <a:solidFill>
                <a:schemeClr val="folHlink"/>
              </a:solidFill>
            </a:endParaRPr>
          </a:p>
        </p:txBody>
      </p:sp>
      <p:sp>
        <p:nvSpPr>
          <p:cNvPr id="19478" name="Rectangle 34"/>
          <p:cNvSpPr>
            <a:spLocks noChangeArrowheads="1"/>
          </p:cNvSpPr>
          <p:nvPr>
            <p:custDataLst>
              <p:tags r:id="rId21"/>
            </p:custDataLst>
          </p:nvPr>
        </p:nvSpPr>
        <p:spPr bwMode="gray">
          <a:xfrm>
            <a:off x="280988" y="5827713"/>
            <a:ext cx="2684462" cy="396875"/>
          </a:xfrm>
          <a:prstGeom prst="rect">
            <a:avLst/>
          </a:prstGeom>
          <a:solidFill>
            <a:schemeClr val="accent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93296" tIns="46648" rIns="93296" bIns="46648" anchor="ctr"/>
          <a:lstStyle/>
          <a:p>
            <a:pPr algn="ctr">
              <a:spcBef>
                <a:spcPct val="20000"/>
              </a:spcBef>
            </a:pPr>
            <a:r>
              <a:rPr lang="en-US" sz="1600" dirty="0">
                <a:solidFill>
                  <a:schemeClr val="bg1"/>
                </a:solidFill>
              </a:rPr>
              <a:t>Underweight (&lt;5 years)</a:t>
            </a:r>
          </a:p>
        </p:txBody>
      </p:sp>
      <p:sp>
        <p:nvSpPr>
          <p:cNvPr id="19479" name="Rectangle 36"/>
          <p:cNvSpPr>
            <a:spLocks noChangeArrowheads="1"/>
          </p:cNvSpPr>
          <p:nvPr>
            <p:custDataLst>
              <p:tags r:id="rId22"/>
            </p:custDataLst>
          </p:nvPr>
        </p:nvSpPr>
        <p:spPr bwMode="gray">
          <a:xfrm>
            <a:off x="268288" y="5309555"/>
            <a:ext cx="2654300" cy="503238"/>
          </a:xfrm>
          <a:prstGeom prst="rect">
            <a:avLst/>
          </a:prstGeom>
          <a:solidFill>
            <a:schemeClr val="accent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93296" tIns="46648" rIns="93296" bIns="46648" anchor="ctr"/>
          <a:lstStyle/>
          <a:p>
            <a:pPr algn="ctr">
              <a:spcBef>
                <a:spcPct val="20000"/>
              </a:spcBef>
            </a:pPr>
            <a:r>
              <a:rPr lang="en-US" sz="1600" dirty="0">
                <a:solidFill>
                  <a:schemeClr val="bg1"/>
                </a:solidFill>
              </a:rPr>
              <a:t>Stunting (&lt;2 years)</a:t>
            </a:r>
          </a:p>
        </p:txBody>
      </p:sp>
      <p:sp>
        <p:nvSpPr>
          <p:cNvPr id="19480" name="Rectangle 38"/>
          <p:cNvSpPr>
            <a:spLocks noChangeArrowheads="1"/>
          </p:cNvSpPr>
          <p:nvPr>
            <p:custDataLst>
              <p:tags r:id="rId23"/>
            </p:custDataLst>
          </p:nvPr>
        </p:nvSpPr>
        <p:spPr bwMode="gray">
          <a:xfrm>
            <a:off x="284163" y="6249988"/>
            <a:ext cx="2681287" cy="396875"/>
          </a:xfrm>
          <a:prstGeom prst="rect">
            <a:avLst/>
          </a:prstGeom>
          <a:solidFill>
            <a:schemeClr val="accent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93296" tIns="46648" rIns="93296" bIns="46648" anchor="ctr"/>
          <a:lstStyle/>
          <a:p>
            <a:pPr algn="ctr">
              <a:spcBef>
                <a:spcPct val="20000"/>
              </a:spcBef>
            </a:pPr>
            <a:r>
              <a:rPr lang="en-US" sz="1600" dirty="0">
                <a:solidFill>
                  <a:schemeClr val="bg1"/>
                </a:solidFill>
              </a:rPr>
              <a:t>Cross cutting</a:t>
            </a:r>
            <a:r>
              <a:rPr lang="en-US" sz="1100" dirty="0">
                <a:solidFill>
                  <a:schemeClr val="bg1"/>
                </a:solidFill>
              </a:rPr>
              <a:t> </a:t>
            </a:r>
          </a:p>
        </p:txBody>
      </p:sp>
      <p:sp>
        <p:nvSpPr>
          <p:cNvPr id="19481" name="Rectangle 51"/>
          <p:cNvSpPr>
            <a:spLocks noChangeArrowheads="1"/>
          </p:cNvSpPr>
          <p:nvPr>
            <p:custDataLst>
              <p:tags r:id="rId24"/>
            </p:custDataLst>
          </p:nvPr>
        </p:nvSpPr>
        <p:spPr bwMode="gray">
          <a:xfrm rot="5400000">
            <a:off x="1463675" y="3128963"/>
            <a:ext cx="342900" cy="263525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vert="eaVert" lIns="95190" tIns="95190" rIns="95190" bIns="95190" anchor="ctr" anchorCtr="1"/>
          <a:lstStyle/>
          <a:p>
            <a:pPr>
              <a:spcBef>
                <a:spcPct val="20000"/>
              </a:spcBef>
            </a:pPr>
            <a:r>
              <a:rPr lang="en-US" sz="1600" dirty="0">
                <a:solidFill>
                  <a:schemeClr val="bg1"/>
                </a:solidFill>
              </a:rPr>
              <a:t>Demand</a:t>
            </a:r>
          </a:p>
        </p:txBody>
      </p:sp>
      <p:sp>
        <p:nvSpPr>
          <p:cNvPr id="20522" name="Rectangle 52"/>
          <p:cNvSpPr>
            <a:spLocks noChangeArrowheads="1"/>
          </p:cNvSpPr>
          <p:nvPr>
            <p:custDataLst>
              <p:tags r:id="rId25"/>
            </p:custDataLst>
          </p:nvPr>
        </p:nvSpPr>
        <p:spPr bwMode="gray">
          <a:xfrm>
            <a:off x="268288" y="4745038"/>
            <a:ext cx="2670175" cy="493712"/>
          </a:xfrm>
          <a:prstGeom prst="rect">
            <a:avLst/>
          </a:prstGeom>
          <a:solidFill>
            <a:schemeClr val="bg2">
              <a:lumMod val="20000"/>
              <a:lumOff val="80000"/>
            </a:schemeClr>
          </a:solidFill>
          <a:ln w="19050">
            <a:noFill/>
            <a:miter lim="800000"/>
            <a:headEnd/>
            <a:tailEnd/>
          </a:ln>
        </p:spPr>
        <p:txBody>
          <a:bodyPr lIns="0" tIns="0" rIns="0" bIns="0" anchor="b">
            <a:spAutoFit/>
          </a:bodyPr>
          <a:lstStyle/>
          <a:p>
            <a:pPr>
              <a:spcBef>
                <a:spcPct val="20000"/>
              </a:spcBef>
              <a:defRPr/>
            </a:pPr>
            <a:r>
              <a:rPr lang="en-US" sz="1600" b="1" dirty="0"/>
              <a:t>…and determinants of malnutrition</a:t>
            </a:r>
          </a:p>
        </p:txBody>
      </p:sp>
      <p:grpSp>
        <p:nvGrpSpPr>
          <p:cNvPr id="19483" name="Group 60"/>
          <p:cNvGrpSpPr>
            <a:grpSpLocks/>
          </p:cNvGrpSpPr>
          <p:nvPr/>
        </p:nvGrpSpPr>
        <p:grpSpPr bwMode="auto">
          <a:xfrm>
            <a:off x="0" y="936625"/>
            <a:ext cx="1470025" cy="1109663"/>
            <a:chOff x="102" y="2000"/>
            <a:chExt cx="926" cy="699"/>
          </a:xfrm>
        </p:grpSpPr>
        <p:sp>
          <p:nvSpPr>
            <p:cNvPr id="19485" name="Rectangle 61"/>
            <p:cNvSpPr>
              <a:spLocks noChangeArrowheads="1"/>
            </p:cNvSpPr>
            <p:nvPr>
              <p:custDataLst>
                <p:tags r:id="rId27"/>
              </p:custDataLst>
            </p:nvPr>
          </p:nvSpPr>
          <p:spPr bwMode="gray">
            <a:xfrm>
              <a:off x="102" y="2000"/>
              <a:ext cx="926" cy="699"/>
            </a:xfrm>
            <a:prstGeom prst="rect">
              <a:avLst/>
            </a:prstGeom>
            <a:solidFill>
              <a:schemeClr val="accent1"/>
            </a:solidFill>
            <a:ln w="9525" algn="ctr">
              <a:solidFill>
                <a:schemeClr val="accent1"/>
              </a:solidFill>
              <a:miter lim="800000"/>
              <a:headEnd/>
              <a:tailEnd/>
            </a:ln>
          </p:spPr>
          <p:txBody>
            <a:bodyPr lIns="137160" tIns="46648" rIns="46648" bIns="46648" anchor="ctr"/>
            <a:lstStyle/>
            <a:p>
              <a:pPr defTabSz="895350">
                <a:spcBef>
                  <a:spcPct val="20000"/>
                </a:spcBef>
              </a:pPr>
              <a:r>
                <a:rPr lang="en-US" sz="1600" b="1" dirty="0">
                  <a:solidFill>
                    <a:schemeClr val="bg1"/>
                  </a:solidFill>
                </a:rPr>
                <a:t>Policy and Learning</a:t>
              </a:r>
            </a:p>
          </p:txBody>
        </p:sp>
        <p:sp>
          <p:nvSpPr>
            <p:cNvPr id="19486" name="Rectangle 62"/>
            <p:cNvSpPr>
              <a:spLocks noChangeArrowheads="1"/>
            </p:cNvSpPr>
            <p:nvPr>
              <p:custDataLst>
                <p:tags r:id="rId28"/>
              </p:custDataLst>
            </p:nvPr>
          </p:nvSpPr>
          <p:spPr bwMode="gray">
            <a:xfrm>
              <a:off x="694" y="2526"/>
              <a:ext cx="334" cy="173"/>
            </a:xfrm>
            <a:prstGeom prst="rect">
              <a:avLst/>
            </a:prstGeom>
            <a:solidFill>
              <a:schemeClr val="hlink"/>
            </a:solidFill>
            <a:ln w="9525" algn="ctr">
              <a:solidFill>
                <a:schemeClr val="bg1"/>
              </a:solidFill>
              <a:miter lim="800000"/>
              <a:headEnd/>
              <a:tailEnd/>
            </a:ln>
          </p:spPr>
          <p:txBody>
            <a:bodyPr lIns="27989" tIns="27989" rIns="27989" bIns="27989" anchor="ctr"/>
            <a:lstStyle/>
            <a:p>
              <a:pPr algn="ctr">
                <a:spcBef>
                  <a:spcPct val="20000"/>
                </a:spcBef>
              </a:pPr>
              <a:r>
                <a:rPr lang="en-US" sz="1600" b="1">
                  <a:solidFill>
                    <a:schemeClr val="bg1"/>
                  </a:solidFill>
                </a:rPr>
                <a:t>10%</a:t>
              </a:r>
            </a:p>
          </p:txBody>
        </p:sp>
        <p:sp>
          <p:nvSpPr>
            <p:cNvPr id="19487" name="Oval 63"/>
            <p:cNvSpPr>
              <a:spLocks noChangeArrowheads="1"/>
            </p:cNvSpPr>
            <p:nvPr>
              <p:custDataLst>
                <p:tags r:id="rId29"/>
              </p:custDataLst>
            </p:nvPr>
          </p:nvSpPr>
          <p:spPr bwMode="gray">
            <a:xfrm flipH="1">
              <a:off x="117" y="2015"/>
              <a:ext cx="197" cy="183"/>
            </a:xfrm>
            <a:prstGeom prst="ellipse">
              <a:avLst/>
            </a:prstGeom>
            <a:solidFill>
              <a:schemeClr val="accent2"/>
            </a:solidFill>
            <a:ln w="19050" algn="ctr">
              <a:solidFill>
                <a:schemeClr val="bg1"/>
              </a:solidFill>
              <a:round/>
              <a:headEnd/>
              <a:tailEnd/>
            </a:ln>
          </p:spPr>
          <p:txBody>
            <a:bodyPr wrap="none" lIns="0" tIns="0" rIns="0" bIns="0" anchor="ctr" anchorCtr="1"/>
            <a:lstStyle/>
            <a:p>
              <a:pPr>
                <a:spcBef>
                  <a:spcPct val="20000"/>
                </a:spcBef>
              </a:pPr>
              <a:r>
                <a:rPr lang="en-US" sz="1600" b="1">
                  <a:solidFill>
                    <a:schemeClr val="bg1"/>
                  </a:solidFill>
                </a:rPr>
                <a:t>C</a:t>
              </a:r>
            </a:p>
          </p:txBody>
        </p:sp>
      </p:grpSp>
      <p:sp>
        <p:nvSpPr>
          <p:cNvPr id="19484" name="Rectangle 64"/>
          <p:cNvSpPr>
            <a:spLocks noGrp="1" noChangeArrowheads="1"/>
          </p:cNvSpPr>
          <p:nvPr>
            <p:ph type="title"/>
            <p:custDataLst>
              <p:tags r:id="rId26"/>
            </p:custDataLst>
          </p:nvPr>
        </p:nvSpPr>
        <p:spPr bwMode="gray">
          <a:xfrm>
            <a:off x="4638676" y="228600"/>
            <a:ext cx="4306887" cy="609600"/>
          </a:xfrm>
        </p:spPr>
        <p:txBody>
          <a:bodyPr>
            <a:normAutofit fontScale="90000"/>
          </a:bodyPr>
          <a:lstStyle/>
          <a:p>
            <a:pPr algn="ctr" eaLnBrk="1" hangingPunct="1">
              <a:lnSpc>
                <a:spcPct val="90000"/>
              </a:lnSpc>
            </a:pPr>
            <a:r>
              <a:rPr lang="en-US" sz="3600" dirty="0" smtClean="0"/>
              <a:t>Focus Area C:</a:t>
            </a:r>
            <a:r>
              <a:rPr lang="en-US" dirty="0" smtClean="0"/>
              <a:t/>
            </a:r>
            <a:br>
              <a:rPr lang="en-US" dirty="0" smtClean="0"/>
            </a:br>
            <a:r>
              <a:rPr lang="en-US" dirty="0" smtClean="0"/>
              <a:t>“</a:t>
            </a:r>
            <a:r>
              <a:rPr lang="en-US" sz="3600" dirty="0" smtClean="0"/>
              <a:t>Policy and Learning”</a:t>
            </a:r>
          </a:p>
        </p:txBody>
      </p:sp>
    </p:spTree>
    <p:extLst>
      <p:ext uri="{BB962C8B-B14F-4D97-AF65-F5344CB8AC3E}">
        <p14:creationId xmlns:p14="http://schemas.microsoft.com/office/powerpoint/2010/main" val="3307549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2"/>
          <p:cNvSpPr>
            <a:spLocks noGrp="1"/>
          </p:cNvSpPr>
          <p:nvPr>
            <p:ph type="sldNum" sz="quarter" idx="10"/>
          </p:nvPr>
        </p:nvSpPr>
        <p:spPr/>
        <p:txBody>
          <a:bodyPr/>
          <a:lstStyle/>
          <a:p>
            <a:pPr>
              <a:defRPr/>
            </a:pPr>
            <a:fld id="{97A66C2F-8C0D-410C-A14C-9F0CCED045C4}" type="slidenum">
              <a:rPr lang="en-US"/>
              <a:pPr>
                <a:defRPr/>
              </a:pPr>
              <a:t>11</a:t>
            </a:fld>
            <a:endParaRPr lang="en-US"/>
          </a:p>
        </p:txBody>
      </p:sp>
      <p:graphicFrame>
        <p:nvGraphicFramePr>
          <p:cNvPr id="22531" name="Rectangle 2" hidden="1"/>
          <p:cNvGraphicFramePr>
            <a:graphicFrameLocks/>
          </p:cNvGraphicFramePr>
          <p:nvPr>
            <p:custDataLst>
              <p:tags r:id="rId2"/>
            </p:custDataLst>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8195" name="think-cell Slide" r:id="rId31" imgW="0" imgH="0" progId="">
                  <p:embed/>
                </p:oleObj>
              </mc:Choice>
              <mc:Fallback>
                <p:oleObj name="think-cell Slide" r:id="rId31"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0" y="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2532" name="Group 3"/>
          <p:cNvGrpSpPr>
            <a:grpSpLocks noChangeAspect="1"/>
          </p:cNvGrpSpPr>
          <p:nvPr/>
        </p:nvGrpSpPr>
        <p:grpSpPr bwMode="auto">
          <a:xfrm>
            <a:off x="1171575" y="1898650"/>
            <a:ext cx="5754688" cy="4383088"/>
            <a:chOff x="860" y="1283"/>
            <a:chExt cx="2852" cy="2172"/>
          </a:xfrm>
        </p:grpSpPr>
        <p:grpSp>
          <p:nvGrpSpPr>
            <p:cNvPr id="22556" name="Group 4"/>
            <p:cNvGrpSpPr>
              <a:grpSpLocks noChangeAspect="1"/>
            </p:cNvGrpSpPr>
            <p:nvPr/>
          </p:nvGrpSpPr>
          <p:grpSpPr bwMode="auto">
            <a:xfrm>
              <a:off x="860" y="1321"/>
              <a:ext cx="2852" cy="2134"/>
              <a:chOff x="268" y="1321"/>
              <a:chExt cx="2852" cy="2134"/>
            </a:xfrm>
          </p:grpSpPr>
          <p:grpSp>
            <p:nvGrpSpPr>
              <p:cNvPr id="22558" name="Group 5"/>
              <p:cNvGrpSpPr>
                <a:grpSpLocks noChangeAspect="1"/>
              </p:cNvGrpSpPr>
              <p:nvPr>
                <p:custDataLst>
                  <p:tags r:id="rId20"/>
                </p:custDataLst>
              </p:nvPr>
            </p:nvGrpSpPr>
            <p:grpSpPr bwMode="auto">
              <a:xfrm>
                <a:off x="268" y="1321"/>
                <a:ext cx="2852" cy="2134"/>
                <a:chOff x="268" y="1321"/>
                <a:chExt cx="2852" cy="2134"/>
              </a:xfrm>
            </p:grpSpPr>
            <p:pic>
              <p:nvPicPr>
                <p:cNvPr id="22560" name="Picture 6"/>
                <p:cNvPicPr>
                  <a:picLocks noChangeAspect="1" noChangeArrowheads="1"/>
                </p:cNvPicPr>
                <p:nvPr>
                  <p:custDataLst>
                    <p:tags r:id="rId22"/>
                  </p:custDataLst>
                </p:nvPr>
              </p:nvPicPr>
              <p:blipFill>
                <a:blip r:embed="rId32">
                  <a:extLst>
                    <a:ext uri="{28A0092B-C50C-407E-A947-70E740481C1C}">
                      <a14:useLocalDpi xmlns:a14="http://schemas.microsoft.com/office/drawing/2010/main" val="0"/>
                    </a:ext>
                  </a:extLst>
                </a:blip>
                <a:srcRect b="780"/>
                <a:stretch>
                  <a:fillRect/>
                </a:stretch>
              </p:blipFill>
              <p:spPr bwMode="gray">
                <a:xfrm>
                  <a:off x="268" y="1321"/>
                  <a:ext cx="2577" cy="1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1" name="Rectangle 7"/>
                <p:cNvSpPr>
                  <a:spLocks noChangeAspect="1" noChangeArrowheads="1"/>
                </p:cNvSpPr>
                <p:nvPr>
                  <p:custDataLst>
                    <p:tags r:id="rId23"/>
                  </p:custDataLst>
                </p:nvPr>
              </p:nvSpPr>
              <p:spPr bwMode="gray">
                <a:xfrm>
                  <a:off x="2002" y="2863"/>
                  <a:ext cx="1118" cy="5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p>
              </p:txBody>
            </p:sp>
            <p:sp>
              <p:nvSpPr>
                <p:cNvPr id="22562" name="Oval 8"/>
                <p:cNvSpPr>
                  <a:spLocks noChangeAspect="1" noChangeArrowheads="1"/>
                </p:cNvSpPr>
                <p:nvPr>
                  <p:custDataLst>
                    <p:tags r:id="rId24"/>
                  </p:custDataLst>
                </p:nvPr>
              </p:nvSpPr>
              <p:spPr bwMode="gray">
                <a:xfrm rot="911809">
                  <a:off x="1100" y="2365"/>
                  <a:ext cx="318" cy="441"/>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2563" name="Oval 9"/>
                <p:cNvSpPr>
                  <a:spLocks noChangeAspect="1" noChangeArrowheads="1"/>
                </p:cNvSpPr>
                <p:nvPr>
                  <p:custDataLst>
                    <p:tags r:id="rId25"/>
                  </p:custDataLst>
                </p:nvPr>
              </p:nvSpPr>
              <p:spPr bwMode="gray">
                <a:xfrm>
                  <a:off x="877" y="2695"/>
                  <a:ext cx="727" cy="281"/>
                </a:xfrm>
                <a:prstGeom prst="ellipse">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2564" name="AutoShape 10"/>
                <p:cNvSpPr>
                  <a:spLocks noChangeAspect="1" noChangeArrowheads="1"/>
                </p:cNvSpPr>
                <p:nvPr>
                  <p:custDataLst>
                    <p:tags r:id="rId26"/>
                  </p:custDataLst>
                </p:nvPr>
              </p:nvSpPr>
              <p:spPr bwMode="gray">
                <a:xfrm rot="-5122596">
                  <a:off x="1058" y="2721"/>
                  <a:ext cx="206" cy="55"/>
                </a:xfrm>
                <a:prstGeom prst="rightArrow">
                  <a:avLst>
                    <a:gd name="adj1" fmla="val 50000"/>
                    <a:gd name="adj2" fmla="val 37680"/>
                  </a:avLst>
                </a:prstGeom>
                <a:solidFill>
                  <a:srgbClr val="FF0000"/>
                </a:solidFill>
                <a:ln w="9525">
                  <a:solidFill>
                    <a:schemeClr val="tx1"/>
                  </a:solidFill>
                  <a:miter lim="800000"/>
                  <a:headEnd/>
                  <a:tailEnd/>
                </a:ln>
              </p:spPr>
              <p:txBody>
                <a:bodyPr wrap="none" anchor="ctr"/>
                <a:lstStyle/>
                <a:p>
                  <a:pPr algn="ctr"/>
                  <a:endParaRPr lang="en-US"/>
                </a:p>
              </p:txBody>
            </p:sp>
            <p:sp>
              <p:nvSpPr>
                <p:cNvPr id="22565" name="Rectangle 11"/>
                <p:cNvSpPr>
                  <a:spLocks noChangeAspect="1" noChangeArrowheads="1"/>
                </p:cNvSpPr>
                <p:nvPr>
                  <p:custDataLst>
                    <p:tags r:id="rId27"/>
                  </p:custDataLst>
                </p:nvPr>
              </p:nvSpPr>
              <p:spPr bwMode="gray">
                <a:xfrm>
                  <a:off x="268" y="2976"/>
                  <a:ext cx="755" cy="39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p>
              </p:txBody>
            </p:sp>
            <p:sp>
              <p:nvSpPr>
                <p:cNvPr id="22566" name="AutoShape 12"/>
                <p:cNvSpPr>
                  <a:spLocks noChangeAspect="1" noChangeArrowheads="1"/>
                </p:cNvSpPr>
                <p:nvPr>
                  <p:custDataLst>
                    <p:tags r:id="rId28"/>
                  </p:custDataLst>
                </p:nvPr>
              </p:nvSpPr>
              <p:spPr bwMode="gray">
                <a:xfrm rot="13288253" flipV="1">
                  <a:off x="1303" y="2701"/>
                  <a:ext cx="206" cy="55"/>
                </a:xfrm>
                <a:prstGeom prst="rightArrow">
                  <a:avLst>
                    <a:gd name="adj1" fmla="val 50000"/>
                    <a:gd name="adj2" fmla="val 37680"/>
                  </a:avLst>
                </a:prstGeom>
                <a:solidFill>
                  <a:srgbClr val="FF0000"/>
                </a:solidFill>
                <a:ln w="9525">
                  <a:solidFill>
                    <a:schemeClr val="tx1"/>
                  </a:solidFill>
                  <a:miter lim="800000"/>
                  <a:headEnd/>
                  <a:tailEnd/>
                </a:ln>
              </p:spPr>
              <p:txBody>
                <a:bodyPr wrap="none" anchor="ctr"/>
                <a:lstStyle/>
                <a:p>
                  <a:pPr algn="ctr"/>
                  <a:endParaRPr lang="en-US"/>
                </a:p>
              </p:txBody>
            </p:sp>
          </p:grpSp>
          <p:sp>
            <p:nvSpPr>
              <p:cNvPr id="22559" name="Rectangle 13"/>
              <p:cNvSpPr>
                <a:spLocks noChangeAspect="1" noChangeArrowheads="1"/>
              </p:cNvSpPr>
              <p:nvPr>
                <p:custDataLst>
                  <p:tags r:id="rId21"/>
                </p:custDataLst>
              </p:nvPr>
            </p:nvSpPr>
            <p:spPr bwMode="gray">
              <a:xfrm>
                <a:off x="341" y="3196"/>
                <a:ext cx="1089" cy="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p>
            </p:txBody>
          </p:sp>
        </p:grpSp>
        <p:sp>
          <p:nvSpPr>
            <p:cNvPr id="22557" name="Rectangle 14"/>
            <p:cNvSpPr>
              <a:spLocks noChangeAspect="1" noChangeArrowheads="1"/>
            </p:cNvSpPr>
            <p:nvPr>
              <p:custDataLst>
                <p:tags r:id="rId19"/>
              </p:custDataLst>
            </p:nvPr>
          </p:nvSpPr>
          <p:spPr bwMode="gray">
            <a:xfrm>
              <a:off x="2604" y="1283"/>
              <a:ext cx="859" cy="6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p>
          </p:txBody>
        </p:sp>
      </p:grpSp>
      <p:sp>
        <p:nvSpPr>
          <p:cNvPr id="22533" name="Freeform 19"/>
          <p:cNvSpPr>
            <a:spLocks/>
          </p:cNvSpPr>
          <p:nvPr>
            <p:custDataLst>
              <p:tags r:id="rId3"/>
            </p:custDataLst>
          </p:nvPr>
        </p:nvSpPr>
        <p:spPr bwMode="gray">
          <a:xfrm>
            <a:off x="3205163" y="4497388"/>
            <a:ext cx="2032000" cy="1076325"/>
          </a:xfrm>
          <a:custGeom>
            <a:avLst/>
            <a:gdLst>
              <a:gd name="T0" fmla="*/ 0 w 1300"/>
              <a:gd name="T1" fmla="*/ 0 h 576"/>
              <a:gd name="T2" fmla="*/ 2147483647 w 1300"/>
              <a:gd name="T3" fmla="*/ 0 h 576"/>
              <a:gd name="T4" fmla="*/ 2147483647 w 1300"/>
              <a:gd name="T5" fmla="*/ 2147483647 h 576"/>
              <a:gd name="T6" fmla="*/ 0 60000 65536"/>
              <a:gd name="T7" fmla="*/ 0 60000 65536"/>
              <a:gd name="T8" fmla="*/ 0 60000 65536"/>
              <a:gd name="T9" fmla="*/ 0 w 1300"/>
              <a:gd name="T10" fmla="*/ 0 h 576"/>
              <a:gd name="T11" fmla="*/ 1300 w 1300"/>
              <a:gd name="T12" fmla="*/ 576 h 576"/>
            </a:gdLst>
            <a:ahLst/>
            <a:cxnLst>
              <a:cxn ang="T6">
                <a:pos x="T0" y="T1"/>
              </a:cxn>
              <a:cxn ang="T7">
                <a:pos x="T2" y="T3"/>
              </a:cxn>
              <a:cxn ang="T8">
                <a:pos x="T4" y="T5"/>
              </a:cxn>
            </a:cxnLst>
            <a:rect l="T9" t="T10" r="T11" b="T12"/>
            <a:pathLst>
              <a:path w="1300" h="576">
                <a:moveTo>
                  <a:pt x="0" y="0"/>
                </a:moveTo>
                <a:lnTo>
                  <a:pt x="1300" y="0"/>
                </a:lnTo>
                <a:lnTo>
                  <a:pt x="1300" y="576"/>
                </a:lnTo>
              </a:path>
            </a:pathLst>
          </a:custGeom>
          <a:noFill/>
          <a:ln w="12700" cmpd="sng">
            <a:solidFill>
              <a:schemeClr val="accent2"/>
            </a:solidFill>
            <a:round/>
            <a:headEnd type="oval"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22534" name="Picture 20"/>
          <p:cNvPicPr>
            <a:picLocks noChangeAspect="1" noChangeArrowheads="1"/>
          </p:cNvPicPr>
          <p:nvPr>
            <p:custDataLst>
              <p:tags r:id="rId4"/>
            </p:custDataLst>
          </p:nvPr>
        </p:nvPicPr>
        <p:blipFill>
          <a:blip r:embed="rId32">
            <a:extLst>
              <a:ext uri="{28A0092B-C50C-407E-A947-70E740481C1C}">
                <a14:useLocalDpi xmlns:a14="http://schemas.microsoft.com/office/drawing/2010/main" val="0"/>
              </a:ext>
            </a:extLst>
          </a:blip>
          <a:srcRect l="67482" b="71307"/>
          <a:stretch>
            <a:fillRect/>
          </a:stretch>
        </p:blipFill>
        <p:spPr bwMode="gray">
          <a:xfrm>
            <a:off x="6172200" y="3825875"/>
            <a:ext cx="2474913"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Rectangle 3"/>
          <p:cNvSpPr>
            <a:spLocks noChangeArrowheads="1"/>
          </p:cNvSpPr>
          <p:nvPr>
            <p:custDataLst>
              <p:tags r:id="rId5"/>
            </p:custDataLst>
          </p:nvPr>
        </p:nvSpPr>
        <p:spPr bwMode="gray">
          <a:xfrm>
            <a:off x="915988" y="5578475"/>
            <a:ext cx="7196137" cy="1004888"/>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45720" rIns="45720">
            <a:spAutoFit/>
          </a:bodyPr>
          <a:lstStyle/>
          <a:p>
            <a:pPr marL="177800" indent="-177800">
              <a:spcBef>
                <a:spcPct val="20000"/>
              </a:spcBef>
              <a:buFontTx/>
              <a:buBlip>
                <a:blip r:embed="rId33"/>
              </a:buBlip>
            </a:pPr>
            <a:r>
              <a:rPr lang="en-US" sz="1400" b="1"/>
              <a:t>USAID/Ethiopia will increase scale of investment in three value chains in ~10 woredas in Oromia Region to test its </a:t>
            </a:r>
            <a:r>
              <a:rPr lang="en-US" sz="1400" b="1" i="1"/>
              <a:t>“push” and “pull” hypothesis</a:t>
            </a:r>
            <a:r>
              <a:rPr lang="en-US" sz="1400" b="1"/>
              <a:t> </a:t>
            </a:r>
          </a:p>
          <a:p>
            <a:pPr marL="177800" indent="-177800">
              <a:spcBef>
                <a:spcPct val="20000"/>
              </a:spcBef>
              <a:buFontTx/>
              <a:buBlip>
                <a:blip r:embed="rId33"/>
              </a:buBlip>
            </a:pPr>
            <a:r>
              <a:rPr lang="en-US" sz="1400"/>
              <a:t>Deeper USAID investment would raise total investment/woreda in target AGP woreda subset to ~$1.1M per woreda</a:t>
            </a:r>
          </a:p>
        </p:txBody>
      </p:sp>
      <p:sp>
        <p:nvSpPr>
          <p:cNvPr id="22536" name="Rectangle 23"/>
          <p:cNvSpPr>
            <a:spLocks noChangeArrowheads="1"/>
          </p:cNvSpPr>
          <p:nvPr>
            <p:custDataLst>
              <p:tags r:id="rId6"/>
            </p:custDataLst>
          </p:nvPr>
        </p:nvSpPr>
        <p:spPr bwMode="gray">
          <a:xfrm>
            <a:off x="4251325" y="5824538"/>
            <a:ext cx="2566988" cy="252412"/>
          </a:xfrm>
          <a:prstGeom prst="rect">
            <a:avLst/>
          </a:prstGeom>
          <a:noFill/>
          <a:ln w="9525">
            <a:solidFill>
              <a:schemeClr val="hlink"/>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grpSp>
        <p:nvGrpSpPr>
          <p:cNvPr id="22537" name="Group 49"/>
          <p:cNvGrpSpPr>
            <a:grpSpLocks/>
          </p:cNvGrpSpPr>
          <p:nvPr/>
        </p:nvGrpSpPr>
        <p:grpSpPr bwMode="auto">
          <a:xfrm>
            <a:off x="6321425" y="2114550"/>
            <a:ext cx="2360613" cy="1522413"/>
            <a:chOff x="4382" y="1080"/>
            <a:chExt cx="1232" cy="813"/>
          </a:xfrm>
        </p:grpSpPr>
        <p:grpSp>
          <p:nvGrpSpPr>
            <p:cNvPr id="22544" name="Group 24"/>
            <p:cNvGrpSpPr>
              <a:grpSpLocks/>
            </p:cNvGrpSpPr>
            <p:nvPr/>
          </p:nvGrpSpPr>
          <p:grpSpPr bwMode="auto">
            <a:xfrm>
              <a:off x="4382" y="1220"/>
              <a:ext cx="1160" cy="195"/>
              <a:chOff x="4311" y="1959"/>
              <a:chExt cx="1160" cy="195"/>
            </a:xfrm>
          </p:grpSpPr>
          <p:sp>
            <p:nvSpPr>
              <p:cNvPr id="22554" name="AutoShape 25"/>
              <p:cNvSpPr>
                <a:spLocks noChangeArrowheads="1"/>
              </p:cNvSpPr>
              <p:nvPr>
                <p:custDataLst>
                  <p:tags r:id="rId17"/>
                </p:custDataLst>
              </p:nvPr>
            </p:nvSpPr>
            <p:spPr bwMode="gray">
              <a:xfrm rot="10686449" flipV="1">
                <a:off x="4311" y="2034"/>
                <a:ext cx="170" cy="49"/>
              </a:xfrm>
              <a:prstGeom prst="rightArrow">
                <a:avLst>
                  <a:gd name="adj1" fmla="val 37287"/>
                  <a:gd name="adj2" fmla="val 134792"/>
                </a:avLst>
              </a:prstGeom>
              <a:solidFill>
                <a:srgbClr val="FF0000"/>
              </a:solidFill>
              <a:ln w="9525">
                <a:solidFill>
                  <a:schemeClr val="tx1"/>
                </a:solidFill>
                <a:miter lim="800000"/>
                <a:headEnd/>
                <a:tailEnd/>
              </a:ln>
            </p:spPr>
            <p:txBody>
              <a:bodyPr wrap="none" anchor="ctr"/>
              <a:lstStyle/>
              <a:p>
                <a:pPr algn="ctr"/>
                <a:endParaRPr lang="en-US"/>
              </a:p>
            </p:txBody>
          </p:sp>
          <p:sp>
            <p:nvSpPr>
              <p:cNvPr id="22555" name="Rectangle 26"/>
              <p:cNvSpPr>
                <a:spLocks noChangeArrowheads="1"/>
              </p:cNvSpPr>
              <p:nvPr>
                <p:custDataLst>
                  <p:tags r:id="rId18"/>
                </p:custDataLst>
              </p:nvPr>
            </p:nvSpPr>
            <p:spPr bwMode="gray">
              <a:xfrm>
                <a:off x="4558" y="1959"/>
                <a:ext cx="91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b">
                <a:spAutoFit/>
              </a:bodyPr>
              <a:lstStyle/>
              <a:p>
                <a:pPr defTabSz="895350">
                  <a:spcBef>
                    <a:spcPct val="20000"/>
                  </a:spcBef>
                </a:pPr>
                <a:r>
                  <a:rPr lang="en-US"/>
                  <a:t>Illustrative livestock flows </a:t>
                </a:r>
                <a:br>
                  <a:rPr lang="en-US"/>
                </a:br>
                <a:r>
                  <a:rPr lang="en-US"/>
                  <a:t>from Pastoralist areas</a:t>
                </a:r>
              </a:p>
            </p:txBody>
          </p:sp>
        </p:grpSp>
        <p:grpSp>
          <p:nvGrpSpPr>
            <p:cNvPr id="22545" name="Group 27"/>
            <p:cNvGrpSpPr>
              <a:grpSpLocks/>
            </p:cNvGrpSpPr>
            <p:nvPr/>
          </p:nvGrpSpPr>
          <p:grpSpPr bwMode="auto">
            <a:xfrm>
              <a:off x="4382" y="1459"/>
              <a:ext cx="1093" cy="195"/>
              <a:chOff x="4311" y="2324"/>
              <a:chExt cx="1093" cy="195"/>
            </a:xfrm>
          </p:grpSpPr>
          <p:sp>
            <p:nvSpPr>
              <p:cNvPr id="22552" name="Oval 28"/>
              <p:cNvSpPr>
                <a:spLocks noChangeArrowheads="1"/>
              </p:cNvSpPr>
              <p:nvPr>
                <p:custDataLst>
                  <p:tags r:id="rId15"/>
                </p:custDataLst>
              </p:nvPr>
            </p:nvSpPr>
            <p:spPr bwMode="gray">
              <a:xfrm>
                <a:off x="4311" y="2369"/>
                <a:ext cx="164" cy="84"/>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2553" name="Rectangle 29"/>
              <p:cNvSpPr>
                <a:spLocks noChangeArrowheads="1"/>
              </p:cNvSpPr>
              <p:nvPr>
                <p:custDataLst>
                  <p:tags r:id="rId16"/>
                </p:custDataLst>
              </p:nvPr>
            </p:nvSpPr>
            <p:spPr bwMode="gray">
              <a:xfrm>
                <a:off x="4552" y="2324"/>
                <a:ext cx="852"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b">
                <a:spAutoFit/>
              </a:bodyPr>
              <a:lstStyle/>
              <a:p>
                <a:pPr defTabSz="895350">
                  <a:spcBef>
                    <a:spcPct val="20000"/>
                  </a:spcBef>
                </a:pPr>
                <a:r>
                  <a:rPr lang="en-US"/>
                  <a:t>Potential target area for </a:t>
                </a:r>
                <a:br>
                  <a:rPr lang="en-US"/>
                </a:br>
                <a:r>
                  <a:rPr lang="en-US"/>
                  <a:t>deep FTF intervention</a:t>
                </a:r>
              </a:p>
            </p:txBody>
          </p:sp>
        </p:grpSp>
        <p:grpSp>
          <p:nvGrpSpPr>
            <p:cNvPr id="22546" name="Group 30"/>
            <p:cNvGrpSpPr>
              <a:grpSpLocks/>
            </p:cNvGrpSpPr>
            <p:nvPr/>
          </p:nvGrpSpPr>
          <p:grpSpPr bwMode="auto">
            <a:xfrm>
              <a:off x="4382" y="1698"/>
              <a:ext cx="1232" cy="195"/>
              <a:chOff x="4311" y="2691"/>
              <a:chExt cx="1232" cy="195"/>
            </a:xfrm>
          </p:grpSpPr>
          <p:sp>
            <p:nvSpPr>
              <p:cNvPr id="22550" name="Oval 31"/>
              <p:cNvSpPr>
                <a:spLocks noChangeArrowheads="1"/>
              </p:cNvSpPr>
              <p:nvPr>
                <p:custDataLst>
                  <p:tags r:id="rId13"/>
                </p:custDataLst>
              </p:nvPr>
            </p:nvSpPr>
            <p:spPr bwMode="gray">
              <a:xfrm>
                <a:off x="4311" y="2736"/>
                <a:ext cx="164" cy="84"/>
              </a:xfrm>
              <a:prstGeom prst="ellipse">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2551" name="Rectangle 32"/>
              <p:cNvSpPr>
                <a:spLocks noChangeArrowheads="1"/>
              </p:cNvSpPr>
              <p:nvPr>
                <p:custDataLst>
                  <p:tags r:id="rId14"/>
                </p:custDataLst>
              </p:nvPr>
            </p:nvSpPr>
            <p:spPr bwMode="gray">
              <a:xfrm>
                <a:off x="4552" y="2691"/>
                <a:ext cx="991"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b">
                <a:spAutoFit/>
              </a:bodyPr>
              <a:lstStyle/>
              <a:p>
                <a:pPr defTabSz="895350">
                  <a:spcBef>
                    <a:spcPct val="20000"/>
                  </a:spcBef>
                </a:pPr>
                <a:r>
                  <a:rPr lang="en-US"/>
                  <a:t>Existing Pastoral Livelihood </a:t>
                </a:r>
                <a:br>
                  <a:rPr lang="en-US"/>
                </a:br>
                <a:r>
                  <a:rPr lang="en-US"/>
                  <a:t>Initiative Activities</a:t>
                </a:r>
              </a:p>
            </p:txBody>
          </p:sp>
        </p:grpSp>
        <p:grpSp>
          <p:nvGrpSpPr>
            <p:cNvPr id="22547" name="Group 33"/>
            <p:cNvGrpSpPr>
              <a:grpSpLocks/>
            </p:cNvGrpSpPr>
            <p:nvPr/>
          </p:nvGrpSpPr>
          <p:grpSpPr bwMode="auto">
            <a:xfrm>
              <a:off x="4382" y="1080"/>
              <a:ext cx="921" cy="98"/>
              <a:chOff x="4311" y="1785"/>
              <a:chExt cx="921" cy="98"/>
            </a:xfrm>
          </p:grpSpPr>
          <p:sp>
            <p:nvSpPr>
              <p:cNvPr id="22548" name="Rectangle 34"/>
              <p:cNvSpPr>
                <a:spLocks noChangeArrowheads="1"/>
              </p:cNvSpPr>
              <p:nvPr>
                <p:custDataLst>
                  <p:tags r:id="rId11"/>
                </p:custDataLst>
              </p:nvPr>
            </p:nvSpPr>
            <p:spPr bwMode="gray">
              <a:xfrm>
                <a:off x="4311" y="1791"/>
                <a:ext cx="151" cy="84"/>
              </a:xfrm>
              <a:prstGeom prst="rect">
                <a:avLst/>
              </a:prstGeom>
              <a:noFill/>
              <a:ln w="19050">
                <a:solidFill>
                  <a:schemeClr val="hlink"/>
                </a:solidFill>
                <a:prstDash val="dash"/>
                <a:miter lim="800000"/>
                <a:headEnd/>
                <a:tailEnd/>
              </a:ln>
              <a:extLst>
                <a:ext uri="{909E8E84-426E-40DD-AFC4-6F175D3DCCD1}">
                  <a14:hiddenFill xmlns:a14="http://schemas.microsoft.com/office/drawing/2010/main">
                    <a:solidFill>
                      <a:srgbClr val="FFFFFF"/>
                    </a:solidFill>
                  </a14:hiddenFill>
                </a:ext>
              </a:extLst>
            </p:spPr>
            <p:txBody>
              <a:bodyPr lIns="64789" tIns="64789" rIns="64789" bIns="0"/>
              <a:lstStyle/>
              <a:p>
                <a:pPr marL="342900" indent="-342900">
                  <a:spcBef>
                    <a:spcPct val="20000"/>
                  </a:spcBef>
                </a:pPr>
                <a:endParaRPr lang="en-US" sz="1000"/>
              </a:p>
            </p:txBody>
          </p:sp>
          <p:sp>
            <p:nvSpPr>
              <p:cNvPr id="22549" name="Rectangle 35"/>
              <p:cNvSpPr>
                <a:spLocks noChangeArrowheads="1"/>
              </p:cNvSpPr>
              <p:nvPr>
                <p:custDataLst>
                  <p:tags r:id="rId12"/>
                </p:custDataLst>
              </p:nvPr>
            </p:nvSpPr>
            <p:spPr bwMode="gray">
              <a:xfrm>
                <a:off x="4558" y="1785"/>
                <a:ext cx="674"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342900" indent="-342900">
                  <a:spcBef>
                    <a:spcPct val="20000"/>
                  </a:spcBef>
                </a:pPr>
                <a:r>
                  <a:rPr lang="en-US"/>
                  <a:t>See next slide</a:t>
                </a:r>
              </a:p>
            </p:txBody>
          </p:sp>
        </p:grpSp>
      </p:grpSp>
      <p:sp>
        <p:nvSpPr>
          <p:cNvPr id="22538" name="Rectangle 37"/>
          <p:cNvSpPr>
            <a:spLocks noChangeArrowheads="1"/>
          </p:cNvSpPr>
          <p:nvPr>
            <p:custDataLst>
              <p:tags r:id="rId7"/>
            </p:custDataLst>
          </p:nvPr>
        </p:nvSpPr>
        <p:spPr bwMode="gray">
          <a:xfrm>
            <a:off x="1662113" y="963613"/>
            <a:ext cx="7493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350" indent="3175"/>
            <a:r>
              <a:rPr lang="en-US" sz="2000" b="1">
                <a:solidFill>
                  <a:schemeClr val="tx2"/>
                </a:solidFill>
              </a:rPr>
              <a:t>USAID/Ethiopia will invest deep in a subset of AGP woredas within Oromia to create linkages between growth in Productive Ethiopia and Hungry/Pastoral Ethiopia</a:t>
            </a:r>
          </a:p>
        </p:txBody>
      </p:sp>
      <p:sp>
        <p:nvSpPr>
          <p:cNvPr id="22539" name="Text Box 50"/>
          <p:cNvSpPr txBox="1">
            <a:spLocks noChangeArrowheads="1"/>
          </p:cNvSpPr>
          <p:nvPr/>
        </p:nvSpPr>
        <p:spPr bwMode="auto">
          <a:xfrm>
            <a:off x="4757738" y="117475"/>
            <a:ext cx="43434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algn="ctr" eaLnBrk="1" hangingPunct="1">
              <a:lnSpc>
                <a:spcPct val="90000"/>
              </a:lnSpc>
              <a:spcBef>
                <a:spcPct val="100000"/>
              </a:spcBef>
            </a:pPr>
            <a:r>
              <a:rPr lang="en-US" sz="2400" b="1"/>
              <a:t>Linking the                    “Three Ethiopias”</a:t>
            </a:r>
          </a:p>
        </p:txBody>
      </p:sp>
      <p:grpSp>
        <p:nvGrpSpPr>
          <p:cNvPr id="22540" name="Group 51"/>
          <p:cNvGrpSpPr>
            <a:grpSpLocks/>
          </p:cNvGrpSpPr>
          <p:nvPr/>
        </p:nvGrpSpPr>
        <p:grpSpPr bwMode="auto">
          <a:xfrm>
            <a:off x="0" y="936625"/>
            <a:ext cx="1470025" cy="1109663"/>
            <a:chOff x="102" y="2000"/>
            <a:chExt cx="926" cy="699"/>
          </a:xfrm>
        </p:grpSpPr>
        <p:sp>
          <p:nvSpPr>
            <p:cNvPr id="22541" name="Rectangle 52"/>
            <p:cNvSpPr>
              <a:spLocks noChangeArrowheads="1"/>
            </p:cNvSpPr>
            <p:nvPr>
              <p:custDataLst>
                <p:tags r:id="rId8"/>
              </p:custDataLst>
            </p:nvPr>
          </p:nvSpPr>
          <p:spPr bwMode="gray">
            <a:xfrm>
              <a:off x="102" y="2000"/>
              <a:ext cx="926" cy="699"/>
            </a:xfrm>
            <a:prstGeom prst="rect">
              <a:avLst/>
            </a:prstGeom>
            <a:solidFill>
              <a:schemeClr val="accent1"/>
            </a:solidFill>
            <a:ln w="9525" algn="ctr">
              <a:solidFill>
                <a:schemeClr val="accent1"/>
              </a:solidFill>
              <a:miter lim="800000"/>
              <a:headEnd/>
              <a:tailEnd/>
            </a:ln>
          </p:spPr>
          <p:txBody>
            <a:bodyPr lIns="137160" tIns="46648" rIns="46648" bIns="46648" anchor="ctr"/>
            <a:lstStyle/>
            <a:p>
              <a:pPr defTabSz="895350">
                <a:spcBef>
                  <a:spcPct val="20000"/>
                </a:spcBef>
              </a:pPr>
              <a:r>
                <a:rPr lang="en-US" sz="1600" b="1" dirty="0">
                  <a:solidFill>
                    <a:schemeClr val="bg1"/>
                  </a:solidFill>
                </a:rPr>
                <a:t>Voice of the Poor</a:t>
              </a:r>
            </a:p>
          </p:txBody>
        </p:sp>
        <p:sp>
          <p:nvSpPr>
            <p:cNvPr id="22542" name="Rectangle 53"/>
            <p:cNvSpPr>
              <a:spLocks noChangeArrowheads="1"/>
            </p:cNvSpPr>
            <p:nvPr>
              <p:custDataLst>
                <p:tags r:id="rId9"/>
              </p:custDataLst>
            </p:nvPr>
          </p:nvSpPr>
          <p:spPr bwMode="gray">
            <a:xfrm>
              <a:off x="694" y="2526"/>
              <a:ext cx="334" cy="173"/>
            </a:xfrm>
            <a:prstGeom prst="rect">
              <a:avLst/>
            </a:prstGeom>
            <a:solidFill>
              <a:schemeClr val="hlink"/>
            </a:solidFill>
            <a:ln w="9525" algn="ctr">
              <a:solidFill>
                <a:schemeClr val="bg1"/>
              </a:solidFill>
              <a:miter lim="800000"/>
              <a:headEnd/>
              <a:tailEnd/>
            </a:ln>
          </p:spPr>
          <p:txBody>
            <a:bodyPr lIns="27989" tIns="27989" rIns="27989" bIns="27989" anchor="ctr"/>
            <a:lstStyle/>
            <a:p>
              <a:pPr algn="ctr">
                <a:spcBef>
                  <a:spcPct val="20000"/>
                </a:spcBef>
              </a:pPr>
              <a:r>
                <a:rPr lang="en-US" sz="1600" b="1">
                  <a:solidFill>
                    <a:schemeClr val="bg1"/>
                  </a:solidFill>
                </a:rPr>
                <a:t>25%</a:t>
              </a:r>
            </a:p>
          </p:txBody>
        </p:sp>
        <p:sp>
          <p:nvSpPr>
            <p:cNvPr id="22543" name="Oval 54"/>
            <p:cNvSpPr>
              <a:spLocks noChangeArrowheads="1"/>
            </p:cNvSpPr>
            <p:nvPr>
              <p:custDataLst>
                <p:tags r:id="rId10"/>
              </p:custDataLst>
            </p:nvPr>
          </p:nvSpPr>
          <p:spPr bwMode="gray">
            <a:xfrm flipH="1">
              <a:off x="117" y="2015"/>
              <a:ext cx="197" cy="183"/>
            </a:xfrm>
            <a:prstGeom prst="ellipse">
              <a:avLst/>
            </a:prstGeom>
            <a:solidFill>
              <a:schemeClr val="accent2"/>
            </a:solidFill>
            <a:ln w="19050" algn="ctr">
              <a:solidFill>
                <a:schemeClr val="bg1"/>
              </a:solidFill>
              <a:round/>
              <a:headEnd/>
              <a:tailEnd/>
            </a:ln>
          </p:spPr>
          <p:txBody>
            <a:bodyPr wrap="none" lIns="0" tIns="0" rIns="0" bIns="0" anchor="ctr" anchorCtr="1"/>
            <a:lstStyle/>
            <a:p>
              <a:pPr>
                <a:spcBef>
                  <a:spcPct val="20000"/>
                </a:spcBef>
              </a:pPr>
              <a:r>
                <a:rPr lang="en-US" sz="1600" b="1">
                  <a:solidFill>
                    <a:schemeClr val="bg1"/>
                  </a:solidFill>
                </a:rPr>
                <a:t>B</a:t>
              </a:r>
            </a:p>
          </p:txBody>
        </p:sp>
      </p:grpSp>
    </p:spTree>
    <p:extLst>
      <p:ext uri="{BB962C8B-B14F-4D97-AF65-F5344CB8AC3E}">
        <p14:creationId xmlns:p14="http://schemas.microsoft.com/office/powerpoint/2010/main" val="2598397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4270375"/>
          </a:xfrm>
        </p:spPr>
        <p:txBody>
          <a:bodyPr>
            <a:normAutofit/>
          </a:bodyPr>
          <a:lstStyle/>
          <a:p>
            <a:pPr algn="l"/>
            <a:r>
              <a:rPr lang="en-US" sz="4000" b="1" dirty="0" smtClean="0"/>
              <a:t>Food Insecurity – three pronged response</a:t>
            </a:r>
            <a:r>
              <a:rPr lang="en-US" sz="2400" b="1" dirty="0" smtClean="0"/>
              <a:t/>
            </a:r>
            <a:br>
              <a:rPr lang="en-US" sz="2400" b="1" dirty="0" smtClean="0"/>
            </a:br>
            <a:r>
              <a:rPr lang="en-US" sz="2400" b="1" dirty="0" smtClean="0"/>
              <a:t>-  Support food secure areas to increase production and provide economic opportunities for food insecure areas</a:t>
            </a:r>
            <a:br>
              <a:rPr lang="en-US" sz="2400" b="1" dirty="0" smtClean="0"/>
            </a:br>
            <a:r>
              <a:rPr lang="en-US" sz="2400" b="1" dirty="0" smtClean="0"/>
              <a:t>-  Continue Productive Safety Net Program in food insecure cropping areas, and increase support for income diversification</a:t>
            </a:r>
            <a:br>
              <a:rPr lang="en-US" sz="2400" b="1" dirty="0" smtClean="0"/>
            </a:br>
            <a:r>
              <a:rPr lang="en-US" sz="2400" b="1" dirty="0" smtClean="0"/>
              <a:t>-  In Pastoral areas, support strengthening of livestock sector and assist those transitioning out of pastoralism</a:t>
            </a:r>
            <a:endParaRPr lang="en-US" sz="2400" b="1" dirty="0"/>
          </a:p>
        </p:txBody>
      </p:sp>
      <p:sp>
        <p:nvSpPr>
          <p:cNvPr id="3" name="Subtitle 2"/>
          <p:cNvSpPr>
            <a:spLocks noGrp="1"/>
          </p:cNvSpPr>
          <p:nvPr>
            <p:ph type="subTitle" idx="1"/>
          </p:nvPr>
        </p:nvSpPr>
        <p:spPr/>
        <p:txBody>
          <a:bodyPr>
            <a:normAutofit/>
          </a:bodyPr>
          <a:lstStyle/>
          <a:p>
            <a:pPr algn="r"/>
            <a:endParaRPr lang="en-US" sz="2400" b="1" dirty="0"/>
          </a:p>
        </p:txBody>
      </p:sp>
      <p:pic>
        <p:nvPicPr>
          <p:cNvPr id="4" name="Picture 3" descr="Vertical_RGB_600.gif"/>
          <p:cNvPicPr>
            <a:picLocks noChangeAspect="1"/>
          </p:cNvPicPr>
          <p:nvPr/>
        </p:nvPicPr>
        <p:blipFill>
          <a:blip r:embed="rId2" cstate="print"/>
          <a:stretch>
            <a:fillRect/>
          </a:stretch>
        </p:blipFill>
        <p:spPr>
          <a:xfrm>
            <a:off x="685800" y="0"/>
            <a:ext cx="2438400" cy="1676400"/>
          </a:xfrm>
          <a:prstGeom prst="rect">
            <a:avLst/>
          </a:prstGeom>
          <a:solidFill>
            <a:schemeClr val="bg1"/>
          </a:solidFill>
        </p:spPr>
      </p:pic>
    </p:spTree>
    <p:extLst>
      <p:ext uri="{BB962C8B-B14F-4D97-AF65-F5344CB8AC3E}">
        <p14:creationId xmlns:p14="http://schemas.microsoft.com/office/powerpoint/2010/main" val="4072599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3955" y="838200"/>
            <a:ext cx="7772400" cy="4117975"/>
          </a:xfrm>
        </p:spPr>
        <p:txBody>
          <a:bodyPr>
            <a:normAutofit fontScale="90000"/>
          </a:bodyPr>
          <a:lstStyle/>
          <a:p>
            <a:pPr algn="l"/>
            <a:r>
              <a:rPr lang="en-US" sz="3600" b="1" dirty="0" smtClean="0"/>
              <a:t>											NEVER WASTE A CRISIS!!!!</a:t>
            </a:r>
            <a:br>
              <a:rPr lang="en-US" sz="3600" b="1" dirty="0" smtClean="0"/>
            </a:br>
            <a:r>
              <a:rPr lang="en-US" sz="3600" b="1" dirty="0" smtClean="0"/>
              <a:t/>
            </a:r>
            <a:br>
              <a:rPr lang="en-US" sz="3600" b="1" dirty="0" smtClean="0"/>
            </a:br>
            <a:r>
              <a:rPr lang="en-US" sz="3600" b="1" dirty="0" smtClean="0"/>
              <a:t>Results from previous droughts</a:t>
            </a:r>
            <a:r>
              <a:rPr lang="en-US" sz="2400" b="1" dirty="0" smtClean="0"/>
              <a:t/>
            </a:r>
            <a:br>
              <a:rPr lang="en-US" sz="2400" b="1" dirty="0" smtClean="0"/>
            </a:br>
            <a:r>
              <a:rPr lang="en-US" sz="2400" b="1" dirty="0" smtClean="0"/>
              <a:t>- 1999-2000 drought – Somali region centered</a:t>
            </a:r>
            <a:br>
              <a:rPr lang="en-US" sz="2400" b="1" dirty="0" smtClean="0"/>
            </a:br>
            <a:r>
              <a:rPr lang="en-US" sz="2400" b="1" dirty="0"/>
              <a:t> </a:t>
            </a:r>
            <a:r>
              <a:rPr lang="en-US" sz="2400" b="1" dirty="0" smtClean="0"/>
              <a:t>   -  good early warning system, dispersed food distribution, improved vaccination campaigns, and better therapeutic feeding</a:t>
            </a:r>
            <a:br>
              <a:rPr lang="en-US" sz="2400" b="1" dirty="0" smtClean="0"/>
            </a:br>
            <a:r>
              <a:rPr lang="en-US" sz="2400" b="1" dirty="0" smtClean="0"/>
              <a:t>- 2002-03 drought – widespread </a:t>
            </a:r>
            <a:br>
              <a:rPr lang="en-US" sz="2400" b="1" dirty="0" smtClean="0"/>
            </a:br>
            <a:r>
              <a:rPr lang="en-US" sz="2400" b="1" dirty="0"/>
              <a:t>  </a:t>
            </a:r>
            <a:r>
              <a:rPr lang="en-US" sz="2400" b="1" dirty="0" smtClean="0"/>
              <a:t>  -  Productive Safety Net Program</a:t>
            </a:r>
            <a:br>
              <a:rPr lang="en-US" sz="2400" b="1" dirty="0" smtClean="0"/>
            </a:br>
            <a:r>
              <a:rPr lang="en-US" sz="2400" b="1" dirty="0" smtClean="0"/>
              <a:t>    -  Pastoralist areas early livelihoods interventions (PLI)</a:t>
            </a:r>
            <a:br>
              <a:rPr lang="en-US" sz="2400" b="1" dirty="0" smtClean="0"/>
            </a:br>
            <a:r>
              <a:rPr lang="en-US" sz="2400" b="1" dirty="0" smtClean="0"/>
              <a:t>- 2006 and 2008 – Malnutrition crises in Southern Region</a:t>
            </a:r>
            <a:br>
              <a:rPr lang="en-US" sz="2400" b="1" dirty="0" smtClean="0"/>
            </a:br>
            <a:r>
              <a:rPr lang="en-US" sz="2400" b="1" dirty="0" smtClean="0"/>
              <a:t>    -   Improved therapeutic feeding response</a:t>
            </a:r>
            <a:br>
              <a:rPr lang="en-US" sz="2400" b="1" dirty="0" smtClean="0"/>
            </a:br>
            <a:r>
              <a:rPr lang="en-US" sz="2400" b="1" dirty="0" smtClean="0"/>
              <a:t>- 2011 – Mainly southern Pastoralist areas</a:t>
            </a:r>
            <a:br>
              <a:rPr lang="en-US" sz="2400" b="1" dirty="0" smtClean="0"/>
            </a:br>
            <a:r>
              <a:rPr lang="en-US" sz="2400" b="1" dirty="0" smtClean="0"/>
              <a:t>    -   JPC linked to </a:t>
            </a:r>
            <a:r>
              <a:rPr lang="en-US" sz="2400" b="1" dirty="0" err="1" smtClean="0"/>
              <a:t>FtF</a:t>
            </a:r>
            <a:r>
              <a:rPr lang="en-US" sz="2400" b="1" dirty="0" smtClean="0"/>
              <a:t> </a:t>
            </a:r>
            <a:endParaRPr lang="en-US" sz="2400" b="1" dirty="0"/>
          </a:p>
        </p:txBody>
      </p:sp>
      <p:sp>
        <p:nvSpPr>
          <p:cNvPr id="3" name="Subtitle 2"/>
          <p:cNvSpPr>
            <a:spLocks noGrp="1"/>
          </p:cNvSpPr>
          <p:nvPr>
            <p:ph type="subTitle" idx="1"/>
          </p:nvPr>
        </p:nvSpPr>
        <p:spPr/>
        <p:txBody>
          <a:bodyPr>
            <a:normAutofit/>
          </a:bodyPr>
          <a:lstStyle/>
          <a:p>
            <a:pPr algn="r"/>
            <a:endParaRPr lang="en-US" sz="2400" b="1" dirty="0"/>
          </a:p>
        </p:txBody>
      </p:sp>
      <p:pic>
        <p:nvPicPr>
          <p:cNvPr id="4" name="Picture 3" descr="Vertical_RGB_600.gif"/>
          <p:cNvPicPr>
            <a:picLocks noChangeAspect="1"/>
          </p:cNvPicPr>
          <p:nvPr/>
        </p:nvPicPr>
        <p:blipFill>
          <a:blip r:embed="rId2" cstate="print"/>
          <a:stretch>
            <a:fillRect/>
          </a:stretch>
        </p:blipFill>
        <p:spPr>
          <a:xfrm>
            <a:off x="685800" y="0"/>
            <a:ext cx="2438400" cy="1676400"/>
          </a:xfrm>
          <a:prstGeom prst="rect">
            <a:avLst/>
          </a:prstGeom>
          <a:solidFill>
            <a:schemeClr val="bg1"/>
          </a:solidFill>
        </p:spPr>
      </p:pic>
    </p:spTree>
    <p:extLst>
      <p:ext uri="{BB962C8B-B14F-4D97-AF65-F5344CB8AC3E}">
        <p14:creationId xmlns:p14="http://schemas.microsoft.com/office/powerpoint/2010/main" val="1125072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7603" y="2286000"/>
            <a:ext cx="7772400" cy="4270375"/>
          </a:xfrm>
        </p:spPr>
        <p:txBody>
          <a:bodyPr>
            <a:normAutofit fontScale="90000"/>
          </a:bodyPr>
          <a:lstStyle/>
          <a:p>
            <a:pPr algn="l"/>
            <a:r>
              <a:rPr lang="en-US" sz="3600" b="1" dirty="0" smtClean="0"/>
              <a:t>JPC – FURTHER SUPPORT FOR DROUGHT RECOVERY AND RESILIENCE THROUGH FTF</a:t>
            </a:r>
            <a:r>
              <a:rPr lang="en-US" sz="2400" b="1" dirty="0" smtClean="0"/>
              <a:t/>
            </a:r>
            <a:br>
              <a:rPr lang="en-US" sz="2400" b="1" dirty="0" smtClean="0"/>
            </a:br>
            <a:r>
              <a:rPr lang="en-US" sz="2400" b="1" dirty="0" smtClean="0"/>
              <a:t/>
            </a:r>
            <a:br>
              <a:rPr lang="en-US" sz="2400" b="1" dirty="0" smtClean="0"/>
            </a:br>
            <a:r>
              <a:rPr lang="en-US" sz="2400" b="1" dirty="0" smtClean="0"/>
              <a:t>- 2011 drought affects over 13 million people in Horn, mainly in pastoralist areas</a:t>
            </a:r>
            <a:br>
              <a:rPr lang="en-US" sz="2400" b="1" dirty="0" smtClean="0"/>
            </a:br>
            <a:r>
              <a:rPr lang="en-US" sz="2400" b="1" dirty="0" smtClean="0"/>
              <a:t>- USAID forms Joint Planning Cell involving Washington departments and Regional, Kenya and Ethiopia missions</a:t>
            </a:r>
            <a:br>
              <a:rPr lang="en-US" sz="2400" b="1" dirty="0" smtClean="0"/>
            </a:br>
            <a:r>
              <a:rPr lang="en-US" sz="2400" b="1" dirty="0" smtClean="0"/>
              <a:t>- Joint analysis and program with additional funds approved for implementation starting now</a:t>
            </a:r>
            <a:br>
              <a:rPr lang="en-US" sz="2400" b="1" dirty="0" smtClean="0"/>
            </a:br>
            <a:r>
              <a:rPr lang="en-US" sz="2400" b="1" dirty="0" smtClean="0"/>
              <a:t>- Multi donor mechanisms set up for donor coordination with IGAD</a:t>
            </a:r>
            <a:br>
              <a:rPr lang="en-US" sz="2400" b="1" dirty="0" smtClean="0"/>
            </a:br>
            <a:r>
              <a:rPr lang="en-US" sz="2400" b="1" dirty="0" smtClean="0"/>
              <a:t/>
            </a:r>
            <a:br>
              <a:rPr lang="en-US" sz="2400" b="1" dirty="0" smtClean="0"/>
            </a:br>
            <a:r>
              <a:rPr lang="en-US" sz="2400" b="1" dirty="0" smtClean="0"/>
              <a:t/>
            </a:r>
            <a:br>
              <a:rPr lang="en-US" sz="2400" b="1" dirty="0" smtClean="0"/>
            </a:br>
            <a:r>
              <a:rPr lang="en-US" sz="2400" b="1" dirty="0"/>
              <a:t/>
            </a:r>
            <a:br>
              <a:rPr lang="en-US" sz="2400" b="1" dirty="0"/>
            </a:br>
            <a:r>
              <a:rPr lang="en-US" sz="2400" b="1" dirty="0" smtClean="0"/>
              <a:t/>
            </a:r>
            <a:br>
              <a:rPr lang="en-US" sz="2400" b="1" dirty="0" smtClean="0"/>
            </a:br>
            <a:endParaRPr lang="en-US" sz="2400" b="1" dirty="0"/>
          </a:p>
        </p:txBody>
      </p:sp>
      <p:sp>
        <p:nvSpPr>
          <p:cNvPr id="3" name="Subtitle 2"/>
          <p:cNvSpPr>
            <a:spLocks noGrp="1"/>
          </p:cNvSpPr>
          <p:nvPr>
            <p:ph type="subTitle" idx="1"/>
          </p:nvPr>
        </p:nvSpPr>
        <p:spPr/>
        <p:txBody>
          <a:bodyPr>
            <a:normAutofit/>
          </a:bodyPr>
          <a:lstStyle/>
          <a:p>
            <a:pPr algn="r"/>
            <a:endParaRPr lang="en-US" sz="2400" b="1" dirty="0"/>
          </a:p>
        </p:txBody>
      </p:sp>
      <p:pic>
        <p:nvPicPr>
          <p:cNvPr id="4" name="Picture 3" descr="Vertical_RGB_600.gif"/>
          <p:cNvPicPr>
            <a:picLocks noChangeAspect="1"/>
          </p:cNvPicPr>
          <p:nvPr/>
        </p:nvPicPr>
        <p:blipFill>
          <a:blip r:embed="rId2" cstate="print"/>
          <a:stretch>
            <a:fillRect/>
          </a:stretch>
        </p:blipFill>
        <p:spPr>
          <a:xfrm>
            <a:off x="685800" y="0"/>
            <a:ext cx="2438400" cy="1676400"/>
          </a:xfrm>
          <a:prstGeom prst="rect">
            <a:avLst/>
          </a:prstGeom>
          <a:solidFill>
            <a:schemeClr val="bg1"/>
          </a:solidFill>
        </p:spPr>
      </p:pic>
    </p:spTree>
    <p:extLst>
      <p:ext uri="{BB962C8B-B14F-4D97-AF65-F5344CB8AC3E}">
        <p14:creationId xmlns:p14="http://schemas.microsoft.com/office/powerpoint/2010/main" val="3020166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sz="3100" b="1" dirty="0"/>
              <a:t>PASTORALIST AREAS </a:t>
            </a:r>
            <a:r>
              <a:rPr lang="en-US" sz="3100" b="1" dirty="0" smtClean="0"/>
              <a:t>PROGRAM</a:t>
            </a:r>
            <a:br>
              <a:rPr lang="en-US" sz="3100" b="1" dirty="0" smtClean="0"/>
            </a:br>
            <a:r>
              <a:rPr lang="en-US" sz="3100" b="1" dirty="0" smtClean="0"/>
              <a:t> </a:t>
            </a:r>
            <a:r>
              <a:rPr lang="en-US" sz="3100" b="1" dirty="0"/>
              <a:t>– ANALYSIS AND ACTION</a:t>
            </a:r>
            <a:r>
              <a:rPr lang="en-US" b="1" dirty="0"/>
              <a:t/>
            </a:r>
            <a:br>
              <a:rPr lang="en-US" b="1" dirty="0"/>
            </a:br>
            <a:endParaRPr lang="en-US" dirty="0"/>
          </a:p>
        </p:txBody>
      </p:sp>
      <p:sp>
        <p:nvSpPr>
          <p:cNvPr id="3" name="Content Placeholder 2"/>
          <p:cNvSpPr>
            <a:spLocks noGrp="1"/>
          </p:cNvSpPr>
          <p:nvPr>
            <p:ph idx="1"/>
          </p:nvPr>
        </p:nvSpPr>
        <p:spPr>
          <a:xfrm>
            <a:off x="9448800" y="1371600"/>
            <a:ext cx="7391400" cy="2209800"/>
          </a:xfrm>
        </p:spPr>
        <p:txBody>
          <a:bodyPr>
            <a:normAutofit/>
          </a:bodyPr>
          <a:lstStyle/>
          <a:p>
            <a:pPr>
              <a:buNone/>
            </a:pPr>
            <a:endParaRPr lang="en-US" sz="2400" i="1" dirty="0" smtClean="0">
              <a:solidFill>
                <a:schemeClr val="bg1"/>
              </a:solidFill>
            </a:endParaRPr>
          </a:p>
          <a:p>
            <a:pPr>
              <a:buNone/>
            </a:pPr>
            <a:endParaRPr lang="en-US" sz="2400" i="1" dirty="0" smtClean="0">
              <a:solidFill>
                <a:schemeClr val="bg1"/>
              </a:solidFill>
            </a:endParaRPr>
          </a:p>
          <a:p>
            <a:pPr>
              <a:buNone/>
            </a:pPr>
            <a:endParaRPr lang="en-US" i="1" dirty="0" smtClean="0">
              <a:solidFill>
                <a:schemeClr val="bg1"/>
              </a:solidFill>
            </a:endParaRPr>
          </a:p>
          <a:p>
            <a:pPr>
              <a:buNone/>
            </a:pPr>
            <a:endParaRPr lang="en-US" dirty="0">
              <a:solidFill>
                <a:schemeClr val="bg1"/>
              </a:solidFill>
            </a:endParaRPr>
          </a:p>
        </p:txBody>
      </p:sp>
      <p:sp>
        <p:nvSpPr>
          <p:cNvPr id="4" name="TextBox 3"/>
          <p:cNvSpPr txBox="1"/>
          <p:nvPr/>
        </p:nvSpPr>
        <p:spPr>
          <a:xfrm>
            <a:off x="685800" y="609600"/>
            <a:ext cx="7239000" cy="2862322"/>
          </a:xfrm>
          <a:prstGeom prst="rect">
            <a:avLst/>
          </a:prstGeom>
          <a:noFill/>
        </p:spPr>
        <p:txBody>
          <a:bodyPr wrap="square" rtlCol="0">
            <a:spAutoFit/>
          </a:bodyPr>
          <a:lstStyle/>
          <a:p>
            <a:endParaRPr lang="en-US" b="1" i="1" dirty="0"/>
          </a:p>
          <a:p>
            <a:endParaRPr lang="en-US" b="1" dirty="0" smtClean="0"/>
          </a:p>
          <a:p>
            <a:endParaRPr lang="en-US" b="1" dirty="0"/>
          </a:p>
          <a:p>
            <a:r>
              <a:rPr lang="en-US" b="1" dirty="0" smtClean="0"/>
              <a:t>TWO NARRATIVES:</a:t>
            </a:r>
          </a:p>
          <a:p>
            <a:endParaRPr lang="en-US" b="1" dirty="0"/>
          </a:p>
          <a:p>
            <a:r>
              <a:rPr lang="en-US" b="1" i="1" dirty="0" smtClean="0"/>
              <a:t>“PASTORALISM IS A PRIMITIVE AND DYING LIVELIHOOD.  THESE PEOPLE SHOULD CONVERT TO FARMING AS A STEP TOWARDS CIVILIZATION”</a:t>
            </a:r>
          </a:p>
          <a:p>
            <a:endParaRPr lang="en-US" b="1" i="1" dirty="0"/>
          </a:p>
          <a:p>
            <a:r>
              <a:rPr lang="en-US" b="1" i="1" dirty="0" smtClean="0"/>
              <a:t>“PASTORALISM IS A THRIVING LIVELIHOOD WHICH EFFICIENTLY USES DRYLANDS TO PRODUCE LIVESTOCK FOR GROWING MARKETS”</a:t>
            </a:r>
          </a:p>
        </p:txBody>
      </p:sp>
      <p:pic>
        <p:nvPicPr>
          <p:cNvPr id="5" name="Picture 4" descr="Afar cattle Nov 08 Catley.jpg"/>
          <p:cNvPicPr>
            <a:picLocks noChangeAspect="1"/>
          </p:cNvPicPr>
          <p:nvPr/>
        </p:nvPicPr>
        <p:blipFill>
          <a:blip r:embed="rId2" cstate="print"/>
          <a:srcRect t="5328" b="18924"/>
          <a:stretch>
            <a:fillRect/>
          </a:stretch>
        </p:blipFill>
        <p:spPr>
          <a:xfrm>
            <a:off x="0" y="3886200"/>
            <a:ext cx="9144000" cy="2971800"/>
          </a:xfrm>
          <a:prstGeom prst="rect">
            <a:avLst/>
          </a:prstGeom>
        </p:spPr>
      </p:pic>
    </p:spTree>
    <p:extLst>
      <p:ext uri="{BB962C8B-B14F-4D97-AF65-F5344CB8AC3E}">
        <p14:creationId xmlns:p14="http://schemas.microsoft.com/office/powerpoint/2010/main" val="161980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r="14378"/>
          <a:stretch>
            <a:fillRect/>
          </a:stretch>
        </p:blipFill>
        <p:spPr bwMode="auto">
          <a:xfrm>
            <a:off x="3179377" y="1447800"/>
            <a:ext cx="5507423" cy="42672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r="21754"/>
          <a:stretch>
            <a:fillRect/>
          </a:stretch>
        </p:blipFill>
        <p:spPr bwMode="auto">
          <a:xfrm>
            <a:off x="304800" y="1447801"/>
            <a:ext cx="3415558" cy="4267200"/>
          </a:xfrm>
          <a:prstGeom prst="rect">
            <a:avLst/>
          </a:prstGeom>
          <a:noFill/>
          <a:ln w="9525">
            <a:noFill/>
            <a:miter lim="800000"/>
            <a:headEnd/>
            <a:tailEnd/>
          </a:ln>
        </p:spPr>
      </p:pic>
      <p:cxnSp>
        <p:nvCxnSpPr>
          <p:cNvPr id="1028" name="AutoShape 4"/>
          <p:cNvCxnSpPr>
            <a:cxnSpLocks noChangeShapeType="1"/>
          </p:cNvCxnSpPr>
          <p:nvPr/>
        </p:nvCxnSpPr>
        <p:spPr bwMode="auto">
          <a:xfrm flipV="1">
            <a:off x="3352800" y="2362200"/>
            <a:ext cx="3733800" cy="409576"/>
          </a:xfrm>
          <a:prstGeom prst="straightConnector1">
            <a:avLst/>
          </a:prstGeom>
          <a:noFill/>
          <a:ln w="9525">
            <a:solidFill>
              <a:srgbClr val="000000"/>
            </a:solidFill>
            <a:round/>
            <a:headEnd/>
            <a:tailEnd type="triangle" w="med" len="med"/>
          </a:ln>
        </p:spPr>
      </p:cxnSp>
      <p:cxnSp>
        <p:nvCxnSpPr>
          <p:cNvPr id="1029" name="AutoShape 5"/>
          <p:cNvCxnSpPr>
            <a:cxnSpLocks noChangeShapeType="1"/>
          </p:cNvCxnSpPr>
          <p:nvPr/>
        </p:nvCxnSpPr>
        <p:spPr bwMode="auto">
          <a:xfrm flipV="1">
            <a:off x="2514600" y="3733800"/>
            <a:ext cx="3733800" cy="200026"/>
          </a:xfrm>
          <a:prstGeom prst="straightConnector1">
            <a:avLst/>
          </a:prstGeom>
          <a:noFill/>
          <a:ln w="9525">
            <a:solidFill>
              <a:srgbClr val="000000"/>
            </a:solidFill>
            <a:round/>
            <a:headEnd/>
            <a:tailEnd type="triangle" w="med" len="med"/>
          </a:ln>
        </p:spPr>
      </p:cxnSp>
      <p:cxnSp>
        <p:nvCxnSpPr>
          <p:cNvPr id="1030" name="AutoShape 6"/>
          <p:cNvCxnSpPr>
            <a:cxnSpLocks noChangeShapeType="1"/>
          </p:cNvCxnSpPr>
          <p:nvPr/>
        </p:nvCxnSpPr>
        <p:spPr bwMode="auto">
          <a:xfrm>
            <a:off x="1676400" y="4648200"/>
            <a:ext cx="3048000" cy="381000"/>
          </a:xfrm>
          <a:prstGeom prst="straightConnector1">
            <a:avLst/>
          </a:prstGeom>
          <a:noFill/>
          <a:ln w="9525">
            <a:solidFill>
              <a:srgbClr val="000000"/>
            </a:solidFill>
            <a:round/>
            <a:headEnd/>
            <a:tailEnd type="triangle" w="med" len="med"/>
          </a:ln>
        </p:spPr>
      </p:cxnSp>
      <p:cxnSp>
        <p:nvCxnSpPr>
          <p:cNvPr id="1031" name="AutoShape 7"/>
          <p:cNvCxnSpPr>
            <a:cxnSpLocks noChangeShapeType="1"/>
          </p:cNvCxnSpPr>
          <p:nvPr/>
        </p:nvCxnSpPr>
        <p:spPr bwMode="auto">
          <a:xfrm>
            <a:off x="1676400" y="4724400"/>
            <a:ext cx="2286000" cy="457200"/>
          </a:xfrm>
          <a:prstGeom prst="straightConnector1">
            <a:avLst/>
          </a:prstGeom>
          <a:noFill/>
          <a:ln w="9525">
            <a:solidFill>
              <a:srgbClr val="000000"/>
            </a:solidFill>
            <a:round/>
            <a:headEnd/>
            <a:tailEnd type="triangle" w="med" len="med"/>
          </a:ln>
        </p:spPr>
      </p:cxnSp>
      <p:sp>
        <p:nvSpPr>
          <p:cNvPr id="14" name="TextBox 13"/>
          <p:cNvSpPr txBox="1"/>
          <p:nvPr/>
        </p:nvSpPr>
        <p:spPr>
          <a:xfrm>
            <a:off x="304800" y="304800"/>
            <a:ext cx="8458200" cy="1231106"/>
          </a:xfrm>
          <a:prstGeom prst="rect">
            <a:avLst/>
          </a:prstGeom>
          <a:noFill/>
        </p:spPr>
        <p:txBody>
          <a:bodyPr wrap="square" rtlCol="0">
            <a:spAutoFit/>
          </a:bodyPr>
          <a:lstStyle/>
          <a:p>
            <a:r>
              <a:rPr lang="en-US" sz="2800" dirty="0" smtClean="0"/>
              <a:t>Trend in wealth </a:t>
            </a:r>
            <a:r>
              <a:rPr lang="en-US" sz="2800" dirty="0"/>
              <a:t>group over 60 years (1944-2004), </a:t>
            </a:r>
            <a:r>
              <a:rPr lang="en-US" sz="2800" dirty="0" err="1"/>
              <a:t>Shinile</a:t>
            </a:r>
            <a:r>
              <a:rPr lang="en-US" sz="2800" dirty="0"/>
              <a:t> zone, Somali Region, Ethiopia</a:t>
            </a:r>
          </a:p>
          <a:p>
            <a:endParaRPr lang="en-US" dirty="0"/>
          </a:p>
        </p:txBody>
      </p:sp>
      <p:sp>
        <p:nvSpPr>
          <p:cNvPr id="9" name="TextBox 8"/>
          <p:cNvSpPr txBox="1"/>
          <p:nvPr/>
        </p:nvSpPr>
        <p:spPr>
          <a:xfrm>
            <a:off x="4343400" y="6096000"/>
            <a:ext cx="4509889" cy="369332"/>
          </a:xfrm>
          <a:prstGeom prst="rect">
            <a:avLst/>
          </a:prstGeom>
          <a:noFill/>
        </p:spPr>
        <p:txBody>
          <a:bodyPr wrap="none" rtlCol="0">
            <a:spAutoFit/>
          </a:bodyPr>
          <a:lstStyle/>
          <a:p>
            <a:r>
              <a:rPr lang="en-US" dirty="0" smtClean="0">
                <a:solidFill>
                  <a:schemeClr val="bg1"/>
                </a:solidFill>
              </a:rPr>
              <a:t>(Source: adapted from </a:t>
            </a:r>
            <a:r>
              <a:rPr lang="en-US" dirty="0" err="1" smtClean="0">
                <a:solidFill>
                  <a:schemeClr val="bg1"/>
                </a:solidFill>
              </a:rPr>
              <a:t>Kassahun</a:t>
            </a:r>
            <a:r>
              <a:rPr lang="en-US" dirty="0" smtClean="0">
                <a:solidFill>
                  <a:schemeClr val="bg1"/>
                </a:solidFill>
              </a:rPr>
              <a:t> et al., 2008)</a:t>
            </a:r>
            <a:endParaRPr lang="en-US" dirty="0">
              <a:solidFill>
                <a:schemeClr val="bg1"/>
              </a:solidFill>
            </a:endParaRPr>
          </a:p>
        </p:txBody>
      </p:sp>
    </p:spTree>
    <p:extLst>
      <p:ext uri="{BB962C8B-B14F-4D97-AF65-F5344CB8AC3E}">
        <p14:creationId xmlns:p14="http://schemas.microsoft.com/office/powerpoint/2010/main" val="21039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anim calcmode="lin" valueType="num">
                                      <p:cBhvr additive="base">
                                        <p:cTn id="19" dur="500" fill="hold"/>
                                        <p:tgtEl>
                                          <p:spTgt spid="1029"/>
                                        </p:tgtEl>
                                        <p:attrNameLst>
                                          <p:attrName>ppt_x</p:attrName>
                                        </p:attrNameLst>
                                      </p:cBhvr>
                                      <p:tavLst>
                                        <p:tav tm="0">
                                          <p:val>
                                            <p:strVal val="#ppt_x"/>
                                          </p:val>
                                        </p:tav>
                                        <p:tav tm="100000">
                                          <p:val>
                                            <p:strVal val="#ppt_x"/>
                                          </p:val>
                                        </p:tav>
                                      </p:tavLst>
                                    </p:anim>
                                    <p:anim calcmode="lin" valueType="num">
                                      <p:cBhvr additive="base">
                                        <p:cTn id="20"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0"/>
                                        </p:tgtEl>
                                        <p:attrNameLst>
                                          <p:attrName>style.visibility</p:attrName>
                                        </p:attrNameLst>
                                      </p:cBhvr>
                                      <p:to>
                                        <p:strVal val="visible"/>
                                      </p:to>
                                    </p:set>
                                    <p:anim calcmode="lin" valueType="num">
                                      <p:cBhvr additive="base">
                                        <p:cTn id="25" dur="500" fill="hold"/>
                                        <p:tgtEl>
                                          <p:spTgt spid="1030"/>
                                        </p:tgtEl>
                                        <p:attrNameLst>
                                          <p:attrName>ppt_x</p:attrName>
                                        </p:attrNameLst>
                                      </p:cBhvr>
                                      <p:tavLst>
                                        <p:tav tm="0">
                                          <p:val>
                                            <p:strVal val="#ppt_x"/>
                                          </p:val>
                                        </p:tav>
                                        <p:tav tm="100000">
                                          <p:val>
                                            <p:strVal val="#ppt_x"/>
                                          </p:val>
                                        </p:tav>
                                      </p:tavLst>
                                    </p:anim>
                                    <p:anim calcmode="lin" valueType="num">
                                      <p:cBhvr additive="base">
                                        <p:cTn id="26"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31"/>
                                        </p:tgtEl>
                                        <p:attrNameLst>
                                          <p:attrName>style.visibility</p:attrName>
                                        </p:attrNameLst>
                                      </p:cBhvr>
                                      <p:to>
                                        <p:strVal val="visible"/>
                                      </p:to>
                                    </p:set>
                                    <p:anim calcmode="lin" valueType="num">
                                      <p:cBhvr additive="base">
                                        <p:cTn id="31" dur="500" fill="hold"/>
                                        <p:tgtEl>
                                          <p:spTgt spid="1031"/>
                                        </p:tgtEl>
                                        <p:attrNameLst>
                                          <p:attrName>ppt_x</p:attrName>
                                        </p:attrNameLst>
                                      </p:cBhvr>
                                      <p:tavLst>
                                        <p:tav tm="0">
                                          <p:val>
                                            <p:strVal val="#ppt_x"/>
                                          </p:val>
                                        </p:tav>
                                        <p:tav tm="100000">
                                          <p:val>
                                            <p:strVal val="#ppt_x"/>
                                          </p:val>
                                        </p:tav>
                                      </p:tavLst>
                                    </p:anim>
                                    <p:anim calcmode="lin" valueType="num">
                                      <p:cBhvr additive="base">
                                        <p:cTn id="32"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solidFill>
                  <a:schemeClr val="bg1"/>
                </a:solidFill>
              </a:rPr>
              <a:t>Short-term trends in livestock ownership,</a:t>
            </a:r>
            <a:br>
              <a:rPr lang="en-US" sz="2800" dirty="0" smtClean="0">
                <a:solidFill>
                  <a:schemeClr val="bg1"/>
                </a:solidFill>
              </a:rPr>
            </a:br>
            <a:r>
              <a:rPr lang="en-US" sz="2800" dirty="0" smtClean="0"/>
              <a:t>Short-term </a:t>
            </a:r>
            <a:r>
              <a:rPr lang="en-US" sz="2800" dirty="0"/>
              <a:t>trends in livestock ownership, </a:t>
            </a:r>
            <a:br>
              <a:rPr lang="en-US" sz="2800" dirty="0"/>
            </a:br>
            <a:r>
              <a:rPr lang="en-US" sz="2800" dirty="0" smtClean="0"/>
              <a:t>	lowland </a:t>
            </a:r>
            <a:r>
              <a:rPr lang="en-US" sz="2800" dirty="0" err="1"/>
              <a:t>Hawd</a:t>
            </a:r>
            <a:r>
              <a:rPr lang="en-US" sz="2800" dirty="0"/>
              <a:t>, Somali Region, Ethiopia </a:t>
            </a:r>
            <a:r>
              <a:rPr lang="en-US" sz="2800" dirty="0" smtClean="0">
                <a:solidFill>
                  <a:schemeClr val="bg1"/>
                </a:solidFill>
              </a:rPr>
              <a:t>Region, Ethiopia </a:t>
            </a:r>
            <a:endParaRPr lang="en-US" sz="2800" dirty="0">
              <a:solidFill>
                <a:schemeClr val="bg1"/>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228600" y="1769440"/>
            <a:ext cx="4826373" cy="417416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4114800" y="1752600"/>
            <a:ext cx="4845844" cy="4191000"/>
          </a:xfrm>
          <a:prstGeom prst="rect">
            <a:avLst/>
          </a:prstGeom>
          <a:noFill/>
          <a:ln w="9525">
            <a:noFill/>
            <a:miter lim="800000"/>
            <a:headEnd/>
            <a:tailEnd/>
          </a:ln>
          <a:effectLst/>
        </p:spPr>
      </p:pic>
      <p:cxnSp>
        <p:nvCxnSpPr>
          <p:cNvPr id="7" name="Straight Arrow Connector 6"/>
          <p:cNvCxnSpPr/>
          <p:nvPr/>
        </p:nvCxnSpPr>
        <p:spPr>
          <a:xfrm flipV="1">
            <a:off x="3581400" y="2514600"/>
            <a:ext cx="31242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590800" y="3429000"/>
            <a:ext cx="3200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676400" y="4572000"/>
            <a:ext cx="3200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00600" y="6248400"/>
            <a:ext cx="4178323" cy="369332"/>
          </a:xfrm>
          <a:prstGeom prst="rect">
            <a:avLst/>
          </a:prstGeom>
          <a:noFill/>
        </p:spPr>
        <p:txBody>
          <a:bodyPr wrap="none" rtlCol="0">
            <a:spAutoFit/>
          </a:bodyPr>
          <a:lstStyle/>
          <a:p>
            <a:r>
              <a:rPr lang="en-US" dirty="0" smtClean="0">
                <a:solidFill>
                  <a:schemeClr val="bg1"/>
                </a:solidFill>
              </a:rPr>
              <a:t>(Source: adapted from SCUK, 1998 ; 2005)</a:t>
            </a:r>
            <a:endParaRPr lang="en-US" dirty="0">
              <a:solidFill>
                <a:schemeClr val="bg1"/>
              </a:solidFill>
            </a:endParaRPr>
          </a:p>
        </p:txBody>
      </p:sp>
    </p:spTree>
    <p:extLst>
      <p:ext uri="{BB962C8B-B14F-4D97-AF65-F5344CB8AC3E}">
        <p14:creationId xmlns:p14="http://schemas.microsoft.com/office/powerpoint/2010/main" val="486211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normAutofit fontScale="90000"/>
          </a:bodyPr>
          <a:lstStyle/>
          <a:p>
            <a:r>
              <a:rPr lang="en-US" dirty="0" smtClean="0"/>
              <a:t>					</a:t>
            </a:r>
            <a:br>
              <a:rPr lang="en-US" dirty="0" smtClean="0"/>
            </a:br>
            <a:r>
              <a:rPr lang="en-US" dirty="0" smtClean="0"/>
              <a:t>OTHER DATA</a:t>
            </a:r>
            <a:r>
              <a:rPr lang="en-US" dirty="0"/>
              <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sz="2400" dirty="0" smtClean="0"/>
              <a:t>Proportional wealth </a:t>
            </a:r>
            <a:r>
              <a:rPr lang="en-US" sz="2400" dirty="0"/>
              <a:t>group data from Somali Region ‘livelihoods baselines’ indicates, over 8 years:</a:t>
            </a:r>
          </a:p>
          <a:p>
            <a:pPr lvl="1"/>
            <a:r>
              <a:rPr lang="en-US" sz="2000" dirty="0"/>
              <a:t>5% increase in proportion of ‘poor’ households</a:t>
            </a:r>
          </a:p>
          <a:p>
            <a:pPr lvl="1"/>
            <a:r>
              <a:rPr lang="en-US" sz="2000" dirty="0"/>
              <a:t>5% decrease in proportion of ‘middle wealth’ households</a:t>
            </a:r>
          </a:p>
          <a:p>
            <a:pPr lvl="1"/>
            <a:r>
              <a:rPr lang="en-US" sz="2000" dirty="0"/>
              <a:t>No change in proportion of ‘better off’ households</a:t>
            </a:r>
          </a:p>
          <a:p>
            <a:r>
              <a:rPr lang="en-US" sz="2400" dirty="0"/>
              <a:t>But, apply a 2.5% annual population growth to this data and </a:t>
            </a:r>
            <a:r>
              <a:rPr lang="en-US" sz="2400" i="1" u="sng" dirty="0"/>
              <a:t>absolute</a:t>
            </a:r>
            <a:r>
              <a:rPr lang="en-US" sz="2400" dirty="0"/>
              <a:t> trends can be estimated: </a:t>
            </a:r>
          </a:p>
          <a:p>
            <a:pPr lvl="1"/>
            <a:r>
              <a:rPr lang="en-US" sz="2000" dirty="0"/>
              <a:t>4.1% annual increase in </a:t>
            </a:r>
            <a:r>
              <a:rPr lang="en-US" sz="2000" b="1" dirty="0"/>
              <a:t>number</a:t>
            </a:r>
            <a:r>
              <a:rPr lang="en-US" sz="2000" dirty="0"/>
              <a:t> of  poor households</a:t>
            </a:r>
          </a:p>
          <a:p>
            <a:pPr lvl="1"/>
            <a:r>
              <a:rPr lang="en-US" sz="2000" dirty="0"/>
              <a:t>0.8% annual increase in </a:t>
            </a:r>
            <a:r>
              <a:rPr lang="en-US" sz="2000" b="1" dirty="0"/>
              <a:t>number</a:t>
            </a:r>
            <a:r>
              <a:rPr lang="en-US" sz="2000" dirty="0"/>
              <a:t> of middle-wealth households</a:t>
            </a:r>
          </a:p>
          <a:p>
            <a:pPr lvl="1"/>
            <a:r>
              <a:rPr lang="en-US" sz="2000" dirty="0"/>
              <a:t>2.5% annual increase in </a:t>
            </a:r>
            <a:r>
              <a:rPr lang="en-US" sz="2000" b="1" dirty="0"/>
              <a:t>number</a:t>
            </a:r>
            <a:r>
              <a:rPr lang="en-US" sz="2000" dirty="0"/>
              <a:t>  </a:t>
            </a:r>
            <a:r>
              <a:rPr lang="en-US" sz="2000" dirty="0" smtClean="0"/>
              <a:t>of wealthy households</a:t>
            </a:r>
          </a:p>
          <a:p>
            <a:pPr marL="457200" lvl="1" indent="0">
              <a:buNone/>
            </a:pPr>
            <a:endParaRPr lang="en-US" sz="2000" dirty="0" smtClean="0"/>
          </a:p>
          <a:p>
            <a:pPr marL="457200" lvl="1" indent="0">
              <a:buNone/>
            </a:pPr>
            <a:r>
              <a:rPr lang="en-US" sz="2600" dirty="0" smtClean="0"/>
              <a:t>Livestock exports from Ethiopia</a:t>
            </a:r>
          </a:p>
          <a:p>
            <a:pPr lvl="1">
              <a:buFontTx/>
              <a:buChar char="-"/>
            </a:pPr>
            <a:r>
              <a:rPr lang="en-US" sz="2600" dirty="0" smtClean="0"/>
              <a:t>Formal trade increases from less than $2m/year in 2002 to $211m in 2011</a:t>
            </a:r>
          </a:p>
          <a:p>
            <a:pPr lvl="1">
              <a:buFontTx/>
              <a:buChar char="-"/>
            </a:pPr>
            <a:r>
              <a:rPr lang="en-US" sz="2600" dirty="0" smtClean="0"/>
              <a:t>87% increase in formal trade in 2011 alone</a:t>
            </a:r>
          </a:p>
          <a:p>
            <a:pPr lvl="1">
              <a:buFontTx/>
              <a:buChar char="-"/>
            </a:pPr>
            <a:r>
              <a:rPr lang="en-US" sz="2600" dirty="0" smtClean="0"/>
              <a:t>Evidence of increased informal trade – Sudan, Somaliland, </a:t>
            </a:r>
            <a:r>
              <a:rPr lang="en-US" sz="2600" dirty="0" err="1" smtClean="0"/>
              <a:t>Puntland</a:t>
            </a:r>
            <a:endParaRPr lang="en-US" sz="2600" dirty="0" smtClean="0"/>
          </a:p>
        </p:txBody>
      </p:sp>
    </p:spTree>
    <p:extLst>
      <p:ext uri="{BB962C8B-B14F-4D97-AF65-F5344CB8AC3E}">
        <p14:creationId xmlns:p14="http://schemas.microsoft.com/office/powerpoint/2010/main" val="402948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linds(horizontal)">
                                      <p:cBhvr>
                                        <p:cTn id="30" dur="500"/>
                                        <p:tgtEl>
                                          <p:spTgt spid="3">
                                            <p:txEl>
                                              <p:pRg st="7" end="7"/>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blinds(horizontal)">
                                      <p:cBhvr>
                                        <p:cTn id="33" dur="500"/>
                                        <p:tgtEl>
                                          <p:spTgt spid="3">
                                            <p:txEl>
                                              <p:pRg st="9" end="9"/>
                                            </p:txEl>
                                          </p:spTgt>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blinds(horizontal)">
                                      <p:cBhvr>
                                        <p:cTn id="36" dur="500"/>
                                        <p:tgtEl>
                                          <p:spTgt spid="3">
                                            <p:txEl>
                                              <p:pRg st="10" end="10"/>
                                            </p:tx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blinds(horizontal)">
                                      <p:cBhvr>
                                        <p:cTn id="39" dur="500"/>
                                        <p:tgtEl>
                                          <p:spTgt spid="3">
                                            <p:txEl>
                                              <p:pRg st="11" end="11"/>
                                            </p:txEl>
                                          </p:spTgt>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blinds(horizontal)">
                                      <p:cBhvr>
                                        <p:cTn id="4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176331546"/>
              </p:ext>
            </p:extLst>
          </p:nvPr>
        </p:nvGraphicFramePr>
        <p:xfrm>
          <a:off x="118281" y="820003"/>
          <a:ext cx="8763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8195" name="Title 4"/>
          <p:cNvSpPr>
            <a:spLocks noGrp="1"/>
          </p:cNvSpPr>
          <p:nvPr>
            <p:ph type="title"/>
          </p:nvPr>
        </p:nvSpPr>
        <p:spPr/>
        <p:txBody>
          <a:bodyPr/>
          <a:lstStyle/>
          <a:p>
            <a:pPr eaLnBrk="1" hangingPunct="1"/>
            <a:r>
              <a:rPr lang="en-GB" sz="3600" b="1" dirty="0" smtClean="0"/>
              <a:t>Trends: 1922-2010, Somali region Ethiopia</a:t>
            </a:r>
          </a:p>
        </p:txBody>
      </p:sp>
      <p:sp>
        <p:nvSpPr>
          <p:cNvPr id="5" name="Title 1"/>
          <p:cNvSpPr txBox="1">
            <a:spLocks/>
          </p:cNvSpPr>
          <p:nvPr/>
        </p:nvSpPr>
        <p:spPr>
          <a:xfrm>
            <a:off x="304800" y="0"/>
            <a:ext cx="8229600" cy="838200"/>
          </a:xfrm>
          <a:prstGeom prst="rect">
            <a:avLst/>
          </a:prstGeom>
        </p:spPr>
        <p:txBody>
          <a:bodyPr vert="horz" lIns="91440" tIns="45720" rIns="91440" bIns="45720" rtlCol="0" anchor="ctr">
            <a:normAutofit fontScale="92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Other data – Somaliland, 1920-2009</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cxnSp>
        <p:nvCxnSpPr>
          <p:cNvPr id="7" name="Straight Arrow Connector 6"/>
          <p:cNvCxnSpPr/>
          <p:nvPr/>
        </p:nvCxnSpPr>
        <p:spPr>
          <a:xfrm flipV="1">
            <a:off x="3581400" y="3581400"/>
            <a:ext cx="3276600" cy="1219200"/>
          </a:xfrm>
          <a:prstGeom prst="straightConnector1">
            <a:avLst/>
          </a:prstGeom>
          <a:ln w="22225">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7200" y="6019800"/>
            <a:ext cx="8458200" cy="276999"/>
          </a:xfrm>
          <a:prstGeom prst="rect">
            <a:avLst/>
          </a:prstGeom>
          <a:noFill/>
        </p:spPr>
        <p:txBody>
          <a:bodyPr wrap="square" rtlCol="0">
            <a:spAutoFit/>
          </a:bodyPr>
          <a:lstStyle/>
          <a:p>
            <a:r>
              <a:rPr lang="en-US" sz="1200" dirty="0" smtClean="0">
                <a:solidFill>
                  <a:schemeClr val="bg1"/>
                </a:solidFill>
              </a:rPr>
              <a:t>Data sources: Kenya Office; Ethiopia Meteorological Office; SWALIM; Hunt (1940); </a:t>
            </a:r>
            <a:r>
              <a:rPr lang="en-US" sz="1200" dirty="0" err="1" smtClean="0">
                <a:solidFill>
                  <a:schemeClr val="bg1"/>
                </a:solidFill>
              </a:rPr>
              <a:t>Lewi</a:t>
            </a:r>
            <a:endParaRPr lang="en-US" sz="1200" dirty="0">
              <a:solidFill>
                <a:schemeClr val="bg1"/>
              </a:solidFill>
            </a:endParaRPr>
          </a:p>
        </p:txBody>
      </p:sp>
    </p:spTree>
    <p:extLst>
      <p:ext uri="{BB962C8B-B14F-4D97-AF65-F5344CB8AC3E}">
        <p14:creationId xmlns:p14="http://schemas.microsoft.com/office/powerpoint/2010/main" val="3317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2"/>
          <p:cNvSpPr>
            <a:spLocks noGrp="1"/>
          </p:cNvSpPr>
          <p:nvPr>
            <p:ph type="sldNum" sz="quarter" idx="10"/>
          </p:nvPr>
        </p:nvSpPr>
        <p:spPr/>
        <p:txBody>
          <a:bodyPr/>
          <a:lstStyle/>
          <a:p>
            <a:pPr>
              <a:defRPr/>
            </a:pPr>
            <a:fld id="{284C65E5-EF62-41A0-83D0-4F139597BD91}" type="slidenum">
              <a:rPr lang="en-US"/>
              <a:pPr>
                <a:defRPr/>
              </a:pPr>
              <a:t>2</a:t>
            </a:fld>
            <a:endParaRPr lang="en-US"/>
          </a:p>
        </p:txBody>
      </p:sp>
      <p:graphicFrame>
        <p:nvGraphicFramePr>
          <p:cNvPr id="1026" name="Rectangle 2" hidden="1"/>
          <p:cNvGraphicFramePr>
            <a:graphicFrameLocks/>
          </p:cNvGraphicFramePr>
          <p:nvPr>
            <p:custDataLst>
              <p:tags r:id="rId2"/>
            </p:custDataLst>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1041" name="think-cell Slide" r:id="rId16" imgW="0" imgH="0" progId="">
                  <p:embed/>
                </p:oleObj>
              </mc:Choice>
              <mc:Fallback>
                <p:oleObj name="think-cell Slide" r:id="rId1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0" y="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8" name="Rectangle 4"/>
          <p:cNvSpPr>
            <a:spLocks noChangeArrowheads="1"/>
          </p:cNvSpPr>
          <p:nvPr>
            <p:custDataLst>
              <p:tags r:id="rId3"/>
            </p:custDataLst>
          </p:nvPr>
        </p:nvSpPr>
        <p:spPr bwMode="gray">
          <a:xfrm>
            <a:off x="85725" y="1047750"/>
            <a:ext cx="48387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solidFill>
                  <a:schemeClr val="tx2"/>
                </a:solidFill>
              </a:rPr>
              <a:t>Ethiopia is a poor, but rapidly growing country with distinct regional differences, with Productive Ethiopia showing high growth potential</a:t>
            </a:r>
          </a:p>
        </p:txBody>
      </p:sp>
      <p:pic>
        <p:nvPicPr>
          <p:cNvPr id="1029" name="Picture 7"/>
          <p:cNvPicPr>
            <a:picLocks noChangeAspect="1" noChangeArrowheads="1"/>
          </p:cNvPicPr>
          <p:nvPr>
            <p:custDataLst>
              <p:tags r:id="rId4"/>
            </p:custDataLst>
          </p:nvPr>
        </p:nvPicPr>
        <p:blipFill>
          <a:blip r:embed="rId17">
            <a:extLst>
              <a:ext uri="{28A0092B-C50C-407E-A947-70E740481C1C}">
                <a14:useLocalDpi xmlns:a14="http://schemas.microsoft.com/office/drawing/2010/main" val="0"/>
              </a:ext>
            </a:extLst>
          </a:blip>
          <a:srcRect/>
          <a:stretch>
            <a:fillRect/>
          </a:stretch>
        </p:blipFill>
        <p:spPr bwMode="gray">
          <a:xfrm>
            <a:off x="42863" y="2673350"/>
            <a:ext cx="5138737"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1030" name="Group 27"/>
          <p:cNvGrpSpPr>
            <a:grpSpLocks/>
          </p:cNvGrpSpPr>
          <p:nvPr/>
        </p:nvGrpSpPr>
        <p:grpSpPr bwMode="auto">
          <a:xfrm>
            <a:off x="4994275" y="1104900"/>
            <a:ext cx="4076700" cy="2597150"/>
            <a:chOff x="3074" y="650"/>
            <a:chExt cx="2568" cy="1636"/>
          </a:xfrm>
        </p:grpSpPr>
        <p:sp>
          <p:nvSpPr>
            <p:cNvPr id="1038" name="Rectangle 15"/>
            <p:cNvSpPr>
              <a:spLocks noChangeArrowheads="1"/>
            </p:cNvSpPr>
            <p:nvPr>
              <p:custDataLst>
                <p:tags r:id="rId10"/>
              </p:custDataLst>
            </p:nvPr>
          </p:nvSpPr>
          <p:spPr bwMode="gray">
            <a:xfrm>
              <a:off x="3075" y="650"/>
              <a:ext cx="2567" cy="206"/>
            </a:xfrm>
            <a:prstGeom prst="rect">
              <a:avLst/>
            </a:prstGeom>
            <a:solidFill>
              <a:schemeClr val="accent1"/>
            </a:solidFill>
            <a:ln w="19050">
              <a:solidFill>
                <a:schemeClr val="accent1"/>
              </a:solidFill>
              <a:miter lim="800000"/>
              <a:headEnd/>
              <a:tailEnd/>
            </a:ln>
          </p:spPr>
          <p:txBody>
            <a:bodyPr wrap="none" anchor="ctr"/>
            <a:lstStyle/>
            <a:p>
              <a:pPr algn="ctr"/>
              <a:endParaRPr lang="en-US"/>
            </a:p>
          </p:txBody>
        </p:sp>
        <p:grpSp>
          <p:nvGrpSpPr>
            <p:cNvPr id="1039" name="Group 25"/>
            <p:cNvGrpSpPr>
              <a:grpSpLocks/>
            </p:cNvGrpSpPr>
            <p:nvPr/>
          </p:nvGrpSpPr>
          <p:grpSpPr bwMode="auto">
            <a:xfrm>
              <a:off x="3121" y="681"/>
              <a:ext cx="2469" cy="1586"/>
              <a:chOff x="3121" y="681"/>
              <a:chExt cx="2469" cy="1586"/>
            </a:xfrm>
          </p:grpSpPr>
          <p:sp>
            <p:nvSpPr>
              <p:cNvPr id="1041" name="Rectangle 14"/>
              <p:cNvSpPr>
                <a:spLocks noChangeArrowheads="1"/>
              </p:cNvSpPr>
              <p:nvPr>
                <p:custDataLst>
                  <p:tags r:id="rId12"/>
                </p:custDataLst>
              </p:nvPr>
            </p:nvSpPr>
            <p:spPr bwMode="gray">
              <a:xfrm>
                <a:off x="3139" y="875"/>
                <a:ext cx="2451"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69863" indent="-169863">
                  <a:spcBef>
                    <a:spcPct val="10000"/>
                  </a:spcBef>
                  <a:buFontTx/>
                  <a:buChar char="•"/>
                </a:pPr>
                <a:r>
                  <a:rPr lang="en-US" sz="1400"/>
                  <a:t>Based on current trends, </a:t>
                </a:r>
                <a:r>
                  <a:rPr lang="en-US" sz="1400" b="1">
                    <a:solidFill>
                      <a:schemeClr val="tx2"/>
                    </a:solidFill>
                  </a:rPr>
                  <a:t>Ethiopia will achieve MDG goals </a:t>
                </a:r>
              </a:p>
              <a:p>
                <a:pPr marL="169863" indent="-169863">
                  <a:spcBef>
                    <a:spcPct val="10000"/>
                  </a:spcBef>
                  <a:buFontTx/>
                  <a:buChar char="•"/>
                </a:pPr>
                <a:r>
                  <a:rPr lang="en-US" sz="1400" b="1">
                    <a:solidFill>
                      <a:schemeClr val="tx2"/>
                    </a:solidFill>
                  </a:rPr>
                  <a:t>Humanitarian needs have not declined, </a:t>
                </a:r>
                <a:r>
                  <a:rPr lang="en-US" sz="1400"/>
                  <a:t>with ~13m people receiving food aid, </a:t>
                </a:r>
              </a:p>
              <a:p>
                <a:pPr marL="169863" indent="-169863">
                  <a:spcBef>
                    <a:spcPct val="10000"/>
                  </a:spcBef>
                  <a:buFontTx/>
                  <a:buChar char="•"/>
                </a:pPr>
                <a:r>
                  <a:rPr lang="en-US" sz="1400" b="1">
                    <a:solidFill>
                      <a:schemeClr val="tx2"/>
                    </a:solidFill>
                  </a:rPr>
                  <a:t>Droughts, deforestation &amp; soil degradation </a:t>
                </a:r>
                <a:r>
                  <a:rPr lang="en-US" sz="1400"/>
                  <a:t>pose challenges for subsistence farmers</a:t>
                </a:r>
              </a:p>
              <a:p>
                <a:pPr marL="169863" indent="-169863">
                  <a:spcBef>
                    <a:spcPct val="10000"/>
                  </a:spcBef>
                  <a:buFontTx/>
                  <a:buChar char="•"/>
                </a:pPr>
                <a:r>
                  <a:rPr lang="en-US" sz="1400" b="1"/>
                  <a:t>Sources of growth</a:t>
                </a:r>
                <a:r>
                  <a:rPr lang="en-US" sz="1400"/>
                  <a:t> (e.g., extension system) of past decade less able to drive future growth</a:t>
                </a:r>
                <a:endParaRPr lang="en-US" sz="1400" b="1"/>
              </a:p>
              <a:p>
                <a:pPr marL="169863" indent="-169863">
                  <a:spcBef>
                    <a:spcPct val="10000"/>
                  </a:spcBef>
                  <a:buFontTx/>
                  <a:buChar char="•"/>
                </a:pPr>
                <a:r>
                  <a:rPr lang="en-US" sz="1400" b="1"/>
                  <a:t>Tight government regulation on inputs</a:t>
                </a:r>
                <a:r>
                  <a:rPr lang="en-US" sz="1400"/>
                  <a:t>, like fertilizer and seeds, limit growth </a:t>
                </a:r>
              </a:p>
            </p:txBody>
          </p:sp>
          <p:sp>
            <p:nvSpPr>
              <p:cNvPr id="1042" name="Rectangle 16"/>
              <p:cNvSpPr>
                <a:spLocks noChangeArrowheads="1"/>
              </p:cNvSpPr>
              <p:nvPr>
                <p:custDataLst>
                  <p:tags r:id="rId13"/>
                </p:custDataLst>
              </p:nvPr>
            </p:nvSpPr>
            <p:spPr bwMode="gray">
              <a:xfrm>
                <a:off x="3121" y="681"/>
                <a:ext cx="245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p>
                <a:pPr defTabSz="933450"/>
                <a:r>
                  <a:rPr lang="en-US" sz="1600" b="1" dirty="0">
                    <a:solidFill>
                      <a:schemeClr val="bg1"/>
                    </a:solidFill>
                  </a:rPr>
                  <a:t>Key challenges</a:t>
                </a:r>
              </a:p>
            </p:txBody>
          </p:sp>
        </p:grpSp>
        <p:sp>
          <p:nvSpPr>
            <p:cNvPr id="1040" name="Rectangle 17"/>
            <p:cNvSpPr>
              <a:spLocks noChangeArrowheads="1"/>
            </p:cNvSpPr>
            <p:nvPr>
              <p:custDataLst>
                <p:tags r:id="rId11"/>
              </p:custDataLst>
            </p:nvPr>
          </p:nvSpPr>
          <p:spPr bwMode="gray">
            <a:xfrm>
              <a:off x="3074" y="650"/>
              <a:ext cx="2565" cy="1636"/>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grpSp>
      <p:grpSp>
        <p:nvGrpSpPr>
          <p:cNvPr id="1031" name="Group 26"/>
          <p:cNvGrpSpPr>
            <a:grpSpLocks/>
          </p:cNvGrpSpPr>
          <p:nvPr/>
        </p:nvGrpSpPr>
        <p:grpSpPr bwMode="auto">
          <a:xfrm>
            <a:off x="4983163" y="3930650"/>
            <a:ext cx="4075112" cy="2384425"/>
            <a:chOff x="3067" y="2404"/>
            <a:chExt cx="2567" cy="1502"/>
          </a:xfrm>
        </p:grpSpPr>
        <p:sp>
          <p:nvSpPr>
            <p:cNvPr id="1033" name="Rectangle 19"/>
            <p:cNvSpPr>
              <a:spLocks noChangeArrowheads="1"/>
            </p:cNvSpPr>
            <p:nvPr>
              <p:custDataLst>
                <p:tags r:id="rId6"/>
              </p:custDataLst>
            </p:nvPr>
          </p:nvSpPr>
          <p:spPr bwMode="gray">
            <a:xfrm>
              <a:off x="3067" y="2404"/>
              <a:ext cx="2567" cy="206"/>
            </a:xfrm>
            <a:prstGeom prst="rect">
              <a:avLst/>
            </a:prstGeom>
            <a:solidFill>
              <a:schemeClr val="accent1"/>
            </a:solidFill>
            <a:ln w="19050">
              <a:solidFill>
                <a:schemeClr val="accent1"/>
              </a:solidFill>
              <a:miter lim="800000"/>
              <a:headEnd/>
              <a:tailEnd/>
            </a:ln>
          </p:spPr>
          <p:txBody>
            <a:bodyPr wrap="none" anchor="ctr"/>
            <a:lstStyle/>
            <a:p>
              <a:pPr algn="ctr"/>
              <a:endParaRPr lang="en-US"/>
            </a:p>
          </p:txBody>
        </p:sp>
        <p:grpSp>
          <p:nvGrpSpPr>
            <p:cNvPr id="1034" name="Group 24"/>
            <p:cNvGrpSpPr>
              <a:grpSpLocks/>
            </p:cNvGrpSpPr>
            <p:nvPr/>
          </p:nvGrpSpPr>
          <p:grpSpPr bwMode="auto">
            <a:xfrm>
              <a:off x="3130" y="2435"/>
              <a:ext cx="2451" cy="1444"/>
              <a:chOff x="3130" y="2417"/>
              <a:chExt cx="2451" cy="1444"/>
            </a:xfrm>
          </p:grpSpPr>
          <p:sp>
            <p:nvSpPr>
              <p:cNvPr id="1036" name="Rectangle 18"/>
              <p:cNvSpPr>
                <a:spLocks noChangeArrowheads="1"/>
              </p:cNvSpPr>
              <p:nvPr>
                <p:custDataLst>
                  <p:tags r:id="rId8"/>
                </p:custDataLst>
              </p:nvPr>
            </p:nvSpPr>
            <p:spPr bwMode="gray">
              <a:xfrm>
                <a:off x="3130" y="2612"/>
                <a:ext cx="2451" cy="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69863" indent="-169863">
                  <a:spcBef>
                    <a:spcPct val="10000"/>
                  </a:spcBef>
                  <a:buFontTx/>
                  <a:buChar char="•"/>
                </a:pPr>
                <a:r>
                  <a:rPr lang="en-US" sz="1400" dirty="0">
                    <a:solidFill>
                      <a:schemeClr val="tx2"/>
                    </a:solidFill>
                  </a:rPr>
                  <a:t>Strong </a:t>
                </a:r>
                <a:r>
                  <a:rPr lang="en-US" sz="1400" b="1" dirty="0">
                    <a:solidFill>
                      <a:schemeClr val="tx2"/>
                    </a:solidFill>
                  </a:rPr>
                  <a:t>Ag </a:t>
                </a:r>
                <a:r>
                  <a:rPr lang="en-US" sz="1400" b="1" dirty="0" smtClean="0">
                    <a:solidFill>
                      <a:schemeClr val="tx2"/>
                    </a:solidFill>
                  </a:rPr>
                  <a:t>GDP official </a:t>
                </a:r>
                <a:r>
                  <a:rPr lang="en-US" sz="1400" b="1" dirty="0">
                    <a:solidFill>
                      <a:schemeClr val="tx2"/>
                    </a:solidFill>
                  </a:rPr>
                  <a:t>growth of 8%</a:t>
                </a:r>
                <a:r>
                  <a:rPr lang="en-US" sz="1400" dirty="0"/>
                  <a:t> recently and </a:t>
                </a:r>
                <a:r>
                  <a:rPr lang="en-US" sz="1400" dirty="0">
                    <a:solidFill>
                      <a:schemeClr val="tx2"/>
                    </a:solidFill>
                  </a:rPr>
                  <a:t>increase in cereal production of ~40%</a:t>
                </a:r>
              </a:p>
              <a:p>
                <a:pPr marL="169863" indent="-169863">
                  <a:spcBef>
                    <a:spcPct val="10000"/>
                  </a:spcBef>
                  <a:buFontTx/>
                  <a:buChar char="•"/>
                </a:pPr>
                <a:r>
                  <a:rPr lang="en-US" sz="1400" dirty="0">
                    <a:solidFill>
                      <a:schemeClr val="tx2"/>
                    </a:solidFill>
                  </a:rPr>
                  <a:t>Abundant </a:t>
                </a:r>
                <a:r>
                  <a:rPr lang="en-US" sz="1400" b="1" dirty="0">
                    <a:solidFill>
                      <a:schemeClr val="tx2"/>
                    </a:solidFill>
                  </a:rPr>
                  <a:t>natural resources</a:t>
                </a:r>
                <a:r>
                  <a:rPr lang="en-US" sz="1400" dirty="0">
                    <a:solidFill>
                      <a:schemeClr val="tx2"/>
                    </a:solidFill>
                  </a:rPr>
                  <a:t> for improving productivity: irrigation </a:t>
                </a:r>
                <a:r>
                  <a:rPr lang="en-US" sz="1400" dirty="0"/>
                  <a:t>potential, ‘high potential’ land; abundant labor force</a:t>
                </a:r>
              </a:p>
              <a:p>
                <a:pPr marL="169863" indent="-169863">
                  <a:spcBef>
                    <a:spcPct val="5000"/>
                  </a:spcBef>
                  <a:buFontTx/>
                  <a:buChar char="•"/>
                </a:pPr>
                <a:r>
                  <a:rPr lang="en-US" sz="1400" b="1" dirty="0"/>
                  <a:t>Strong and coordinated donor initiatives</a:t>
                </a:r>
                <a:r>
                  <a:rPr lang="en-US" sz="1400" dirty="0"/>
                  <a:t> such as the new Agricultural Growth Program could catalyze growth in the sector</a:t>
                </a:r>
              </a:p>
              <a:p>
                <a:pPr marL="169863" indent="-169863">
                  <a:spcBef>
                    <a:spcPct val="5000"/>
                  </a:spcBef>
                  <a:buFontTx/>
                  <a:buChar char="•"/>
                </a:pPr>
                <a:r>
                  <a:rPr lang="en-US" sz="1400" b="1" dirty="0"/>
                  <a:t>Progressive</a:t>
                </a:r>
                <a:r>
                  <a:rPr lang="en-US" sz="1400" dirty="0"/>
                  <a:t> and ambitious CAADP plans</a:t>
                </a:r>
              </a:p>
            </p:txBody>
          </p:sp>
          <p:sp>
            <p:nvSpPr>
              <p:cNvPr id="1037" name="Rectangle 20"/>
              <p:cNvSpPr>
                <a:spLocks noChangeArrowheads="1"/>
              </p:cNvSpPr>
              <p:nvPr>
                <p:custDataLst>
                  <p:tags r:id="rId9"/>
                </p:custDataLst>
              </p:nvPr>
            </p:nvSpPr>
            <p:spPr bwMode="gray">
              <a:xfrm>
                <a:off x="3130" y="2417"/>
                <a:ext cx="245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p>
                <a:pPr defTabSz="933450"/>
                <a:r>
                  <a:rPr lang="en-US" sz="1600" b="1" dirty="0">
                    <a:solidFill>
                      <a:schemeClr val="bg1"/>
                    </a:solidFill>
                  </a:rPr>
                  <a:t>Notable opportunities</a:t>
                </a:r>
              </a:p>
            </p:txBody>
          </p:sp>
        </p:grpSp>
        <p:sp>
          <p:nvSpPr>
            <p:cNvPr id="1035" name="Rectangle 21"/>
            <p:cNvSpPr>
              <a:spLocks noChangeArrowheads="1"/>
            </p:cNvSpPr>
            <p:nvPr>
              <p:custDataLst>
                <p:tags r:id="rId7"/>
              </p:custDataLst>
            </p:nvPr>
          </p:nvSpPr>
          <p:spPr bwMode="gray">
            <a:xfrm>
              <a:off x="3067" y="2602"/>
              <a:ext cx="2567" cy="1304"/>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grpSp>
      <p:sp>
        <p:nvSpPr>
          <p:cNvPr id="1032" name="Rectangle 28"/>
          <p:cNvSpPr>
            <a:spLocks noGrp="1" noChangeArrowheads="1"/>
          </p:cNvSpPr>
          <p:nvPr>
            <p:ph type="title"/>
            <p:custDataLst>
              <p:tags r:id="rId5"/>
            </p:custDataLst>
          </p:nvPr>
        </p:nvSpPr>
        <p:spPr bwMode="gray">
          <a:xfrm>
            <a:off x="4684713" y="228600"/>
            <a:ext cx="4306887" cy="609600"/>
          </a:xfrm>
        </p:spPr>
        <p:txBody>
          <a:bodyPr>
            <a:normAutofit fontScale="90000"/>
          </a:bodyPr>
          <a:lstStyle/>
          <a:p>
            <a:pPr algn="ctr" eaLnBrk="1" hangingPunct="1"/>
            <a:r>
              <a:rPr lang="en-US" smtClean="0"/>
              <a:t>Context: Summary</a:t>
            </a:r>
          </a:p>
        </p:txBody>
      </p:sp>
    </p:spTree>
    <p:extLst>
      <p:ext uri="{BB962C8B-B14F-4D97-AF65-F5344CB8AC3E}">
        <p14:creationId xmlns:p14="http://schemas.microsoft.com/office/powerpoint/2010/main" val="25435931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r>
              <a:rPr lang="en-US" sz="2800" dirty="0" smtClean="0"/>
              <a:t>Commercialization, ‘Moving Up and Moving Out’</a:t>
            </a:r>
            <a:endParaRPr lang="en-US" sz="2800" dirty="0">
              <a:solidFill>
                <a:schemeClr val="bg1"/>
              </a:solidFill>
            </a:endParaRPr>
          </a:p>
        </p:txBody>
      </p:sp>
      <p:sp>
        <p:nvSpPr>
          <p:cNvPr id="2051" name="AutoShape 3"/>
          <p:cNvSpPr>
            <a:spLocks noChangeArrowheads="1"/>
          </p:cNvSpPr>
          <p:nvPr/>
        </p:nvSpPr>
        <p:spPr bwMode="auto">
          <a:xfrm>
            <a:off x="1066800" y="1828800"/>
            <a:ext cx="1895475" cy="914399"/>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100" b="1" i="0" u="none" strike="noStrike" cap="none" normalizeH="0" baseline="0" dirty="0" smtClean="0">
                <a:ln>
                  <a:noFill/>
                </a:ln>
                <a:solidFill>
                  <a:schemeClr val="tx1"/>
                </a:solidFill>
                <a:effectLst/>
                <a:latin typeface="Calibri" pitchFamily="34" charset="0"/>
              </a:rPr>
              <a:t>Wealthy</a:t>
            </a:r>
          </a:p>
          <a:p>
            <a:pPr marL="0" marR="0" lvl="0" indent="0" algn="ctr" defTabSz="914400" rtl="0" eaLnBrk="1" fontAlgn="base" latinLnBrk="0" hangingPunct="1">
              <a:lnSpc>
                <a:spcPct val="100000"/>
              </a:lnSpc>
              <a:spcBef>
                <a:spcPct val="0"/>
              </a:spcBef>
              <a:buClrTx/>
              <a:buSzTx/>
              <a:buFontTx/>
              <a:buNone/>
              <a:tabLst/>
            </a:pPr>
            <a:r>
              <a:rPr kumimoji="0" lang="en-US" sz="1100" b="0" i="0" u="none" strike="noStrike" cap="none" normalizeH="0" baseline="0" dirty="0" smtClean="0">
                <a:ln>
                  <a:noFill/>
                </a:ln>
                <a:solidFill>
                  <a:schemeClr val="tx1"/>
                </a:solidFill>
                <a:effectLst/>
                <a:latin typeface="Calibri" pitchFamily="34" charset="0"/>
              </a:rPr>
              <a:t>Livestock holdings/person +++++</a:t>
            </a:r>
          </a:p>
          <a:p>
            <a:pPr marL="0" marR="0" lvl="0" indent="0" algn="ctr" defTabSz="914400" rtl="0" eaLnBrk="1" fontAlgn="base" latinLnBrk="0" hangingPunct="1">
              <a:lnSpc>
                <a:spcPct val="100000"/>
              </a:lnSpc>
              <a:spcBef>
                <a:spcPct val="0"/>
              </a:spcBef>
              <a:buClrTx/>
              <a:buSzTx/>
              <a:buFontTx/>
              <a:buNone/>
              <a:tabLst/>
            </a:pPr>
            <a:r>
              <a:rPr kumimoji="0" lang="en-US" sz="1100" b="0" i="0" u="none" strike="noStrike" cap="none" normalizeH="0" baseline="0" dirty="0" smtClean="0">
                <a:ln>
                  <a:noFill/>
                </a:ln>
                <a:solidFill>
                  <a:schemeClr val="tx1"/>
                </a:solidFill>
                <a:effectLst/>
                <a:latin typeface="Calibri" pitchFamily="34" charset="0"/>
              </a:rPr>
              <a:t>Number of people </a:t>
            </a:r>
          </a:p>
          <a:p>
            <a:pPr marL="0" marR="0" lvl="0" indent="0" algn="ctr" defTabSz="914400" rtl="0" eaLnBrk="1" fontAlgn="base" latinLnBrk="0" hangingPunct="1">
              <a:lnSpc>
                <a:spcPct val="100000"/>
              </a:lnSpc>
              <a:spcBef>
                <a:spcPct val="0"/>
              </a:spcBef>
              <a:buClrTx/>
              <a:buSzTx/>
              <a:buFontTx/>
              <a:buNone/>
              <a:tabLst/>
            </a:pPr>
            <a:r>
              <a:rPr kumimoji="0" lang="en-US" sz="1100" b="0" i="0" u="none" strike="noStrike" cap="none" normalizeH="0" baseline="0" dirty="0" smtClean="0">
                <a:ln>
                  <a:noFill/>
                </a:ln>
                <a:solidFill>
                  <a:schemeClr val="tx1"/>
                </a:solidFill>
                <a:effectLst/>
                <a:latin typeface="Calibri" pitchFamily="34" charset="0"/>
              </a:rPr>
              <a:t>+</a:t>
            </a:r>
            <a:endParaRPr kumimoji="0" lang="en-US" sz="1800" b="0" i="0" u="none" strike="noStrike" cap="none" normalizeH="0" baseline="0" dirty="0" smtClean="0">
              <a:ln>
                <a:noFill/>
              </a:ln>
              <a:solidFill>
                <a:schemeClr val="tx1"/>
              </a:solidFill>
              <a:effectLst/>
              <a:latin typeface="Arial" pitchFamily="34" charset="0"/>
            </a:endParaRPr>
          </a:p>
        </p:txBody>
      </p:sp>
      <p:sp>
        <p:nvSpPr>
          <p:cNvPr id="2052" name="AutoShape 4"/>
          <p:cNvSpPr>
            <a:spLocks noChangeArrowheads="1"/>
          </p:cNvSpPr>
          <p:nvPr/>
        </p:nvSpPr>
        <p:spPr bwMode="auto">
          <a:xfrm>
            <a:off x="1066800" y="2743200"/>
            <a:ext cx="1895475" cy="990600"/>
          </a:xfrm>
          <a:prstGeom prst="flowChartAlternateProcess">
            <a:avLst/>
          </a:prstGeom>
          <a:solidFill>
            <a:srgbClr val="F2F2F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100" b="1" i="0" u="none" strike="noStrike" cap="none" normalizeH="0" baseline="0" dirty="0" smtClean="0">
                <a:ln>
                  <a:noFill/>
                </a:ln>
                <a:solidFill>
                  <a:schemeClr val="tx1"/>
                </a:solidFill>
                <a:effectLst/>
                <a:latin typeface="Calibri" pitchFamily="34" charset="0"/>
              </a:rPr>
              <a:t>Medium wealth</a:t>
            </a:r>
          </a:p>
          <a:p>
            <a:pPr marL="0" marR="0" lvl="0" indent="0" algn="ctr" defTabSz="914400" rtl="0" eaLnBrk="1" fontAlgn="base" latinLnBrk="0" hangingPunct="1">
              <a:lnSpc>
                <a:spcPct val="100000"/>
              </a:lnSpc>
              <a:spcBef>
                <a:spcPct val="0"/>
              </a:spcBef>
              <a:buClrTx/>
              <a:buSzTx/>
              <a:buFontTx/>
              <a:buNone/>
              <a:tabLst/>
            </a:pPr>
            <a:r>
              <a:rPr kumimoji="0" lang="en-US" sz="1100" b="0" i="0" u="none" strike="noStrike" cap="none" normalizeH="0" baseline="0" dirty="0" smtClean="0">
                <a:ln>
                  <a:noFill/>
                </a:ln>
                <a:solidFill>
                  <a:schemeClr val="tx1"/>
                </a:solidFill>
                <a:effectLst/>
                <a:latin typeface="Calibri" pitchFamily="34" charset="0"/>
              </a:rPr>
              <a:t>Livestock holdings/person +++</a:t>
            </a:r>
          </a:p>
          <a:p>
            <a:pPr marL="0" marR="0" lvl="0" indent="0" algn="ctr" defTabSz="914400" rtl="0" eaLnBrk="1" fontAlgn="base" latinLnBrk="0" hangingPunct="1">
              <a:lnSpc>
                <a:spcPct val="100000"/>
              </a:lnSpc>
              <a:spcBef>
                <a:spcPct val="0"/>
              </a:spcBef>
              <a:buClrTx/>
              <a:buSzTx/>
              <a:buFontTx/>
              <a:buNone/>
              <a:tabLst/>
            </a:pPr>
            <a:r>
              <a:rPr kumimoji="0" lang="en-US" sz="1100" b="0" i="0" u="none" strike="noStrike" cap="none" normalizeH="0" baseline="0" dirty="0" smtClean="0">
                <a:ln>
                  <a:noFill/>
                </a:ln>
                <a:solidFill>
                  <a:schemeClr val="tx1"/>
                </a:solidFill>
                <a:effectLst/>
                <a:latin typeface="Calibri" pitchFamily="34" charset="0"/>
              </a:rPr>
              <a:t>Number of people</a:t>
            </a:r>
          </a:p>
          <a:p>
            <a:pPr marL="0" marR="0" lvl="0" indent="0" algn="ctr" defTabSz="914400" rtl="0" eaLnBrk="1" fontAlgn="base" latinLnBrk="0" hangingPunct="1">
              <a:lnSpc>
                <a:spcPct val="100000"/>
              </a:lnSpc>
              <a:spcBef>
                <a:spcPct val="0"/>
              </a:spcBef>
              <a:buClrTx/>
              <a:buSzTx/>
              <a:buFontTx/>
              <a:buNone/>
              <a:tabLst/>
            </a:pPr>
            <a:r>
              <a:rPr kumimoji="0" lang="en-US" sz="1100" b="0" i="0" u="none" strike="noStrike" cap="none" normalizeH="0" baseline="0" dirty="0" smtClean="0">
                <a:ln>
                  <a:noFill/>
                </a:ln>
                <a:solidFill>
                  <a:schemeClr val="tx1"/>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2053" name="AutoShape 5"/>
          <p:cNvSpPr>
            <a:spLocks noChangeArrowheads="1"/>
          </p:cNvSpPr>
          <p:nvPr/>
        </p:nvSpPr>
        <p:spPr bwMode="auto">
          <a:xfrm>
            <a:off x="1066800" y="3962400"/>
            <a:ext cx="1895475" cy="990600"/>
          </a:xfrm>
          <a:prstGeom prst="flowChartAlternateProcess">
            <a:avLst/>
          </a:prstGeom>
          <a:solidFill>
            <a:srgbClr val="80808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100" b="1" i="0" u="none" strike="noStrike" cap="none" normalizeH="0" baseline="0" dirty="0" smtClean="0">
                <a:ln>
                  <a:noFill/>
                </a:ln>
                <a:solidFill>
                  <a:schemeClr val="bg1"/>
                </a:solidFill>
                <a:effectLst/>
                <a:latin typeface="Calibri" pitchFamily="34" charset="0"/>
              </a:rPr>
              <a:t>Poor </a:t>
            </a:r>
          </a:p>
          <a:p>
            <a:pPr marL="0" marR="0" lvl="0" indent="0" algn="ctr" defTabSz="914400" rtl="0" eaLnBrk="1" fontAlgn="base" latinLnBrk="0" hangingPunct="1">
              <a:lnSpc>
                <a:spcPct val="100000"/>
              </a:lnSpc>
              <a:spcBef>
                <a:spcPct val="0"/>
              </a:spcBef>
              <a:buClrTx/>
              <a:buSzTx/>
              <a:buFontTx/>
              <a:buNone/>
              <a:tabLst/>
            </a:pPr>
            <a:r>
              <a:rPr kumimoji="0" lang="en-US" sz="1100" b="0" i="0" u="none" strike="noStrike" cap="none" normalizeH="0" baseline="0" dirty="0" smtClean="0">
                <a:ln>
                  <a:noFill/>
                </a:ln>
                <a:solidFill>
                  <a:schemeClr val="bg1"/>
                </a:solidFill>
                <a:effectLst/>
                <a:latin typeface="Calibri" pitchFamily="34" charset="0"/>
              </a:rPr>
              <a:t>Livestock holdings/person </a:t>
            </a:r>
          </a:p>
          <a:p>
            <a:pPr marL="0" marR="0" lvl="0" indent="0" algn="ctr" defTabSz="914400" rtl="0" eaLnBrk="1" fontAlgn="base" latinLnBrk="0" hangingPunct="1">
              <a:lnSpc>
                <a:spcPct val="100000"/>
              </a:lnSpc>
              <a:spcBef>
                <a:spcPct val="0"/>
              </a:spcBef>
              <a:buClrTx/>
              <a:buSzTx/>
              <a:buFontTx/>
              <a:buNone/>
              <a:tabLst/>
            </a:pPr>
            <a:r>
              <a:rPr kumimoji="0" lang="en-US" sz="1100" b="0" i="0" u="none" strike="noStrike" cap="none" normalizeH="0" baseline="0" dirty="0" smtClean="0">
                <a:ln>
                  <a:noFill/>
                </a:ln>
                <a:solidFill>
                  <a:schemeClr val="bg1"/>
                </a:solidFill>
                <a:effectLst/>
                <a:latin typeface="Calibri" pitchFamily="34" charset="0"/>
              </a:rPr>
              <a:t>+</a:t>
            </a:r>
          </a:p>
          <a:p>
            <a:pPr marL="0" marR="0" lvl="0" indent="0" algn="ctr" defTabSz="914400" rtl="0" eaLnBrk="1" fontAlgn="base" latinLnBrk="0" hangingPunct="1">
              <a:lnSpc>
                <a:spcPct val="100000"/>
              </a:lnSpc>
              <a:spcBef>
                <a:spcPct val="0"/>
              </a:spcBef>
              <a:buClrTx/>
              <a:buSzTx/>
              <a:buFontTx/>
              <a:buNone/>
              <a:tabLst/>
            </a:pPr>
            <a:r>
              <a:rPr kumimoji="0" lang="en-US" sz="1100" b="0" i="0" u="none" strike="noStrike" cap="none" normalizeH="0" baseline="0" dirty="0" smtClean="0">
                <a:ln>
                  <a:noFill/>
                </a:ln>
                <a:solidFill>
                  <a:schemeClr val="bg1"/>
                </a:solidFill>
                <a:effectLst/>
                <a:latin typeface="Calibri" pitchFamily="34" charset="0"/>
              </a:rPr>
              <a:t>Number of people</a:t>
            </a:r>
          </a:p>
          <a:p>
            <a:pPr marL="0" marR="0" lvl="0" indent="0" algn="ctr" defTabSz="914400" rtl="0" eaLnBrk="1" fontAlgn="base" latinLnBrk="0" hangingPunct="1">
              <a:lnSpc>
                <a:spcPct val="100000"/>
              </a:lnSpc>
              <a:spcBef>
                <a:spcPct val="0"/>
              </a:spcBef>
              <a:buClrTx/>
              <a:buSzTx/>
              <a:buFontTx/>
              <a:buNone/>
              <a:tabLst/>
            </a:pPr>
            <a:r>
              <a:rPr kumimoji="0" lang="en-US" sz="1100" b="0" i="0" u="none" strike="noStrike" cap="none" normalizeH="0" baseline="0" dirty="0" smtClean="0">
                <a:ln>
                  <a:noFill/>
                </a:ln>
                <a:solidFill>
                  <a:schemeClr val="bg1"/>
                </a:solidFill>
                <a:effectLst/>
                <a:latin typeface="Calibri" pitchFamily="34" charset="0"/>
              </a:rPr>
              <a:t> ++++</a:t>
            </a:r>
            <a:endParaRPr kumimoji="0" lang="en-US" sz="1800" b="0" i="0" u="none" strike="noStrike" cap="none" normalizeH="0" baseline="0" dirty="0" smtClean="0">
              <a:ln>
                <a:noFill/>
              </a:ln>
              <a:solidFill>
                <a:schemeClr val="bg1"/>
              </a:solidFill>
              <a:effectLst/>
              <a:latin typeface="Arial" pitchFamily="34" charset="0"/>
            </a:endParaRPr>
          </a:p>
        </p:txBody>
      </p:sp>
      <p:sp>
        <p:nvSpPr>
          <p:cNvPr id="2054" name="AutoShape 6"/>
          <p:cNvSpPr>
            <a:spLocks noChangeArrowheads="1"/>
          </p:cNvSpPr>
          <p:nvPr/>
        </p:nvSpPr>
        <p:spPr bwMode="auto">
          <a:xfrm>
            <a:off x="1066800" y="4953000"/>
            <a:ext cx="1895475" cy="1019175"/>
          </a:xfrm>
          <a:prstGeom prst="flowChartAlternateProcess">
            <a:avLst/>
          </a:prstGeom>
          <a:solidFill>
            <a:schemeClr val="tx1">
              <a:lumMod val="65000"/>
              <a:lumOff val="35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100" b="1" i="0" u="none" strike="noStrike" cap="none" normalizeH="0" baseline="0" dirty="0" smtClean="0">
                <a:ln>
                  <a:noFill/>
                </a:ln>
                <a:solidFill>
                  <a:schemeClr val="bg1"/>
                </a:solidFill>
                <a:effectLst/>
                <a:latin typeface="Calibri" pitchFamily="34" charset="0"/>
              </a:rPr>
              <a:t>Destitute</a:t>
            </a:r>
          </a:p>
          <a:p>
            <a:pPr marL="0" marR="0" lvl="0" indent="0" algn="ctr" defTabSz="914400" rtl="0" eaLnBrk="1" fontAlgn="base" latinLnBrk="0" hangingPunct="1">
              <a:lnSpc>
                <a:spcPct val="100000"/>
              </a:lnSpc>
              <a:spcBef>
                <a:spcPct val="0"/>
              </a:spcBef>
              <a:buClrTx/>
              <a:buSzTx/>
              <a:buFontTx/>
              <a:buNone/>
              <a:tabLst/>
            </a:pPr>
            <a:r>
              <a:rPr kumimoji="0" lang="en-US" sz="1100" b="0" i="0" u="none" strike="noStrike" cap="none" normalizeH="0" baseline="0" dirty="0" smtClean="0">
                <a:ln>
                  <a:noFill/>
                </a:ln>
                <a:solidFill>
                  <a:schemeClr val="bg1"/>
                </a:solidFill>
                <a:effectLst/>
                <a:latin typeface="Calibri" pitchFamily="34" charset="0"/>
              </a:rPr>
              <a:t>Livestock holdings/person</a:t>
            </a:r>
          </a:p>
          <a:p>
            <a:pPr marL="0" marR="0" lvl="0" indent="0" algn="ctr" defTabSz="914400" rtl="0" eaLnBrk="1" fontAlgn="base" latinLnBrk="0" hangingPunct="1">
              <a:lnSpc>
                <a:spcPct val="100000"/>
              </a:lnSpc>
              <a:spcBef>
                <a:spcPct val="0"/>
              </a:spcBef>
              <a:buClrTx/>
              <a:buSzTx/>
              <a:buFontTx/>
              <a:buNone/>
              <a:tabLst/>
            </a:pPr>
            <a:r>
              <a:rPr kumimoji="0" lang="en-US" sz="1100" b="0" i="0" u="none" strike="noStrike" cap="none" normalizeH="0" baseline="0" dirty="0" smtClean="0">
                <a:ln>
                  <a:noFill/>
                </a:ln>
                <a:solidFill>
                  <a:schemeClr val="bg1"/>
                </a:solidFill>
                <a:effectLst/>
                <a:latin typeface="Calibri" pitchFamily="34" charset="0"/>
              </a:rPr>
              <a:t>-</a:t>
            </a:r>
          </a:p>
          <a:p>
            <a:pPr marL="0" marR="0" lvl="0" indent="0" algn="ctr" defTabSz="914400" rtl="0" eaLnBrk="1" fontAlgn="base" latinLnBrk="0" hangingPunct="1">
              <a:lnSpc>
                <a:spcPct val="100000"/>
              </a:lnSpc>
              <a:spcBef>
                <a:spcPct val="0"/>
              </a:spcBef>
              <a:buClrTx/>
              <a:buSzTx/>
              <a:buFontTx/>
              <a:buNone/>
              <a:tabLst/>
            </a:pPr>
            <a:r>
              <a:rPr lang="en-US" sz="1100" dirty="0" smtClean="0">
                <a:solidFill>
                  <a:schemeClr val="bg1"/>
                </a:solidFill>
                <a:latin typeface="Calibri" pitchFamily="34" charset="0"/>
              </a:rPr>
              <a:t>Number of people</a:t>
            </a:r>
          </a:p>
          <a:p>
            <a:pPr marL="0" marR="0" lvl="0" indent="0" algn="ctr" defTabSz="914400" rtl="0" eaLnBrk="1" fontAlgn="base" latinLnBrk="0" hangingPunct="1">
              <a:lnSpc>
                <a:spcPct val="100000"/>
              </a:lnSpc>
              <a:spcBef>
                <a:spcPct val="0"/>
              </a:spcBef>
              <a:buClrTx/>
              <a:buSzTx/>
              <a:buFontTx/>
              <a:buNone/>
              <a:tabLst/>
            </a:pPr>
            <a:r>
              <a:rPr kumimoji="0" lang="en-US" sz="1100" b="0" i="0" u="none" strike="noStrike" cap="none" normalizeH="0" baseline="0" dirty="0" smtClean="0">
                <a:ln>
                  <a:noFill/>
                </a:ln>
                <a:solidFill>
                  <a:schemeClr val="tx1"/>
                </a:solidFill>
                <a:effectLst/>
                <a:latin typeface="Calibri" pitchFamily="34" charset="0"/>
              </a:rPr>
              <a:t>+++</a:t>
            </a:r>
            <a:endParaRPr kumimoji="0" lang="en-US" sz="1800" b="0" i="0" u="none" strike="noStrike" cap="none" normalizeH="0" baseline="0" dirty="0" smtClean="0">
              <a:ln>
                <a:noFill/>
              </a:ln>
              <a:solidFill>
                <a:schemeClr val="tx1"/>
              </a:solidFill>
              <a:effectLst/>
              <a:latin typeface="Arial" pitchFamily="34" charset="0"/>
            </a:endParaRPr>
          </a:p>
        </p:txBody>
      </p:sp>
      <p:sp>
        <p:nvSpPr>
          <p:cNvPr id="2055" name="AutoShape 7"/>
          <p:cNvSpPr>
            <a:spLocks noChangeArrowheads="1"/>
          </p:cNvSpPr>
          <p:nvPr/>
        </p:nvSpPr>
        <p:spPr bwMode="auto">
          <a:xfrm>
            <a:off x="4191000" y="2286000"/>
            <a:ext cx="1581150" cy="2895600"/>
          </a:xfrm>
          <a:prstGeom prst="flowChartAlternateProcess">
            <a:avLst/>
          </a:prstGeom>
          <a:solidFill>
            <a:srgbClr val="DAEEF3"/>
          </a:solidFill>
          <a:ln w="9525">
            <a:solidFill>
              <a:srgbClr val="1F497D"/>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rPr>
              <a:t>Capacity to respond to increasing market demand for livestock</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rPr>
              <a:t>Purchasing power</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rPr>
              <a:t>Capacity to access</a:t>
            </a:r>
            <a:r>
              <a:rPr kumimoji="0" lang="en-US" sz="1100" b="1" i="0" u="none" strike="noStrike" cap="none" normalizeH="0" baseline="0" smtClean="0">
                <a:ln>
                  <a:noFill/>
                </a:ln>
                <a:solidFill>
                  <a:schemeClr val="tx1"/>
                </a:solidFill>
                <a:effectLst/>
                <a:latin typeface="Times New Roman" pitchFamily="18" charset="0"/>
              </a:rPr>
              <a:t>,</a:t>
            </a:r>
            <a:r>
              <a:rPr kumimoji="0" lang="en-US" sz="1100" b="1" i="0" u="none" strike="noStrike" cap="none" normalizeH="0" baseline="0" smtClean="0">
                <a:ln>
                  <a:noFill/>
                </a:ln>
                <a:solidFill>
                  <a:schemeClr val="tx1"/>
                </a:solidFill>
                <a:effectLst/>
                <a:latin typeface="Calibri" pitchFamily="34" charset="0"/>
              </a:rPr>
              <a:t> control or sell decreasing grazing and water resources</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rPr>
              <a:t>Capacity to withstand drought and rebuild herds</a:t>
            </a:r>
            <a:endParaRPr kumimoji="0" lang="en-US" sz="1800" b="0" i="0" u="none" strike="noStrike" cap="none" normalizeH="0" baseline="0" smtClean="0">
              <a:ln>
                <a:noFill/>
              </a:ln>
              <a:solidFill>
                <a:schemeClr val="tx1"/>
              </a:solidFill>
              <a:effectLst/>
              <a:latin typeface="Arial" pitchFamily="34" charset="0"/>
            </a:endParaRPr>
          </a:p>
        </p:txBody>
      </p:sp>
      <p:sp>
        <p:nvSpPr>
          <p:cNvPr id="2056" name="AutoShape 8"/>
          <p:cNvSpPr>
            <a:spLocks noChangeArrowheads="1"/>
          </p:cNvSpPr>
          <p:nvPr/>
        </p:nvSpPr>
        <p:spPr bwMode="auto">
          <a:xfrm>
            <a:off x="5638800" y="1981200"/>
            <a:ext cx="1162050" cy="3219450"/>
          </a:xfrm>
          <a:prstGeom prst="upArrow">
            <a:avLst>
              <a:gd name="adj1" fmla="val 50000"/>
              <a:gd name="adj2" fmla="val 88021"/>
            </a:avLst>
          </a:prstGeom>
          <a:solidFill>
            <a:srgbClr val="4F81BD">
              <a:alpha val="48000"/>
            </a:srgbClr>
          </a:solidFill>
          <a:ln w="9525">
            <a:solidFill>
              <a:srgbClr val="4F81BD"/>
            </a:solidFill>
            <a:prstDash val="sysDot"/>
            <a:miter lim="800000"/>
            <a:headEnd/>
            <a:tailEnd/>
          </a:ln>
        </p:spPr>
        <p:txBody>
          <a:bodyPr vert="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D9D9D9"/>
                </a:solidFill>
                <a:effectLst/>
                <a:latin typeface="Calibri" pitchFamily="34" charset="0"/>
              </a:rPr>
              <a:t>   </a:t>
            </a:r>
            <a:r>
              <a:rPr kumimoji="0" lang="en-US" sz="2200" b="1" i="0" u="none" strike="noStrike" cap="none" normalizeH="0" baseline="0" dirty="0" smtClean="0">
                <a:ln>
                  <a:noFill/>
                </a:ln>
                <a:solidFill>
                  <a:srgbClr val="D9D9D9"/>
                </a:solidFill>
                <a:effectLst/>
                <a:latin typeface="Calibri" pitchFamily="34" charset="0"/>
              </a:rPr>
              <a:t>Commercialization</a:t>
            </a:r>
            <a:endParaRPr kumimoji="0" lang="en-US" sz="1800" b="0" i="0" u="none" strike="noStrike" cap="none" normalizeH="0" baseline="0" dirty="0" smtClean="0">
              <a:ln>
                <a:noFill/>
              </a:ln>
              <a:solidFill>
                <a:schemeClr val="tx1"/>
              </a:solidFill>
              <a:effectLst/>
              <a:latin typeface="Arial" pitchFamily="34" charset="0"/>
            </a:endParaRPr>
          </a:p>
        </p:txBody>
      </p:sp>
      <p:sp>
        <p:nvSpPr>
          <p:cNvPr id="12" name="Curved Left Arrow 11"/>
          <p:cNvSpPr/>
          <p:nvPr/>
        </p:nvSpPr>
        <p:spPr>
          <a:xfrm>
            <a:off x="2971800" y="4267200"/>
            <a:ext cx="1295400" cy="1447800"/>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urved Up Arrow 13"/>
          <p:cNvSpPr/>
          <p:nvPr/>
        </p:nvSpPr>
        <p:spPr>
          <a:xfrm rot="16200000">
            <a:off x="2895600" y="2057400"/>
            <a:ext cx="1524000" cy="1371600"/>
          </a:xfrm>
          <a:prstGeom prst="curvedUp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Left Arrow 14"/>
          <p:cNvSpPr/>
          <p:nvPr/>
        </p:nvSpPr>
        <p:spPr>
          <a:xfrm>
            <a:off x="2971800" y="3505200"/>
            <a:ext cx="1295400" cy="762000"/>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8" name="AutoShape 10"/>
          <p:cNvSpPr>
            <a:spLocks noChangeArrowheads="1"/>
          </p:cNvSpPr>
          <p:nvPr/>
        </p:nvSpPr>
        <p:spPr bwMode="auto">
          <a:xfrm>
            <a:off x="4019550" y="1181100"/>
            <a:ext cx="2000250" cy="962025"/>
          </a:xfrm>
          <a:prstGeom prst="flowChartAlternateProcess">
            <a:avLst/>
          </a:prstGeom>
          <a:solidFill>
            <a:srgbClr val="D6E3BC"/>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smtClean="0">
                <a:ln>
                  <a:noFill/>
                </a:ln>
                <a:solidFill>
                  <a:schemeClr val="tx1"/>
                </a:solidFill>
                <a:effectLst/>
                <a:latin typeface="Calibri" pitchFamily="34" charset="0"/>
              </a:rPr>
              <a:t>Moving Up</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Positive feedback loops – increasing assets, increasing influence and capacities</a:t>
            </a:r>
            <a:endParaRPr kumimoji="0" lang="en-US" sz="1800" b="0" i="0" u="none" strike="noStrike" cap="none" normalizeH="0" baseline="0" dirty="0" smtClean="0">
              <a:ln>
                <a:noFill/>
              </a:ln>
              <a:solidFill>
                <a:schemeClr val="tx1"/>
              </a:solidFill>
              <a:effectLst/>
              <a:latin typeface="Arial" pitchFamily="34" charset="0"/>
            </a:endParaRPr>
          </a:p>
        </p:txBody>
      </p:sp>
      <p:sp>
        <p:nvSpPr>
          <p:cNvPr id="2059" name="AutoShape 11"/>
          <p:cNvSpPr>
            <a:spLocks noChangeArrowheads="1"/>
          </p:cNvSpPr>
          <p:nvPr/>
        </p:nvSpPr>
        <p:spPr bwMode="auto">
          <a:xfrm>
            <a:off x="4191000" y="5410200"/>
            <a:ext cx="1981200" cy="1104900"/>
          </a:xfrm>
          <a:prstGeom prst="flowChartAlternateProcess">
            <a:avLst/>
          </a:prstGeom>
          <a:solidFill>
            <a:srgbClr val="FABF8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smtClean="0">
                <a:ln>
                  <a:noFill/>
                </a:ln>
                <a:solidFill>
                  <a:schemeClr val="tx1"/>
                </a:solidFill>
                <a:effectLst/>
                <a:latin typeface="Calibri" pitchFamily="34" charset="0"/>
              </a:rPr>
              <a:t>Moving Out</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Negative feedback loops – decreasing assets, decreasing influence and capacities</a:t>
            </a:r>
            <a:endParaRPr kumimoji="0" lang="en-US" sz="1800" b="0" i="0" u="none" strike="noStrike" cap="none" normalizeH="0" baseline="0" dirty="0" smtClean="0">
              <a:ln>
                <a:noFill/>
              </a:ln>
              <a:solidFill>
                <a:schemeClr val="tx1"/>
              </a:solidFill>
              <a:effectLst/>
              <a:latin typeface="Arial" pitchFamily="34" charset="0"/>
            </a:endParaRPr>
          </a:p>
        </p:txBody>
      </p:sp>
      <p:cxnSp>
        <p:nvCxnSpPr>
          <p:cNvPr id="19" name="Straight Arrow Connector 18"/>
          <p:cNvCxnSpPr>
            <a:stCxn id="2058" idx="1"/>
          </p:cNvCxnSpPr>
          <p:nvPr/>
        </p:nvCxnSpPr>
        <p:spPr>
          <a:xfrm rot="10800000" flipV="1">
            <a:off x="3581400" y="1662112"/>
            <a:ext cx="438150" cy="3190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059" idx="1"/>
          </p:cNvCxnSpPr>
          <p:nvPr/>
        </p:nvCxnSpPr>
        <p:spPr>
          <a:xfrm rot="10800000">
            <a:off x="3810000" y="5638800"/>
            <a:ext cx="381000" cy="3238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787202" y="4930170"/>
            <a:ext cx="2286000" cy="1077218"/>
          </a:xfrm>
          <a:prstGeom prst="rect">
            <a:avLst/>
          </a:prstGeom>
          <a:noFill/>
        </p:spPr>
        <p:txBody>
          <a:bodyPr wrap="square" rtlCol="0">
            <a:spAutoFit/>
          </a:bodyPr>
          <a:lstStyle/>
          <a:p>
            <a:r>
              <a:rPr lang="en-US" sz="1600" b="1" dirty="0" smtClean="0"/>
              <a:t>Long term ‘constants</a:t>
            </a:r>
            <a:r>
              <a:rPr lang="en-US" sz="1600" b="1" dirty="0"/>
              <a:t>’</a:t>
            </a:r>
          </a:p>
          <a:p>
            <a:pPr>
              <a:buFont typeface="Arial" pitchFamily="34" charset="0"/>
              <a:buChar char="•"/>
            </a:pPr>
            <a:r>
              <a:rPr lang="en-US" sz="1600" b="1" dirty="0"/>
              <a:t> Rainfall variability and drought</a:t>
            </a:r>
          </a:p>
          <a:p>
            <a:pPr>
              <a:buFont typeface="Arial" pitchFamily="34" charset="0"/>
              <a:buChar char="•"/>
            </a:pPr>
            <a:r>
              <a:rPr lang="en-US" sz="1600" b="1" dirty="0"/>
              <a:t> </a:t>
            </a:r>
            <a:r>
              <a:rPr lang="en-US" sz="1600" b="1" dirty="0" smtClean="0"/>
              <a:t>Conflict</a:t>
            </a:r>
            <a:endParaRPr lang="en-US" sz="1600" b="1" dirty="0"/>
          </a:p>
        </p:txBody>
      </p:sp>
    </p:spTree>
    <p:extLst>
      <p:ext uri="{BB962C8B-B14F-4D97-AF65-F5344CB8AC3E}">
        <p14:creationId xmlns:p14="http://schemas.microsoft.com/office/powerpoint/2010/main" val="407241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blinds(horizontal)">
                                      <p:cBhvr>
                                        <p:cTn id="7" dur="500"/>
                                        <p:tgtEl>
                                          <p:spTgt spid="205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56"/>
                                        </p:tgtEl>
                                        <p:attrNameLst>
                                          <p:attrName>style.visibility</p:attrName>
                                        </p:attrNameLst>
                                      </p:cBhvr>
                                      <p:to>
                                        <p:strVal val="visible"/>
                                      </p:to>
                                    </p:set>
                                    <p:animEffect transition="in" filter="blinds(horizontal)">
                                      <p:cBhvr>
                                        <p:cTn id="12" dur="500"/>
                                        <p:tgtEl>
                                          <p:spTgt spid="205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58"/>
                                        </p:tgtEl>
                                        <p:attrNameLst>
                                          <p:attrName>style.visibility</p:attrName>
                                        </p:attrNameLst>
                                      </p:cBhvr>
                                      <p:to>
                                        <p:strVal val="visible"/>
                                      </p:to>
                                    </p:set>
                                    <p:animEffect transition="in" filter="blinds(horizontal)">
                                      <p:cBhvr>
                                        <p:cTn id="22" dur="500"/>
                                        <p:tgtEl>
                                          <p:spTgt spid="205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059"/>
                                        </p:tgtEl>
                                        <p:attrNameLst>
                                          <p:attrName>style.visibility</p:attrName>
                                        </p:attrNameLst>
                                      </p:cBhvr>
                                      <p:to>
                                        <p:strVal val="visible"/>
                                      </p:to>
                                    </p:set>
                                    <p:animEffect transition="in" filter="blinds(horizontal)">
                                      <p:cBhvr>
                                        <p:cTn id="42" dur="500"/>
                                        <p:tgtEl>
                                          <p:spTgt spid="205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linds(horizont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linds(horizontal)">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animBg="1"/>
      <p:bldP spid="2056" grpId="0" animBg="1"/>
      <p:bldP spid="12" grpId="0" animBg="1"/>
      <p:bldP spid="14" grpId="0" animBg="1"/>
      <p:bldP spid="15" grpId="0" animBg="1"/>
      <p:bldP spid="2058" grpId="0" animBg="1"/>
      <p:bldP spid="2059" grpId="0" animBg="1"/>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5123" name="Rectangle 3"/>
          <p:cNvSpPr>
            <a:spLocks noChangeArrowheads="1"/>
          </p:cNvSpPr>
          <p:nvPr/>
        </p:nvSpPr>
        <p:spPr bwMode="auto">
          <a:xfrm>
            <a:off x="0" y="3390900"/>
            <a:ext cx="9144000" cy="457200"/>
          </a:xfrm>
          <a:prstGeom prst="rect">
            <a:avLst/>
          </a:prstGeom>
          <a:noFill/>
          <a:ln w="9525">
            <a:noFill/>
            <a:miter lim="800000"/>
            <a:headEnd/>
            <a:tailEnd/>
          </a:ln>
        </p:spPr>
        <p:txBody>
          <a:bodyPr wrap="none" anchor="ctr">
            <a:spAutoFit/>
          </a:bodyPr>
          <a:lstStyle/>
          <a:p>
            <a:endParaRPr lang="en-US"/>
          </a:p>
        </p:txBody>
      </p:sp>
      <p:pic>
        <p:nvPicPr>
          <p:cNvPr id="5124" name="Picture 5"/>
          <p:cNvPicPr>
            <a:picLocks noChangeAspect="1" noChangeArrowheads="1"/>
          </p:cNvPicPr>
          <p:nvPr/>
        </p:nvPicPr>
        <p:blipFill>
          <a:blip r:embed="rId3"/>
          <a:srcRect/>
          <a:stretch>
            <a:fillRect/>
          </a:stretch>
        </p:blipFill>
        <p:spPr bwMode="auto">
          <a:xfrm>
            <a:off x="755650" y="420688"/>
            <a:ext cx="7561263" cy="5961062"/>
          </a:xfrm>
          <a:prstGeom prst="rect">
            <a:avLst/>
          </a:prstGeom>
          <a:noFill/>
          <a:ln w="9525">
            <a:noFill/>
            <a:miter lim="800000"/>
            <a:headEnd/>
            <a:tailEnd/>
          </a:ln>
        </p:spPr>
      </p:pic>
    </p:spTree>
    <p:extLst>
      <p:ext uri="{BB962C8B-B14F-4D97-AF65-F5344CB8AC3E}">
        <p14:creationId xmlns:p14="http://schemas.microsoft.com/office/powerpoint/2010/main" val="933829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Isosceles Triangle 27"/>
          <p:cNvSpPr/>
          <p:nvPr/>
        </p:nvSpPr>
        <p:spPr>
          <a:xfrm>
            <a:off x="815769" y="2286000"/>
            <a:ext cx="7739743" cy="609600"/>
          </a:xfrm>
          <a:prstGeom prst="triangl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lstStyle/>
          <a:p>
            <a:r>
              <a:rPr lang="en-US" sz="2800" dirty="0"/>
              <a:t>Regional Dynamics</a:t>
            </a:r>
          </a:p>
        </p:txBody>
      </p:sp>
      <p:sp>
        <p:nvSpPr>
          <p:cNvPr id="8" name="Rectangle 7"/>
          <p:cNvSpPr/>
          <p:nvPr/>
        </p:nvSpPr>
        <p:spPr>
          <a:xfrm>
            <a:off x="533400" y="1371600"/>
            <a:ext cx="2606040" cy="655320"/>
          </a:xfrm>
          <a:prstGeom prst="rect">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t>Commercialization &amp; </a:t>
            </a:r>
          </a:p>
          <a:p>
            <a:pPr algn="ctr"/>
            <a:r>
              <a:rPr lang="en-US" sz="1400" i="1" dirty="0"/>
              <a:t>h</a:t>
            </a:r>
            <a:r>
              <a:rPr lang="en-US" sz="1400" i="1" dirty="0" smtClean="0"/>
              <a:t>erd consolidation</a:t>
            </a:r>
            <a:endParaRPr lang="en-US" sz="1400" i="1" dirty="0"/>
          </a:p>
        </p:txBody>
      </p:sp>
      <p:sp>
        <p:nvSpPr>
          <p:cNvPr id="9" name="Rectangle 8"/>
          <p:cNvSpPr/>
          <p:nvPr/>
        </p:nvSpPr>
        <p:spPr>
          <a:xfrm>
            <a:off x="3276600" y="1219200"/>
            <a:ext cx="2874488" cy="807720"/>
          </a:xfrm>
          <a:prstGeom prst="rect">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t>Resource </a:t>
            </a:r>
            <a:r>
              <a:rPr lang="en-US" sz="1400" i="1" dirty="0" smtClean="0"/>
              <a:t>degradation</a:t>
            </a:r>
            <a:r>
              <a:rPr lang="en-US" sz="1400" i="1" dirty="0"/>
              <a:t>, </a:t>
            </a:r>
            <a:r>
              <a:rPr lang="en-US" sz="1400" i="1" dirty="0" smtClean="0"/>
              <a:t>reduced </a:t>
            </a:r>
            <a:r>
              <a:rPr lang="en-US" sz="1400" i="1" dirty="0"/>
              <a:t>access </a:t>
            </a:r>
            <a:r>
              <a:rPr lang="en-US" sz="1400" i="1" dirty="0" smtClean="0"/>
              <a:t>to and competition </a:t>
            </a:r>
            <a:r>
              <a:rPr lang="en-US" sz="1400" i="1" dirty="0"/>
              <a:t>over rangeland </a:t>
            </a:r>
            <a:r>
              <a:rPr lang="en-US" sz="1400" i="1" dirty="0" smtClean="0"/>
              <a:t>resources, climatic shocks</a:t>
            </a:r>
            <a:endParaRPr lang="en-US" sz="1400" i="1" dirty="0"/>
          </a:p>
        </p:txBody>
      </p:sp>
      <p:sp>
        <p:nvSpPr>
          <p:cNvPr id="10" name="Rectangle 9"/>
          <p:cNvSpPr/>
          <p:nvPr/>
        </p:nvSpPr>
        <p:spPr>
          <a:xfrm>
            <a:off x="6299834" y="1371600"/>
            <a:ext cx="2615566" cy="685800"/>
          </a:xfrm>
          <a:prstGeom prst="rect">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smtClean="0"/>
              <a:t>Marginalization &amp; underinvestment</a:t>
            </a:r>
            <a:endParaRPr lang="en-US" sz="1400" i="1" dirty="0"/>
          </a:p>
        </p:txBody>
      </p:sp>
      <p:sp>
        <p:nvSpPr>
          <p:cNvPr id="11" name="Oval 10"/>
          <p:cNvSpPr/>
          <p:nvPr/>
        </p:nvSpPr>
        <p:spPr>
          <a:xfrm>
            <a:off x="3068122" y="2286000"/>
            <a:ext cx="3277590" cy="5334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Change</a:t>
            </a:r>
            <a:endParaRPr lang="en-US" sz="2400" dirty="0"/>
          </a:p>
        </p:txBody>
      </p:sp>
      <p:sp>
        <p:nvSpPr>
          <p:cNvPr id="12" name="Rounded Rectangle 11"/>
          <p:cNvSpPr/>
          <p:nvPr/>
        </p:nvSpPr>
        <p:spPr>
          <a:xfrm>
            <a:off x="783112" y="3376541"/>
            <a:ext cx="1752600" cy="685800"/>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Commercial thriving</a:t>
            </a:r>
            <a:endParaRPr lang="en-US" sz="1600" dirty="0">
              <a:solidFill>
                <a:schemeClr val="tx1"/>
              </a:solidFill>
            </a:endParaRPr>
          </a:p>
        </p:txBody>
      </p:sp>
      <p:sp>
        <p:nvSpPr>
          <p:cNvPr id="13" name="Rounded Rectangle 12"/>
          <p:cNvSpPr/>
          <p:nvPr/>
        </p:nvSpPr>
        <p:spPr>
          <a:xfrm>
            <a:off x="2789712" y="3376541"/>
            <a:ext cx="1752600" cy="685800"/>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Vulnerable but viable</a:t>
            </a:r>
          </a:p>
        </p:txBody>
      </p:sp>
      <p:sp>
        <p:nvSpPr>
          <p:cNvPr id="14" name="Rounded Rectangle 13"/>
          <p:cNvSpPr/>
          <p:nvPr/>
        </p:nvSpPr>
        <p:spPr>
          <a:xfrm>
            <a:off x="4796312" y="3376541"/>
            <a:ext cx="1752600" cy="685800"/>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Vulnerable and </a:t>
            </a:r>
            <a:r>
              <a:rPr lang="en-US" sz="1600" dirty="0" smtClean="0">
                <a:solidFill>
                  <a:schemeClr val="tx1"/>
                </a:solidFill>
              </a:rPr>
              <a:t>exiting</a:t>
            </a:r>
            <a:endParaRPr lang="en-US" sz="1600" dirty="0">
              <a:solidFill>
                <a:schemeClr val="tx1"/>
              </a:solidFill>
            </a:endParaRPr>
          </a:p>
        </p:txBody>
      </p:sp>
      <p:sp>
        <p:nvSpPr>
          <p:cNvPr id="15" name="Rounded Rectangle 14"/>
          <p:cNvSpPr/>
          <p:nvPr/>
        </p:nvSpPr>
        <p:spPr>
          <a:xfrm>
            <a:off x="6802912" y="3364129"/>
            <a:ext cx="1752600" cy="698212"/>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Exited</a:t>
            </a:r>
            <a:endParaRPr lang="en-US" sz="1600" dirty="0">
              <a:solidFill>
                <a:schemeClr val="tx1"/>
              </a:solidFill>
            </a:endParaRPr>
          </a:p>
        </p:txBody>
      </p:sp>
      <p:sp>
        <p:nvSpPr>
          <p:cNvPr id="16" name="TextBox 15"/>
          <p:cNvSpPr txBox="1"/>
          <p:nvPr/>
        </p:nvSpPr>
        <p:spPr>
          <a:xfrm>
            <a:off x="1143000" y="3136612"/>
            <a:ext cx="1066800" cy="292388"/>
          </a:xfrm>
          <a:prstGeom prst="rect">
            <a:avLst/>
          </a:prstGeom>
          <a:noFill/>
        </p:spPr>
        <p:txBody>
          <a:bodyPr wrap="square" rtlCol="0">
            <a:spAutoFit/>
          </a:bodyPr>
          <a:lstStyle/>
          <a:p>
            <a:pPr algn="ctr"/>
            <a:r>
              <a:rPr lang="en-US" sz="1300" b="1" dirty="0" smtClean="0">
                <a:latin typeface="Arial Narrow" pitchFamily="34" charset="0"/>
              </a:rPr>
              <a:t>STEP UP</a:t>
            </a:r>
            <a:endParaRPr lang="en-US" sz="1300" b="1" dirty="0">
              <a:latin typeface="Arial Narrow" pitchFamily="34" charset="0"/>
            </a:endParaRPr>
          </a:p>
        </p:txBody>
      </p:sp>
      <p:sp>
        <p:nvSpPr>
          <p:cNvPr id="17" name="TextBox 16"/>
          <p:cNvSpPr txBox="1"/>
          <p:nvPr/>
        </p:nvSpPr>
        <p:spPr>
          <a:xfrm>
            <a:off x="2992912" y="3136612"/>
            <a:ext cx="1371600" cy="292388"/>
          </a:xfrm>
          <a:prstGeom prst="rect">
            <a:avLst/>
          </a:prstGeom>
          <a:noFill/>
        </p:spPr>
        <p:txBody>
          <a:bodyPr wrap="square" rtlCol="0">
            <a:spAutoFit/>
          </a:bodyPr>
          <a:lstStyle/>
          <a:p>
            <a:pPr algn="ctr"/>
            <a:r>
              <a:rPr lang="en-US" sz="1300" b="1" dirty="0" smtClean="0">
                <a:latin typeface="Arial Narrow" pitchFamily="34" charset="0"/>
              </a:rPr>
              <a:t>STEP OUT</a:t>
            </a:r>
            <a:endParaRPr lang="en-US" sz="1300" b="1" dirty="0">
              <a:latin typeface="Arial Narrow" pitchFamily="34" charset="0"/>
            </a:endParaRPr>
          </a:p>
        </p:txBody>
      </p:sp>
      <p:sp>
        <p:nvSpPr>
          <p:cNvPr id="18" name="TextBox 17"/>
          <p:cNvSpPr txBox="1"/>
          <p:nvPr/>
        </p:nvSpPr>
        <p:spPr>
          <a:xfrm>
            <a:off x="4974112" y="3136612"/>
            <a:ext cx="1371600" cy="292388"/>
          </a:xfrm>
          <a:prstGeom prst="rect">
            <a:avLst/>
          </a:prstGeom>
          <a:noFill/>
        </p:spPr>
        <p:txBody>
          <a:bodyPr wrap="square" rtlCol="0">
            <a:spAutoFit/>
          </a:bodyPr>
          <a:lstStyle/>
          <a:p>
            <a:pPr algn="ctr"/>
            <a:r>
              <a:rPr lang="en-US" sz="1300" b="1" dirty="0" smtClean="0">
                <a:latin typeface="Arial Narrow" pitchFamily="34" charset="0"/>
              </a:rPr>
              <a:t>MOVE OUT</a:t>
            </a:r>
            <a:endParaRPr lang="en-US" sz="1300" b="1" dirty="0">
              <a:latin typeface="Arial Narrow" pitchFamily="34" charset="0"/>
            </a:endParaRPr>
          </a:p>
        </p:txBody>
      </p:sp>
      <p:sp>
        <p:nvSpPr>
          <p:cNvPr id="19" name="Rounded Rectangle 18"/>
          <p:cNvSpPr/>
          <p:nvPr/>
        </p:nvSpPr>
        <p:spPr>
          <a:xfrm>
            <a:off x="3799362" y="4419600"/>
            <a:ext cx="4277838" cy="64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Diversification of livelihood opportunities</a:t>
            </a:r>
            <a:endParaRPr lang="en-US" sz="1600" dirty="0"/>
          </a:p>
        </p:txBody>
      </p:sp>
      <p:sp>
        <p:nvSpPr>
          <p:cNvPr id="20" name="Rounded Rectangle 19"/>
          <p:cNvSpPr/>
          <p:nvPr/>
        </p:nvSpPr>
        <p:spPr>
          <a:xfrm>
            <a:off x="1208562" y="4419600"/>
            <a:ext cx="2286000" cy="64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Enhanced efficiency of livestock value chain</a:t>
            </a:r>
            <a:endParaRPr lang="en-US" sz="1600" dirty="0"/>
          </a:p>
        </p:txBody>
      </p:sp>
      <p:cxnSp>
        <p:nvCxnSpPr>
          <p:cNvPr id="22" name="Straight Arrow Connector 21"/>
          <p:cNvCxnSpPr/>
          <p:nvPr/>
        </p:nvCxnSpPr>
        <p:spPr>
          <a:xfrm>
            <a:off x="2971800" y="2057400"/>
            <a:ext cx="381000" cy="381000"/>
          </a:xfrm>
          <a:prstGeom prst="straightConnector1">
            <a:avLst/>
          </a:prstGeom>
          <a:ln w="19050">
            <a:solidFill>
              <a:srgbClr val="996633"/>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701308" y="2070274"/>
            <a:ext cx="4948" cy="304800"/>
          </a:xfrm>
          <a:prstGeom prst="straightConnector1">
            <a:avLst/>
          </a:prstGeom>
          <a:ln w="19050">
            <a:solidFill>
              <a:srgbClr val="AD7339"/>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6096000" y="2057400"/>
            <a:ext cx="489460" cy="397329"/>
          </a:xfrm>
          <a:prstGeom prst="straightConnector1">
            <a:avLst/>
          </a:prstGeom>
          <a:ln w="19050">
            <a:solidFill>
              <a:srgbClr val="AD7339"/>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127377" y="5690010"/>
            <a:ext cx="4777344" cy="461665"/>
          </a:xfrm>
          <a:prstGeom prst="rect">
            <a:avLst/>
          </a:prstGeom>
          <a:noFill/>
        </p:spPr>
        <p:txBody>
          <a:bodyPr wrap="square" rtlCol="0">
            <a:spAutoFit/>
          </a:bodyPr>
          <a:lstStyle/>
          <a:p>
            <a:pPr algn="ctr"/>
            <a:r>
              <a:rPr lang="en-US" sz="2400" b="1" dirty="0" smtClean="0">
                <a:latin typeface="+mn-lt"/>
              </a:rPr>
              <a:t>Thriving </a:t>
            </a:r>
            <a:r>
              <a:rPr lang="en-US" sz="2400" b="1" dirty="0" err="1" smtClean="0">
                <a:latin typeface="+mn-lt"/>
              </a:rPr>
              <a:t>Drylands</a:t>
            </a:r>
            <a:r>
              <a:rPr lang="en-US" sz="2400" b="1" dirty="0" smtClean="0">
                <a:latin typeface="+mn-lt"/>
              </a:rPr>
              <a:t> Economy</a:t>
            </a:r>
            <a:endParaRPr lang="en-US" sz="2400" b="1" dirty="0">
              <a:latin typeface="+mn-lt"/>
            </a:endParaRPr>
          </a:p>
        </p:txBody>
      </p:sp>
      <p:cxnSp>
        <p:nvCxnSpPr>
          <p:cNvPr id="95" name="Straight Connector 94"/>
          <p:cNvCxnSpPr>
            <a:stCxn id="12" idx="2"/>
          </p:cNvCxnSpPr>
          <p:nvPr/>
        </p:nvCxnSpPr>
        <p:spPr>
          <a:xfrm>
            <a:off x="1659412" y="4062341"/>
            <a:ext cx="0" cy="357259"/>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13" idx="2"/>
          </p:cNvCxnSpPr>
          <p:nvPr/>
        </p:nvCxnSpPr>
        <p:spPr>
          <a:xfrm flipH="1">
            <a:off x="3373912" y="4062341"/>
            <a:ext cx="292100" cy="357259"/>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13" idx="2"/>
          </p:cNvCxnSpPr>
          <p:nvPr/>
        </p:nvCxnSpPr>
        <p:spPr>
          <a:xfrm>
            <a:off x="3666012" y="4062341"/>
            <a:ext cx="296388" cy="357259"/>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5715000" y="4038600"/>
            <a:ext cx="9607" cy="381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686593" y="4038600"/>
            <a:ext cx="9607" cy="381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0" name="Down Arrow 29"/>
          <p:cNvSpPr/>
          <p:nvPr/>
        </p:nvSpPr>
        <p:spPr>
          <a:xfrm>
            <a:off x="2590800" y="5181600"/>
            <a:ext cx="254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wn Arrow 36"/>
          <p:cNvSpPr/>
          <p:nvPr/>
        </p:nvSpPr>
        <p:spPr>
          <a:xfrm>
            <a:off x="4395865" y="5181600"/>
            <a:ext cx="252335"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urved Down Arrow 35"/>
          <p:cNvSpPr/>
          <p:nvPr/>
        </p:nvSpPr>
        <p:spPr>
          <a:xfrm>
            <a:off x="3296722" y="5410200"/>
            <a:ext cx="1046678" cy="457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Curved Up Arrow 37"/>
          <p:cNvSpPr/>
          <p:nvPr/>
        </p:nvSpPr>
        <p:spPr>
          <a:xfrm>
            <a:off x="3048000" y="6042558"/>
            <a:ext cx="1020165" cy="51064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Curved Down Arrow 43"/>
          <p:cNvSpPr/>
          <p:nvPr/>
        </p:nvSpPr>
        <p:spPr>
          <a:xfrm rot="10800000">
            <a:off x="3206791" y="6095999"/>
            <a:ext cx="1046678" cy="457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Curved Up Arrow 44"/>
          <p:cNvSpPr/>
          <p:nvPr/>
        </p:nvSpPr>
        <p:spPr>
          <a:xfrm rot="10800000">
            <a:off x="2971801" y="5410200"/>
            <a:ext cx="1020165" cy="51064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Bent Arrow 39"/>
          <p:cNvSpPr/>
          <p:nvPr/>
        </p:nvSpPr>
        <p:spPr>
          <a:xfrm rot="10800000">
            <a:off x="4219732" y="5665521"/>
            <a:ext cx="352268" cy="3770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Bent Arrow 49"/>
          <p:cNvSpPr/>
          <p:nvPr/>
        </p:nvSpPr>
        <p:spPr>
          <a:xfrm flipV="1">
            <a:off x="2667000" y="5659576"/>
            <a:ext cx="352268" cy="36022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2844800" y="2895600"/>
            <a:ext cx="5710712" cy="307777"/>
          </a:xfrm>
          <a:prstGeom prst="rect">
            <a:avLst/>
          </a:prstGeom>
          <a:noFill/>
        </p:spPr>
        <p:txBody>
          <a:bodyPr wrap="square" rtlCol="0">
            <a:spAutoFit/>
          </a:bodyPr>
          <a:lstStyle/>
          <a:p>
            <a:pPr algn="ctr"/>
            <a:r>
              <a:rPr lang="en-US" sz="1400" i="1" dirty="0" smtClean="0"/>
              <a:t>Transitioning out of pastoralism (TOPs)</a:t>
            </a:r>
            <a:endParaRPr lang="en-US" sz="1400" i="1" dirty="0"/>
          </a:p>
        </p:txBody>
      </p:sp>
      <p:cxnSp>
        <p:nvCxnSpPr>
          <p:cNvPr id="6" name="Straight Connector 5"/>
          <p:cNvCxnSpPr/>
          <p:nvPr/>
        </p:nvCxnSpPr>
        <p:spPr>
          <a:xfrm flipH="1" flipV="1">
            <a:off x="2971800" y="3048001"/>
            <a:ext cx="1155578" cy="14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7251824" y="3048001"/>
            <a:ext cx="1053976" cy="1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971800" y="3049489"/>
            <a:ext cx="0" cy="2333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305800" y="3048000"/>
            <a:ext cx="0" cy="23331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605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Slide Number Placeholder 5"/>
          <p:cNvSpPr>
            <a:spLocks noGrp="1"/>
          </p:cNvSpPr>
          <p:nvPr>
            <p:ph type="sldNum" sz="quarter" idx="10"/>
          </p:nvPr>
        </p:nvSpPr>
        <p:spPr>
          <a:noFill/>
        </p:spPr>
        <p:txBody>
          <a:bodyPr/>
          <a:lstStyle/>
          <a:p>
            <a:fld id="{115BD461-FD34-4337-A161-684E68CD0F8F}" type="slidenum">
              <a:rPr lang="en-US" smtClean="0"/>
              <a:pPr/>
              <a:t>23</a:t>
            </a:fld>
            <a:endParaRPr lang="en-US" smtClean="0"/>
          </a:p>
        </p:txBody>
      </p:sp>
      <p:sp>
        <p:nvSpPr>
          <p:cNvPr id="14338" name="Title 1"/>
          <p:cNvSpPr>
            <a:spLocks noGrp="1"/>
          </p:cNvSpPr>
          <p:nvPr>
            <p:ph type="title" idx="4294967295"/>
          </p:nvPr>
        </p:nvSpPr>
        <p:spPr>
          <a:xfrm>
            <a:off x="0" y="611832"/>
            <a:ext cx="7918450" cy="683568"/>
          </a:xfrm>
        </p:spPr>
        <p:txBody>
          <a:bodyPr>
            <a:noAutofit/>
          </a:bodyPr>
          <a:lstStyle/>
          <a:p>
            <a:pPr algn="l" eaLnBrk="1" hangingPunct="1"/>
            <a:r>
              <a:rPr lang="en-US" sz="2400" dirty="0" smtClean="0">
                <a:solidFill>
                  <a:schemeClr val="tx1"/>
                </a:solidFill>
              </a:rPr>
              <a:t>Programs are designed to achieve  the following:</a:t>
            </a:r>
          </a:p>
        </p:txBody>
      </p:sp>
      <p:sp>
        <p:nvSpPr>
          <p:cNvPr id="14339" name="Freeform 12"/>
          <p:cNvSpPr>
            <a:spLocks/>
          </p:cNvSpPr>
          <p:nvPr>
            <p:custDataLst>
              <p:tags r:id="rId1"/>
            </p:custDataLst>
          </p:nvPr>
        </p:nvSpPr>
        <p:spPr bwMode="auto">
          <a:xfrm>
            <a:off x="6286500" y="14288"/>
            <a:ext cx="2857500" cy="290512"/>
          </a:xfrm>
          <a:custGeom>
            <a:avLst/>
            <a:gdLst>
              <a:gd name="T0" fmla="*/ 2147483647 w 1152"/>
              <a:gd name="T1" fmla="*/ 0 h 288"/>
              <a:gd name="T2" fmla="*/ 2147483647 w 1152"/>
              <a:gd name="T3" fmla="*/ 2147483647 h 288"/>
              <a:gd name="T4" fmla="*/ 0 w 1152"/>
              <a:gd name="T5" fmla="*/ 2147483647 h 288"/>
              <a:gd name="T6" fmla="*/ 0 w 1152"/>
              <a:gd name="T7" fmla="*/ 0 h 288"/>
              <a:gd name="T8" fmla="*/ 2147483647 w 1152"/>
              <a:gd name="T9" fmla="*/ 0 h 288"/>
              <a:gd name="T10" fmla="*/ 0 60000 65536"/>
              <a:gd name="T11" fmla="*/ 0 60000 65536"/>
              <a:gd name="T12" fmla="*/ 0 60000 65536"/>
              <a:gd name="T13" fmla="*/ 0 60000 65536"/>
              <a:gd name="T14" fmla="*/ 0 60000 65536"/>
              <a:gd name="T15" fmla="*/ 0 w 1152"/>
              <a:gd name="T16" fmla="*/ 0 h 288"/>
              <a:gd name="T17" fmla="*/ 1152 w 1152"/>
              <a:gd name="T18" fmla="*/ 288 h 288"/>
            </a:gdLst>
            <a:ahLst/>
            <a:cxnLst>
              <a:cxn ang="T10">
                <a:pos x="T0" y="T1"/>
              </a:cxn>
              <a:cxn ang="T11">
                <a:pos x="T2" y="T3"/>
              </a:cxn>
              <a:cxn ang="T12">
                <a:pos x="T4" y="T5"/>
              </a:cxn>
              <a:cxn ang="T13">
                <a:pos x="T6" y="T7"/>
              </a:cxn>
              <a:cxn ang="T14">
                <a:pos x="T8" y="T9"/>
              </a:cxn>
            </a:cxnLst>
            <a:rect l="T15" t="T16" r="T17" b="T18"/>
            <a:pathLst>
              <a:path w="1152" h="288">
                <a:moveTo>
                  <a:pt x="1152" y="0"/>
                </a:moveTo>
                <a:lnTo>
                  <a:pt x="1048" y="288"/>
                </a:lnTo>
                <a:lnTo>
                  <a:pt x="0" y="288"/>
                </a:lnTo>
                <a:lnTo>
                  <a:pt x="0" y="0"/>
                </a:lnTo>
                <a:lnTo>
                  <a:pt x="1152" y="0"/>
                </a:lnTo>
                <a:close/>
              </a:path>
            </a:pathLst>
          </a:custGeom>
          <a:solidFill>
            <a:schemeClr val="accent2"/>
          </a:solidFill>
          <a:ln w="9525">
            <a:noFill/>
            <a:round/>
            <a:headEnd/>
            <a:tailEnd/>
          </a:ln>
        </p:spPr>
        <p:txBody>
          <a:bodyPr wrap="none" anchor="ctr"/>
          <a:lstStyle/>
          <a:p>
            <a:endParaRPr lang="en-CA"/>
          </a:p>
        </p:txBody>
      </p:sp>
      <p:sp>
        <p:nvSpPr>
          <p:cNvPr id="7" name="TextBox 6"/>
          <p:cNvSpPr txBox="1"/>
          <p:nvPr/>
        </p:nvSpPr>
        <p:spPr>
          <a:xfrm>
            <a:off x="6286500" y="-39688"/>
            <a:ext cx="2209800" cy="400110"/>
          </a:xfrm>
          <a:prstGeom prst="rect">
            <a:avLst/>
          </a:prstGeom>
          <a:noFill/>
        </p:spPr>
        <p:txBody>
          <a:bodyPr wrap="square">
            <a:spAutoFit/>
          </a:bodyPr>
          <a:lstStyle/>
          <a:p>
            <a:pPr eaLnBrk="0" hangingPunct="0">
              <a:defRPr/>
            </a:pPr>
            <a:r>
              <a:rPr lang="en-US" sz="2000" i="1" dirty="0">
                <a:solidFill>
                  <a:schemeClr val="bg1"/>
                </a:solidFill>
                <a:latin typeface="+mn-lt"/>
                <a:cs typeface="+mn-cs"/>
              </a:rPr>
              <a:t>Strategic Approach</a:t>
            </a:r>
          </a:p>
        </p:txBody>
      </p:sp>
      <p:sp>
        <p:nvSpPr>
          <p:cNvPr id="10" name="Rectangle 9"/>
          <p:cNvSpPr/>
          <p:nvPr/>
        </p:nvSpPr>
        <p:spPr>
          <a:xfrm>
            <a:off x="2743200" y="5029200"/>
            <a:ext cx="3733800" cy="762000"/>
          </a:xfrm>
          <a:prstGeom prst="rect">
            <a:avLst/>
          </a:prstGeom>
          <a:solidFill>
            <a:schemeClr val="tx1"/>
          </a:solidFill>
          <a:ln>
            <a:noFill/>
          </a:ln>
          <a:scene3d>
            <a:camera prst="orthographicFront"/>
            <a:lightRig rig="threePt" dir="t"/>
          </a:scene3d>
          <a:sp3d prstMaterial="metal">
            <a:bevelT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CA" sz="2000" b="1" dirty="0"/>
              <a:t>Effectively Implemented, Evidence-based Policy</a:t>
            </a:r>
          </a:p>
        </p:txBody>
      </p:sp>
      <p:sp>
        <p:nvSpPr>
          <p:cNvPr id="13" name="Rectangle 12"/>
          <p:cNvSpPr/>
          <p:nvPr/>
        </p:nvSpPr>
        <p:spPr>
          <a:xfrm>
            <a:off x="5257800" y="5943600"/>
            <a:ext cx="3124200" cy="762000"/>
          </a:xfrm>
          <a:prstGeom prst="rect">
            <a:avLst/>
          </a:prstGeom>
          <a:solidFill>
            <a:srgbClr val="1E4ABD"/>
          </a:solidFill>
          <a:ln>
            <a:noFill/>
          </a:ln>
          <a:scene3d>
            <a:camera prst="orthographicFront"/>
            <a:lightRig rig="threePt" dir="t"/>
          </a:scene3d>
          <a:sp3d prstMaterial="metal">
            <a:bevelT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CA" sz="2000" dirty="0"/>
              <a:t>Knowledge Management</a:t>
            </a:r>
          </a:p>
        </p:txBody>
      </p:sp>
      <p:sp>
        <p:nvSpPr>
          <p:cNvPr id="14" name="Rectangle 13"/>
          <p:cNvSpPr/>
          <p:nvPr/>
        </p:nvSpPr>
        <p:spPr>
          <a:xfrm>
            <a:off x="609600" y="5943600"/>
            <a:ext cx="3124200" cy="762000"/>
          </a:xfrm>
          <a:prstGeom prst="rect">
            <a:avLst/>
          </a:prstGeom>
          <a:solidFill>
            <a:schemeClr val="accent6">
              <a:lumMod val="75000"/>
            </a:schemeClr>
          </a:solidFill>
          <a:ln>
            <a:noFill/>
          </a:ln>
          <a:scene3d>
            <a:camera prst="orthographicFront"/>
            <a:lightRig rig="threePt" dir="t"/>
          </a:scene3d>
          <a:sp3d prstMaterial="metal">
            <a:bevelT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CA" sz="2000" dirty="0"/>
              <a:t>Governance</a:t>
            </a:r>
          </a:p>
        </p:txBody>
      </p:sp>
      <p:sp>
        <p:nvSpPr>
          <p:cNvPr id="15" name="Rectangle 14"/>
          <p:cNvSpPr/>
          <p:nvPr/>
        </p:nvSpPr>
        <p:spPr>
          <a:xfrm>
            <a:off x="228600" y="1600200"/>
            <a:ext cx="3124200" cy="1143000"/>
          </a:xfrm>
          <a:prstGeom prst="rect">
            <a:avLst/>
          </a:prstGeom>
          <a:solidFill>
            <a:srgbClr val="C80000"/>
          </a:solidFill>
          <a:ln>
            <a:noFill/>
          </a:ln>
          <a:scene3d>
            <a:camera prst="orthographicFront"/>
            <a:lightRig rig="threePt" dir="t"/>
          </a:scene3d>
          <a:sp3d prstMaterial="metal">
            <a:bevelT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CA" sz="2000" dirty="0"/>
              <a:t>Facilitating the Process of Transition out of </a:t>
            </a:r>
            <a:r>
              <a:rPr lang="en-CA" sz="2000" dirty="0" err="1"/>
              <a:t>Pastoralism</a:t>
            </a:r>
            <a:endParaRPr lang="en-CA" sz="2000" dirty="0"/>
          </a:p>
        </p:txBody>
      </p:sp>
      <p:sp>
        <p:nvSpPr>
          <p:cNvPr id="16" name="Rectangle 15"/>
          <p:cNvSpPr/>
          <p:nvPr/>
        </p:nvSpPr>
        <p:spPr>
          <a:xfrm>
            <a:off x="5638800" y="1676400"/>
            <a:ext cx="3124200" cy="1143000"/>
          </a:xfrm>
          <a:prstGeom prst="rect">
            <a:avLst/>
          </a:prstGeom>
          <a:solidFill>
            <a:srgbClr val="006400"/>
          </a:solidFill>
          <a:ln>
            <a:noFill/>
          </a:ln>
          <a:scene3d>
            <a:camera prst="orthographicFront"/>
            <a:lightRig rig="threePt" dir="t"/>
          </a:scene3d>
          <a:sp3d prstMaterial="metal">
            <a:bevelT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CA" sz="2000" dirty="0"/>
              <a:t>Increasing the Sustainable Profitability of </a:t>
            </a:r>
            <a:r>
              <a:rPr lang="en-CA" sz="2000" dirty="0" smtClean="0"/>
              <a:t>Livestock Value Chain</a:t>
            </a:r>
            <a:endParaRPr lang="en-CA" sz="2000" dirty="0"/>
          </a:p>
        </p:txBody>
      </p:sp>
      <p:sp>
        <p:nvSpPr>
          <p:cNvPr id="20" name="Rectangle 19"/>
          <p:cNvSpPr/>
          <p:nvPr/>
        </p:nvSpPr>
        <p:spPr>
          <a:xfrm>
            <a:off x="6019800" y="3124200"/>
            <a:ext cx="2057400" cy="533400"/>
          </a:xfrm>
          <a:prstGeom prst="rect">
            <a:avLst/>
          </a:prstGeom>
          <a:solidFill>
            <a:srgbClr val="006400"/>
          </a:solidFill>
          <a:ln>
            <a:noFill/>
          </a:ln>
          <a:scene3d>
            <a:camera prst="orthographicFront"/>
            <a:lightRig rig="threePt" dir="t"/>
          </a:scene3d>
          <a:sp3d prstMaterial="metal">
            <a:bevelT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CA" sz="1400" dirty="0"/>
              <a:t>Ensuring Sustainability </a:t>
            </a:r>
          </a:p>
        </p:txBody>
      </p:sp>
      <p:sp>
        <p:nvSpPr>
          <p:cNvPr id="21" name="Rectangle 20"/>
          <p:cNvSpPr/>
          <p:nvPr/>
        </p:nvSpPr>
        <p:spPr>
          <a:xfrm>
            <a:off x="5410200" y="4267200"/>
            <a:ext cx="2057400" cy="533400"/>
          </a:xfrm>
          <a:prstGeom prst="rect">
            <a:avLst/>
          </a:prstGeom>
          <a:solidFill>
            <a:srgbClr val="006400"/>
          </a:solidFill>
          <a:ln>
            <a:noFill/>
          </a:ln>
          <a:scene3d>
            <a:camera prst="orthographicFront"/>
            <a:lightRig rig="threePt" dir="t"/>
          </a:scene3d>
          <a:sp3d prstMaterial="metal">
            <a:bevelT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CA" sz="1400" dirty="0"/>
              <a:t>Increasing Profitability</a:t>
            </a:r>
          </a:p>
        </p:txBody>
      </p:sp>
      <p:sp>
        <p:nvSpPr>
          <p:cNvPr id="22" name="Rectangle 21"/>
          <p:cNvSpPr/>
          <p:nvPr/>
        </p:nvSpPr>
        <p:spPr>
          <a:xfrm>
            <a:off x="1905000" y="4419600"/>
            <a:ext cx="2057400" cy="533400"/>
          </a:xfrm>
          <a:prstGeom prst="rect">
            <a:avLst/>
          </a:prstGeom>
          <a:solidFill>
            <a:srgbClr val="006400"/>
          </a:solidFill>
          <a:ln>
            <a:noFill/>
          </a:ln>
          <a:scene3d>
            <a:camera prst="orthographicFront"/>
            <a:lightRig rig="threePt" dir="t"/>
          </a:scene3d>
          <a:sp3d prstMaterial="metal">
            <a:bevelT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CA" sz="1400" dirty="0"/>
              <a:t>Facilitating Migration </a:t>
            </a:r>
          </a:p>
        </p:txBody>
      </p:sp>
      <p:sp>
        <p:nvSpPr>
          <p:cNvPr id="23" name="Rectangle 22"/>
          <p:cNvSpPr/>
          <p:nvPr/>
        </p:nvSpPr>
        <p:spPr>
          <a:xfrm>
            <a:off x="1143000" y="3657600"/>
            <a:ext cx="2057400" cy="533400"/>
          </a:xfrm>
          <a:prstGeom prst="rect">
            <a:avLst/>
          </a:prstGeom>
          <a:solidFill>
            <a:srgbClr val="006400"/>
          </a:solidFill>
          <a:ln>
            <a:noFill/>
          </a:ln>
          <a:scene3d>
            <a:camera prst="orthographicFront"/>
            <a:lightRig rig="threePt" dir="t"/>
          </a:scene3d>
          <a:sp3d prstMaterial="metal">
            <a:bevelT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CA" sz="1400" dirty="0"/>
              <a:t>Developing Alternative  Sources of Income </a:t>
            </a:r>
          </a:p>
        </p:txBody>
      </p:sp>
      <p:sp>
        <p:nvSpPr>
          <p:cNvPr id="24" name="Rectangle 23"/>
          <p:cNvSpPr/>
          <p:nvPr/>
        </p:nvSpPr>
        <p:spPr>
          <a:xfrm>
            <a:off x="457200" y="2819400"/>
            <a:ext cx="2057400" cy="533400"/>
          </a:xfrm>
          <a:prstGeom prst="rect">
            <a:avLst/>
          </a:prstGeom>
          <a:solidFill>
            <a:srgbClr val="006400"/>
          </a:solidFill>
          <a:ln>
            <a:noFill/>
          </a:ln>
          <a:scene3d>
            <a:camera prst="orthographicFront"/>
            <a:lightRig rig="threePt" dir="t"/>
          </a:scene3d>
          <a:sp3d prstMaterial="metal">
            <a:bevelT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CA" sz="1400" dirty="0"/>
              <a:t>Ensuring Access to Fundamental  Services</a:t>
            </a:r>
          </a:p>
        </p:txBody>
      </p:sp>
      <p:cxnSp>
        <p:nvCxnSpPr>
          <p:cNvPr id="28" name="Straight Arrow Connector 27"/>
          <p:cNvCxnSpPr/>
          <p:nvPr/>
        </p:nvCxnSpPr>
        <p:spPr>
          <a:xfrm flipH="1">
            <a:off x="3581400" y="2438400"/>
            <a:ext cx="1676400" cy="0"/>
          </a:xfrm>
          <a:prstGeom prst="straightConnector1">
            <a:avLst/>
          </a:prstGeom>
          <a:ln w="76200" cap="sq">
            <a:solidFill>
              <a:srgbClr val="006400"/>
            </a:solidFill>
            <a:bevel/>
            <a:headEnd type="none" w="med" len="lg"/>
            <a:tailEnd type="stealth" w="med"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3581400" y="1981200"/>
            <a:ext cx="1676400" cy="0"/>
          </a:xfrm>
          <a:prstGeom prst="straightConnector1">
            <a:avLst/>
          </a:prstGeom>
          <a:ln w="76200" cap="sq">
            <a:solidFill>
              <a:srgbClr val="C80000"/>
            </a:solidFill>
            <a:bevel/>
            <a:headEnd type="stealth" w="med" len="lg"/>
            <a:tailEnd type="none" w="med" len="lg"/>
          </a:ln>
        </p:spPr>
        <p:style>
          <a:lnRef idx="1">
            <a:schemeClr val="accent1"/>
          </a:lnRef>
          <a:fillRef idx="0">
            <a:schemeClr val="accent1"/>
          </a:fillRef>
          <a:effectRef idx="0">
            <a:schemeClr val="accent1"/>
          </a:effectRef>
          <a:fontRef idx="minor">
            <a:schemeClr val="tx1"/>
          </a:fontRef>
        </p:style>
      </p:cxnSp>
      <p:sp>
        <p:nvSpPr>
          <p:cNvPr id="30" name="Plus 29"/>
          <p:cNvSpPr/>
          <p:nvPr/>
        </p:nvSpPr>
        <p:spPr>
          <a:xfrm>
            <a:off x="2438400" y="3352800"/>
            <a:ext cx="304800" cy="304800"/>
          </a:xfrm>
          <a:prstGeom prst="math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CA"/>
          </a:p>
        </p:txBody>
      </p:sp>
      <p:sp>
        <p:nvSpPr>
          <p:cNvPr id="31" name="Plus 30"/>
          <p:cNvSpPr/>
          <p:nvPr/>
        </p:nvSpPr>
        <p:spPr>
          <a:xfrm>
            <a:off x="3200400" y="4114800"/>
            <a:ext cx="304800" cy="304800"/>
          </a:xfrm>
          <a:prstGeom prst="math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CA"/>
          </a:p>
        </p:txBody>
      </p:sp>
      <p:sp>
        <p:nvSpPr>
          <p:cNvPr id="32" name="Plus 31"/>
          <p:cNvSpPr/>
          <p:nvPr/>
        </p:nvSpPr>
        <p:spPr>
          <a:xfrm>
            <a:off x="5715000" y="3810000"/>
            <a:ext cx="304800" cy="304800"/>
          </a:xfrm>
          <a:prstGeom prst="math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CA"/>
          </a:p>
        </p:txBody>
      </p:sp>
      <p:sp>
        <p:nvSpPr>
          <p:cNvPr id="34" name="Left Arrow 33"/>
          <p:cNvSpPr/>
          <p:nvPr/>
        </p:nvSpPr>
        <p:spPr>
          <a:xfrm rot="5400000">
            <a:off x="5981700" y="5753100"/>
            <a:ext cx="228600" cy="152400"/>
          </a:xfrm>
          <a:prstGeom prst="leftArrow">
            <a:avLst>
              <a:gd name="adj1" fmla="val 60000"/>
              <a:gd name="adj2" fmla="val 50000"/>
            </a:avLst>
          </a:prstGeom>
          <a:solidFill>
            <a:srgbClr val="00640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36" name="Left Arrow 35"/>
          <p:cNvSpPr/>
          <p:nvPr/>
        </p:nvSpPr>
        <p:spPr>
          <a:xfrm rot="5400000">
            <a:off x="2933700" y="5753100"/>
            <a:ext cx="228600" cy="152400"/>
          </a:xfrm>
          <a:prstGeom prst="leftArrow">
            <a:avLst>
              <a:gd name="adj1" fmla="val 60000"/>
              <a:gd name="adj2" fmla="val 50000"/>
            </a:avLst>
          </a:prstGeom>
          <a:solidFill>
            <a:srgbClr val="00640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5" name="TextBox 24"/>
          <p:cNvSpPr txBox="1"/>
          <p:nvPr/>
        </p:nvSpPr>
        <p:spPr>
          <a:xfrm>
            <a:off x="232581" y="129589"/>
            <a:ext cx="2819400" cy="461665"/>
          </a:xfrm>
          <a:prstGeom prst="rect">
            <a:avLst/>
          </a:prstGeom>
          <a:noFill/>
        </p:spPr>
        <p:txBody>
          <a:bodyPr wrap="square" rtlCol="0">
            <a:spAutoFit/>
          </a:bodyPr>
          <a:lstStyle/>
          <a:p>
            <a:r>
              <a:rPr lang="en-CA" sz="2400" i="1" dirty="0" smtClean="0">
                <a:latin typeface="+mj-lt"/>
              </a:rPr>
              <a:t>Response</a:t>
            </a:r>
            <a:endParaRPr lang="en-CA" sz="2400" i="1" dirty="0">
              <a:latin typeface="+mj-lt"/>
            </a:endParaRPr>
          </a:p>
        </p:txBody>
      </p:sp>
    </p:spTree>
    <p:extLst>
      <p:ext uri="{BB962C8B-B14F-4D97-AF65-F5344CB8AC3E}">
        <p14:creationId xmlns:p14="http://schemas.microsoft.com/office/powerpoint/2010/main" val="213174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3504" y="228600"/>
            <a:ext cx="4777832" cy="639762"/>
          </a:xfrm>
        </p:spPr>
        <p:txBody>
          <a:bodyPr>
            <a:normAutofit fontScale="90000"/>
          </a:bodyPr>
          <a:lstStyle/>
          <a:p>
            <a:r>
              <a:rPr lang="en-US" sz="2700" dirty="0" smtClean="0">
                <a:solidFill>
                  <a:schemeClr val="tx1"/>
                </a:solidFill>
              </a:rPr>
              <a:t>Framework </a:t>
            </a:r>
            <a:r>
              <a:rPr lang="en-US" sz="2700" dirty="0">
                <a:solidFill>
                  <a:schemeClr val="tx1"/>
                </a:solidFill>
              </a:rPr>
              <a:t>for Change in </a:t>
            </a:r>
            <a:r>
              <a:rPr lang="en-US" sz="2700" dirty="0" err="1" smtClean="0">
                <a:solidFill>
                  <a:schemeClr val="tx1"/>
                </a:solidFill>
              </a:rPr>
              <a:t>HoA</a:t>
            </a:r>
            <a:r>
              <a:rPr lang="en-US" sz="2700" dirty="0" err="1" smtClean="0">
                <a:solidFill>
                  <a:schemeClr val="bg1"/>
                </a:solidFill>
              </a:rPr>
              <a:t>for</a:t>
            </a:r>
            <a:r>
              <a:rPr lang="en-US" sz="2700" dirty="0" smtClean="0">
                <a:solidFill>
                  <a:schemeClr val="bg1"/>
                </a:solidFill>
              </a:rPr>
              <a:t> </a:t>
            </a:r>
            <a:r>
              <a:rPr lang="en-US" sz="2000" dirty="0" smtClean="0">
                <a:solidFill>
                  <a:schemeClr val="bg1"/>
                </a:solidFill>
              </a:rPr>
              <a:t>A</a:t>
            </a:r>
            <a:endParaRPr lang="en-US" sz="2000" dirty="0">
              <a:solidFill>
                <a:schemeClr val="bg1"/>
              </a:solidFill>
            </a:endParaRPr>
          </a:p>
        </p:txBody>
      </p:sp>
      <p:sp>
        <p:nvSpPr>
          <p:cNvPr id="7" name="Slide Number Placeholder 6"/>
          <p:cNvSpPr>
            <a:spLocks noGrp="1"/>
          </p:cNvSpPr>
          <p:nvPr>
            <p:ph type="sldNum" sz="quarter" idx="4294967295"/>
          </p:nvPr>
        </p:nvSpPr>
        <p:spPr>
          <a:xfrm>
            <a:off x="8686800" y="6629400"/>
            <a:ext cx="457200" cy="304800"/>
          </a:xfrm>
          <a:prstGeom prst="rect">
            <a:avLst/>
          </a:prstGeom>
        </p:spPr>
        <p:txBody>
          <a:bodyPr/>
          <a:lstStyle/>
          <a:p>
            <a:pPr>
              <a:defRPr/>
            </a:pPr>
            <a:fld id="{8BF56096-8FC2-40FB-AAD9-BE3CD1D57425}" type="slidenum">
              <a:rPr lang="en-US" sz="1000" smtClean="0">
                <a:solidFill>
                  <a:srgbClr val="000000"/>
                </a:solidFill>
              </a:rPr>
              <a:pPr>
                <a:defRPr/>
              </a:pPr>
              <a:t>24</a:t>
            </a:fld>
            <a:endParaRPr lang="en-US" sz="1000" dirty="0">
              <a:solidFill>
                <a:srgbClr val="000000"/>
              </a:solidFill>
            </a:endParaRPr>
          </a:p>
        </p:txBody>
      </p:sp>
      <p:sp>
        <p:nvSpPr>
          <p:cNvPr id="6" name="Rectangle 5"/>
          <p:cNvSpPr/>
          <p:nvPr/>
        </p:nvSpPr>
        <p:spPr>
          <a:xfrm>
            <a:off x="90450" y="955260"/>
            <a:ext cx="8915400" cy="5486400"/>
          </a:xfrm>
          <a:prstGeom prst="rect">
            <a:avLst/>
          </a:prstGeom>
          <a:solidFill>
            <a:schemeClr val="bg1"/>
          </a:solidFill>
          <a:ln>
            <a:noFill/>
          </a:ln>
        </p:spPr>
      </p:sp>
      <p:sp>
        <p:nvSpPr>
          <p:cNvPr id="10" name="Freeform 9"/>
          <p:cNvSpPr/>
          <p:nvPr/>
        </p:nvSpPr>
        <p:spPr>
          <a:xfrm>
            <a:off x="7322986" y="2916177"/>
            <a:ext cx="220082" cy="2631362"/>
          </a:xfrm>
          <a:custGeom>
            <a:avLst/>
            <a:gdLst/>
            <a:ahLst/>
            <a:cxnLst/>
            <a:rect l="0" t="0" r="0" b="0"/>
            <a:pathLst>
              <a:path>
                <a:moveTo>
                  <a:pt x="0" y="0"/>
                </a:moveTo>
                <a:lnTo>
                  <a:pt x="0" y="2631362"/>
                </a:lnTo>
                <a:lnTo>
                  <a:pt x="220082" y="2631362"/>
                </a:lnTo>
              </a:path>
            </a:pathLst>
          </a:custGeom>
          <a:noFill/>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11" name="Freeform 10"/>
          <p:cNvSpPr/>
          <p:nvPr/>
        </p:nvSpPr>
        <p:spPr>
          <a:xfrm>
            <a:off x="7322986" y="2916177"/>
            <a:ext cx="144620" cy="1625188"/>
          </a:xfrm>
          <a:custGeom>
            <a:avLst/>
            <a:gdLst/>
            <a:ahLst/>
            <a:cxnLst/>
            <a:rect l="0" t="0" r="0" b="0"/>
            <a:pathLst>
              <a:path>
                <a:moveTo>
                  <a:pt x="0" y="0"/>
                </a:moveTo>
                <a:lnTo>
                  <a:pt x="0" y="1625188"/>
                </a:lnTo>
                <a:lnTo>
                  <a:pt x="144620" y="1625188"/>
                </a:lnTo>
              </a:path>
            </a:pathLst>
          </a:custGeom>
          <a:noFill/>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12" name="Freeform 11"/>
          <p:cNvSpPr/>
          <p:nvPr/>
        </p:nvSpPr>
        <p:spPr>
          <a:xfrm>
            <a:off x="7322986" y="2916177"/>
            <a:ext cx="124830" cy="555486"/>
          </a:xfrm>
          <a:custGeom>
            <a:avLst/>
            <a:gdLst/>
            <a:ahLst/>
            <a:cxnLst/>
            <a:rect l="0" t="0" r="0" b="0"/>
            <a:pathLst>
              <a:path>
                <a:moveTo>
                  <a:pt x="0" y="0"/>
                </a:moveTo>
                <a:lnTo>
                  <a:pt x="0" y="555486"/>
                </a:lnTo>
                <a:lnTo>
                  <a:pt x="124830" y="555486"/>
                </a:lnTo>
              </a:path>
            </a:pathLst>
          </a:custGeom>
          <a:noFill/>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13" name="Freeform 12"/>
          <p:cNvSpPr/>
          <p:nvPr/>
        </p:nvSpPr>
        <p:spPr>
          <a:xfrm>
            <a:off x="4366168" y="1876900"/>
            <a:ext cx="3542326" cy="307391"/>
          </a:xfrm>
          <a:custGeom>
            <a:avLst/>
            <a:gdLst/>
            <a:ahLst/>
            <a:cxnLst/>
            <a:rect l="0" t="0" r="0" b="0"/>
            <a:pathLst>
              <a:path>
                <a:moveTo>
                  <a:pt x="0" y="0"/>
                </a:moveTo>
                <a:lnTo>
                  <a:pt x="0" y="153695"/>
                </a:lnTo>
                <a:lnTo>
                  <a:pt x="3542326" y="153695"/>
                </a:lnTo>
                <a:lnTo>
                  <a:pt x="3542326" y="307391"/>
                </a:lnTo>
              </a:path>
            </a:pathLst>
          </a:custGeom>
          <a:noFill/>
        </p:spPr>
        <p:style>
          <a:lnRef idx="2">
            <a:schemeClr val="dk1">
              <a:shade val="6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14" name="Freeform 13"/>
          <p:cNvSpPr/>
          <p:nvPr/>
        </p:nvSpPr>
        <p:spPr>
          <a:xfrm>
            <a:off x="5551823" y="2916177"/>
            <a:ext cx="163181" cy="1564566"/>
          </a:xfrm>
          <a:custGeom>
            <a:avLst/>
            <a:gdLst/>
            <a:ahLst/>
            <a:cxnLst/>
            <a:rect l="0" t="0" r="0" b="0"/>
            <a:pathLst>
              <a:path>
                <a:moveTo>
                  <a:pt x="0" y="0"/>
                </a:moveTo>
                <a:lnTo>
                  <a:pt x="0" y="1564566"/>
                </a:lnTo>
                <a:lnTo>
                  <a:pt x="163181" y="1564566"/>
                </a:lnTo>
              </a:path>
            </a:pathLst>
          </a:custGeom>
          <a:noFill/>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15" name="Freeform 14"/>
          <p:cNvSpPr/>
          <p:nvPr/>
        </p:nvSpPr>
        <p:spPr>
          <a:xfrm>
            <a:off x="5551823" y="2916177"/>
            <a:ext cx="131344" cy="555486"/>
          </a:xfrm>
          <a:custGeom>
            <a:avLst/>
            <a:gdLst/>
            <a:ahLst/>
            <a:cxnLst/>
            <a:rect l="0" t="0" r="0" b="0"/>
            <a:pathLst>
              <a:path>
                <a:moveTo>
                  <a:pt x="0" y="0"/>
                </a:moveTo>
                <a:lnTo>
                  <a:pt x="0" y="555486"/>
                </a:lnTo>
                <a:lnTo>
                  <a:pt x="131344" y="555486"/>
                </a:lnTo>
              </a:path>
            </a:pathLst>
          </a:custGeom>
          <a:noFill/>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16" name="Freeform 15"/>
          <p:cNvSpPr/>
          <p:nvPr/>
        </p:nvSpPr>
        <p:spPr>
          <a:xfrm>
            <a:off x="4366168" y="1876900"/>
            <a:ext cx="1771163" cy="307391"/>
          </a:xfrm>
          <a:custGeom>
            <a:avLst/>
            <a:gdLst/>
            <a:ahLst/>
            <a:cxnLst/>
            <a:rect l="0" t="0" r="0" b="0"/>
            <a:pathLst>
              <a:path>
                <a:moveTo>
                  <a:pt x="0" y="0"/>
                </a:moveTo>
                <a:lnTo>
                  <a:pt x="0" y="153695"/>
                </a:lnTo>
                <a:lnTo>
                  <a:pt x="1771163" y="153695"/>
                </a:lnTo>
                <a:lnTo>
                  <a:pt x="1771163" y="307391"/>
                </a:lnTo>
              </a:path>
            </a:pathLst>
          </a:custGeom>
          <a:noFill/>
        </p:spPr>
        <p:style>
          <a:lnRef idx="2">
            <a:schemeClr val="dk1">
              <a:shade val="6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17" name="Freeform 16"/>
          <p:cNvSpPr/>
          <p:nvPr/>
        </p:nvSpPr>
        <p:spPr>
          <a:xfrm>
            <a:off x="3780660" y="2916177"/>
            <a:ext cx="181741" cy="2631362"/>
          </a:xfrm>
          <a:custGeom>
            <a:avLst/>
            <a:gdLst/>
            <a:ahLst/>
            <a:cxnLst/>
            <a:rect l="0" t="0" r="0" b="0"/>
            <a:pathLst>
              <a:path>
                <a:moveTo>
                  <a:pt x="0" y="0"/>
                </a:moveTo>
                <a:lnTo>
                  <a:pt x="0" y="2631362"/>
                </a:lnTo>
                <a:lnTo>
                  <a:pt x="181741" y="2631362"/>
                </a:lnTo>
              </a:path>
            </a:pathLst>
          </a:custGeom>
          <a:noFill/>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18" name="Freeform 17"/>
          <p:cNvSpPr/>
          <p:nvPr/>
        </p:nvSpPr>
        <p:spPr>
          <a:xfrm>
            <a:off x="3780660" y="2916177"/>
            <a:ext cx="181741" cy="1632653"/>
          </a:xfrm>
          <a:custGeom>
            <a:avLst/>
            <a:gdLst/>
            <a:ahLst/>
            <a:cxnLst/>
            <a:rect l="0" t="0" r="0" b="0"/>
            <a:pathLst>
              <a:path>
                <a:moveTo>
                  <a:pt x="0" y="0"/>
                </a:moveTo>
                <a:lnTo>
                  <a:pt x="0" y="1632653"/>
                </a:lnTo>
                <a:lnTo>
                  <a:pt x="181741" y="1632653"/>
                </a:lnTo>
              </a:path>
            </a:pathLst>
          </a:custGeom>
          <a:noFill/>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19" name="Freeform 18"/>
          <p:cNvSpPr/>
          <p:nvPr/>
        </p:nvSpPr>
        <p:spPr>
          <a:xfrm>
            <a:off x="3780660" y="2916177"/>
            <a:ext cx="131344" cy="555486"/>
          </a:xfrm>
          <a:custGeom>
            <a:avLst/>
            <a:gdLst/>
            <a:ahLst/>
            <a:cxnLst/>
            <a:rect l="0" t="0" r="0" b="0"/>
            <a:pathLst>
              <a:path>
                <a:moveTo>
                  <a:pt x="0" y="0"/>
                </a:moveTo>
                <a:lnTo>
                  <a:pt x="0" y="555486"/>
                </a:lnTo>
                <a:lnTo>
                  <a:pt x="131344" y="555486"/>
                </a:lnTo>
              </a:path>
            </a:pathLst>
          </a:custGeom>
          <a:noFill/>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20" name="Freeform 19"/>
          <p:cNvSpPr/>
          <p:nvPr/>
        </p:nvSpPr>
        <p:spPr>
          <a:xfrm>
            <a:off x="4320448" y="1876900"/>
            <a:ext cx="91440" cy="307391"/>
          </a:xfrm>
          <a:custGeom>
            <a:avLst/>
            <a:gdLst/>
            <a:ahLst/>
            <a:cxnLst/>
            <a:rect l="0" t="0" r="0" b="0"/>
            <a:pathLst>
              <a:path>
                <a:moveTo>
                  <a:pt x="45720" y="0"/>
                </a:moveTo>
                <a:lnTo>
                  <a:pt x="45720" y="307391"/>
                </a:lnTo>
              </a:path>
            </a:pathLst>
          </a:custGeom>
          <a:noFill/>
        </p:spPr>
        <p:style>
          <a:lnRef idx="2">
            <a:schemeClr val="dk1">
              <a:shade val="6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21" name="Freeform 20"/>
          <p:cNvSpPr/>
          <p:nvPr/>
        </p:nvSpPr>
        <p:spPr>
          <a:xfrm>
            <a:off x="2009497" y="2916177"/>
            <a:ext cx="124098" cy="2631362"/>
          </a:xfrm>
          <a:custGeom>
            <a:avLst/>
            <a:gdLst/>
            <a:ahLst/>
            <a:cxnLst/>
            <a:rect l="0" t="0" r="0" b="0"/>
            <a:pathLst>
              <a:path>
                <a:moveTo>
                  <a:pt x="0" y="0"/>
                </a:moveTo>
                <a:lnTo>
                  <a:pt x="0" y="2631362"/>
                </a:lnTo>
                <a:lnTo>
                  <a:pt x="124098" y="2631362"/>
                </a:lnTo>
              </a:path>
            </a:pathLst>
          </a:custGeom>
          <a:noFill/>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22" name="Freeform 21"/>
          <p:cNvSpPr/>
          <p:nvPr/>
        </p:nvSpPr>
        <p:spPr>
          <a:xfrm>
            <a:off x="2009497" y="2916177"/>
            <a:ext cx="124098" cy="1590515"/>
          </a:xfrm>
          <a:custGeom>
            <a:avLst/>
            <a:gdLst/>
            <a:ahLst/>
            <a:cxnLst/>
            <a:rect l="0" t="0" r="0" b="0"/>
            <a:pathLst>
              <a:path>
                <a:moveTo>
                  <a:pt x="0" y="0"/>
                </a:moveTo>
                <a:lnTo>
                  <a:pt x="0" y="1590515"/>
                </a:lnTo>
                <a:lnTo>
                  <a:pt x="124098" y="1590515"/>
                </a:lnTo>
              </a:path>
            </a:pathLst>
          </a:custGeom>
          <a:noFill/>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23" name="Freeform 22"/>
          <p:cNvSpPr/>
          <p:nvPr/>
        </p:nvSpPr>
        <p:spPr>
          <a:xfrm>
            <a:off x="2009497" y="2916177"/>
            <a:ext cx="131344" cy="597624"/>
          </a:xfrm>
          <a:custGeom>
            <a:avLst/>
            <a:gdLst/>
            <a:ahLst/>
            <a:cxnLst/>
            <a:rect l="0" t="0" r="0" b="0"/>
            <a:pathLst>
              <a:path>
                <a:moveTo>
                  <a:pt x="0" y="0"/>
                </a:moveTo>
                <a:lnTo>
                  <a:pt x="0" y="597624"/>
                </a:lnTo>
                <a:lnTo>
                  <a:pt x="131344" y="597624"/>
                </a:lnTo>
              </a:path>
            </a:pathLst>
          </a:custGeom>
          <a:noFill/>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24" name="Freeform 23"/>
          <p:cNvSpPr/>
          <p:nvPr/>
        </p:nvSpPr>
        <p:spPr>
          <a:xfrm>
            <a:off x="2595005" y="1876900"/>
            <a:ext cx="1771163" cy="307391"/>
          </a:xfrm>
          <a:custGeom>
            <a:avLst/>
            <a:gdLst/>
            <a:ahLst/>
            <a:cxnLst/>
            <a:rect l="0" t="0" r="0" b="0"/>
            <a:pathLst>
              <a:path>
                <a:moveTo>
                  <a:pt x="1771163" y="0"/>
                </a:moveTo>
                <a:lnTo>
                  <a:pt x="1771163" y="153695"/>
                </a:lnTo>
                <a:lnTo>
                  <a:pt x="0" y="153695"/>
                </a:lnTo>
                <a:lnTo>
                  <a:pt x="0" y="307391"/>
                </a:lnTo>
              </a:path>
            </a:pathLst>
          </a:custGeom>
          <a:noFill/>
        </p:spPr>
        <p:style>
          <a:lnRef idx="2">
            <a:schemeClr val="dk1">
              <a:shade val="6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25" name="Freeform 24"/>
          <p:cNvSpPr/>
          <p:nvPr/>
        </p:nvSpPr>
        <p:spPr>
          <a:xfrm>
            <a:off x="238334" y="2916177"/>
            <a:ext cx="163181" cy="1564566"/>
          </a:xfrm>
          <a:custGeom>
            <a:avLst/>
            <a:gdLst/>
            <a:ahLst/>
            <a:cxnLst/>
            <a:rect l="0" t="0" r="0" b="0"/>
            <a:pathLst>
              <a:path>
                <a:moveTo>
                  <a:pt x="0" y="0"/>
                </a:moveTo>
                <a:lnTo>
                  <a:pt x="0" y="1564566"/>
                </a:lnTo>
                <a:lnTo>
                  <a:pt x="163181" y="1564566"/>
                </a:lnTo>
              </a:path>
            </a:pathLst>
          </a:custGeom>
          <a:noFill/>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26" name="Freeform 25"/>
          <p:cNvSpPr/>
          <p:nvPr/>
        </p:nvSpPr>
        <p:spPr>
          <a:xfrm>
            <a:off x="238334" y="2916177"/>
            <a:ext cx="142659" cy="573966"/>
          </a:xfrm>
          <a:custGeom>
            <a:avLst/>
            <a:gdLst/>
            <a:ahLst/>
            <a:cxnLst/>
            <a:rect l="0" t="0" r="0" b="0"/>
            <a:pathLst>
              <a:path>
                <a:moveTo>
                  <a:pt x="0" y="0"/>
                </a:moveTo>
                <a:lnTo>
                  <a:pt x="0" y="573966"/>
                </a:lnTo>
                <a:lnTo>
                  <a:pt x="142659" y="573966"/>
                </a:lnTo>
              </a:path>
            </a:pathLst>
          </a:custGeom>
          <a:noFill/>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27" name="Freeform 26"/>
          <p:cNvSpPr/>
          <p:nvPr/>
        </p:nvSpPr>
        <p:spPr>
          <a:xfrm>
            <a:off x="823842" y="1876900"/>
            <a:ext cx="3542326" cy="307391"/>
          </a:xfrm>
          <a:custGeom>
            <a:avLst/>
            <a:gdLst/>
            <a:ahLst/>
            <a:cxnLst/>
            <a:rect l="0" t="0" r="0" b="0"/>
            <a:pathLst>
              <a:path>
                <a:moveTo>
                  <a:pt x="3542326" y="0"/>
                </a:moveTo>
                <a:lnTo>
                  <a:pt x="3542326" y="153695"/>
                </a:lnTo>
                <a:lnTo>
                  <a:pt x="0" y="153695"/>
                </a:lnTo>
                <a:lnTo>
                  <a:pt x="0" y="307391"/>
                </a:lnTo>
              </a:path>
            </a:pathLst>
          </a:custGeom>
          <a:noFill/>
        </p:spPr>
        <p:style>
          <a:lnRef idx="2">
            <a:schemeClr val="dk1">
              <a:shade val="6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28" name="Freeform 27"/>
          <p:cNvSpPr/>
          <p:nvPr/>
        </p:nvSpPr>
        <p:spPr>
          <a:xfrm>
            <a:off x="3634283" y="1145014"/>
            <a:ext cx="1463771" cy="731885"/>
          </a:xfrm>
          <a:custGeom>
            <a:avLst/>
            <a:gdLst>
              <a:gd name="connsiteX0" fmla="*/ 0 w 1463771"/>
              <a:gd name="connsiteY0" fmla="*/ 0 h 731885"/>
              <a:gd name="connsiteX1" fmla="*/ 1463771 w 1463771"/>
              <a:gd name="connsiteY1" fmla="*/ 0 h 731885"/>
              <a:gd name="connsiteX2" fmla="*/ 1463771 w 1463771"/>
              <a:gd name="connsiteY2" fmla="*/ 731885 h 731885"/>
              <a:gd name="connsiteX3" fmla="*/ 0 w 1463771"/>
              <a:gd name="connsiteY3" fmla="*/ 731885 h 731885"/>
              <a:gd name="connsiteX4" fmla="*/ 0 w 1463771"/>
              <a:gd name="connsiteY4" fmla="*/ 0 h 731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771" h="731885">
                <a:moveTo>
                  <a:pt x="0" y="0"/>
                </a:moveTo>
                <a:lnTo>
                  <a:pt x="1463771" y="0"/>
                </a:lnTo>
                <a:lnTo>
                  <a:pt x="1463771" y="731885"/>
                </a:lnTo>
                <a:lnTo>
                  <a:pt x="0" y="731885"/>
                </a:lnTo>
                <a:lnTo>
                  <a:pt x="0" y="0"/>
                </a:lnTo>
                <a:close/>
              </a:path>
            </a:pathLst>
          </a:custGeom>
          <a:solidFill>
            <a:srgbClr val="DDD9C3"/>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Social Stability and Economic Growth in Dryland Areas</a:t>
            </a:r>
            <a:endParaRPr lang="en-US" sz="1200" kern="1200" dirty="0">
              <a:solidFill>
                <a:schemeClr val="tx1"/>
              </a:solidFill>
            </a:endParaRPr>
          </a:p>
        </p:txBody>
      </p:sp>
      <p:sp>
        <p:nvSpPr>
          <p:cNvPr id="29" name="Freeform 28"/>
          <p:cNvSpPr/>
          <p:nvPr/>
        </p:nvSpPr>
        <p:spPr>
          <a:xfrm>
            <a:off x="91956" y="2184291"/>
            <a:ext cx="1463040" cy="731520"/>
          </a:xfrm>
          <a:custGeom>
            <a:avLst/>
            <a:gdLst>
              <a:gd name="connsiteX0" fmla="*/ 0 w 1463771"/>
              <a:gd name="connsiteY0" fmla="*/ 0 h 731885"/>
              <a:gd name="connsiteX1" fmla="*/ 1463771 w 1463771"/>
              <a:gd name="connsiteY1" fmla="*/ 0 h 731885"/>
              <a:gd name="connsiteX2" fmla="*/ 1463771 w 1463771"/>
              <a:gd name="connsiteY2" fmla="*/ 731885 h 731885"/>
              <a:gd name="connsiteX3" fmla="*/ 0 w 1463771"/>
              <a:gd name="connsiteY3" fmla="*/ 731885 h 731885"/>
              <a:gd name="connsiteX4" fmla="*/ 0 w 1463771"/>
              <a:gd name="connsiteY4" fmla="*/ 0 h 731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771" h="731885">
                <a:moveTo>
                  <a:pt x="0" y="0"/>
                </a:moveTo>
                <a:lnTo>
                  <a:pt x="1463771" y="0"/>
                </a:lnTo>
                <a:lnTo>
                  <a:pt x="1463771" y="731885"/>
                </a:lnTo>
                <a:lnTo>
                  <a:pt x="0" y="731885"/>
                </a:lnTo>
                <a:lnTo>
                  <a:pt x="0" y="0"/>
                </a:lnTo>
                <a:close/>
              </a:path>
            </a:pathLst>
          </a:custGeom>
          <a:solidFill>
            <a:srgbClr val="DDD9C3"/>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1:Increase Economic Opportunities</a:t>
            </a:r>
            <a:endParaRPr lang="en-US" sz="1200" kern="1200" dirty="0">
              <a:solidFill>
                <a:schemeClr val="tx1"/>
              </a:solidFill>
            </a:endParaRPr>
          </a:p>
        </p:txBody>
      </p:sp>
      <p:sp>
        <p:nvSpPr>
          <p:cNvPr id="30" name="Freeform 29"/>
          <p:cNvSpPr/>
          <p:nvPr/>
        </p:nvSpPr>
        <p:spPr>
          <a:xfrm>
            <a:off x="380993" y="3105721"/>
            <a:ext cx="1463040" cy="822960"/>
          </a:xfrm>
          <a:custGeom>
            <a:avLst/>
            <a:gdLst>
              <a:gd name="connsiteX0" fmla="*/ 0 w 1463771"/>
              <a:gd name="connsiteY0" fmla="*/ 0 h 731885"/>
              <a:gd name="connsiteX1" fmla="*/ 1463771 w 1463771"/>
              <a:gd name="connsiteY1" fmla="*/ 0 h 731885"/>
              <a:gd name="connsiteX2" fmla="*/ 1463771 w 1463771"/>
              <a:gd name="connsiteY2" fmla="*/ 731885 h 731885"/>
              <a:gd name="connsiteX3" fmla="*/ 0 w 1463771"/>
              <a:gd name="connsiteY3" fmla="*/ 731885 h 731885"/>
              <a:gd name="connsiteX4" fmla="*/ 0 w 1463771"/>
              <a:gd name="connsiteY4" fmla="*/ 0 h 731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771" h="731885">
                <a:moveTo>
                  <a:pt x="0" y="0"/>
                </a:moveTo>
                <a:lnTo>
                  <a:pt x="1463771" y="0"/>
                </a:lnTo>
                <a:lnTo>
                  <a:pt x="1463771" y="731885"/>
                </a:lnTo>
                <a:lnTo>
                  <a:pt x="0" y="731885"/>
                </a:lnTo>
                <a:lnTo>
                  <a:pt x="0" y="0"/>
                </a:lnTo>
                <a:close/>
              </a:path>
            </a:pathLst>
          </a:custGeom>
          <a:solidFill>
            <a:schemeClr val="accent5">
              <a:lumMod val="40000"/>
              <a:lumOff val="60000"/>
            </a:schemeClr>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1.1 </a:t>
            </a:r>
            <a:r>
              <a:rPr lang="en-US" sz="1200" i="0" kern="1200" dirty="0" smtClean="0">
                <a:solidFill>
                  <a:schemeClr val="tx1"/>
                </a:solidFill>
              </a:rPr>
              <a:t>Diversified Livelihood Opportunities</a:t>
            </a:r>
            <a:endParaRPr lang="en-US" sz="1200" i="0" kern="1200" dirty="0">
              <a:solidFill>
                <a:schemeClr val="tx1"/>
              </a:solidFill>
            </a:endParaRPr>
          </a:p>
        </p:txBody>
      </p:sp>
      <p:sp>
        <p:nvSpPr>
          <p:cNvPr id="31" name="Freeform 30"/>
          <p:cNvSpPr/>
          <p:nvPr/>
        </p:nvSpPr>
        <p:spPr>
          <a:xfrm>
            <a:off x="380993" y="4114801"/>
            <a:ext cx="1463040" cy="868680"/>
          </a:xfrm>
          <a:custGeom>
            <a:avLst/>
            <a:gdLst>
              <a:gd name="connsiteX0" fmla="*/ 0 w 1390802"/>
              <a:gd name="connsiteY0" fmla="*/ 0 h 731885"/>
              <a:gd name="connsiteX1" fmla="*/ 1390802 w 1390802"/>
              <a:gd name="connsiteY1" fmla="*/ 0 h 731885"/>
              <a:gd name="connsiteX2" fmla="*/ 1390802 w 1390802"/>
              <a:gd name="connsiteY2" fmla="*/ 731885 h 731885"/>
              <a:gd name="connsiteX3" fmla="*/ 0 w 1390802"/>
              <a:gd name="connsiteY3" fmla="*/ 731885 h 731885"/>
              <a:gd name="connsiteX4" fmla="*/ 0 w 1390802"/>
              <a:gd name="connsiteY4" fmla="*/ 0 h 731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0802" h="731885">
                <a:moveTo>
                  <a:pt x="0" y="0"/>
                </a:moveTo>
                <a:lnTo>
                  <a:pt x="1390802" y="0"/>
                </a:lnTo>
                <a:lnTo>
                  <a:pt x="1390802" y="731885"/>
                </a:lnTo>
                <a:lnTo>
                  <a:pt x="0" y="731885"/>
                </a:lnTo>
                <a:lnTo>
                  <a:pt x="0" y="0"/>
                </a:lnTo>
                <a:close/>
              </a:path>
            </a:pathLst>
          </a:custGeom>
          <a:solidFill>
            <a:schemeClr val="accent5">
              <a:lumMod val="40000"/>
              <a:lumOff val="60000"/>
            </a:schemeClr>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1.2 Improve Livestock Value Chains</a:t>
            </a:r>
            <a:endParaRPr lang="en-US" sz="1200" kern="1200" dirty="0">
              <a:solidFill>
                <a:schemeClr val="tx1"/>
              </a:solidFill>
            </a:endParaRPr>
          </a:p>
        </p:txBody>
      </p:sp>
      <p:sp>
        <p:nvSpPr>
          <p:cNvPr id="32" name="Freeform 31"/>
          <p:cNvSpPr/>
          <p:nvPr/>
        </p:nvSpPr>
        <p:spPr>
          <a:xfrm>
            <a:off x="1863119" y="2184291"/>
            <a:ext cx="1463040" cy="731520"/>
          </a:xfrm>
          <a:custGeom>
            <a:avLst/>
            <a:gdLst>
              <a:gd name="connsiteX0" fmla="*/ 0 w 1463771"/>
              <a:gd name="connsiteY0" fmla="*/ 0 h 731885"/>
              <a:gd name="connsiteX1" fmla="*/ 1463771 w 1463771"/>
              <a:gd name="connsiteY1" fmla="*/ 0 h 731885"/>
              <a:gd name="connsiteX2" fmla="*/ 1463771 w 1463771"/>
              <a:gd name="connsiteY2" fmla="*/ 731885 h 731885"/>
              <a:gd name="connsiteX3" fmla="*/ 0 w 1463771"/>
              <a:gd name="connsiteY3" fmla="*/ 731885 h 731885"/>
              <a:gd name="connsiteX4" fmla="*/ 0 w 1463771"/>
              <a:gd name="connsiteY4" fmla="*/ 0 h 731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771" h="731885">
                <a:moveTo>
                  <a:pt x="0" y="0"/>
                </a:moveTo>
                <a:lnTo>
                  <a:pt x="1463771" y="0"/>
                </a:lnTo>
                <a:lnTo>
                  <a:pt x="1463771" y="731885"/>
                </a:lnTo>
                <a:lnTo>
                  <a:pt x="0" y="731885"/>
                </a:lnTo>
                <a:lnTo>
                  <a:pt x="0" y="0"/>
                </a:lnTo>
                <a:close/>
              </a:path>
            </a:pathLst>
          </a:custGeom>
          <a:solidFill>
            <a:srgbClr val="DDD9C3"/>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2: Strengthen Institutions, Governance, &amp; Social Accountability</a:t>
            </a:r>
          </a:p>
        </p:txBody>
      </p:sp>
      <p:sp>
        <p:nvSpPr>
          <p:cNvPr id="33" name="Freeform 32"/>
          <p:cNvSpPr/>
          <p:nvPr/>
        </p:nvSpPr>
        <p:spPr>
          <a:xfrm>
            <a:off x="2133595" y="3105721"/>
            <a:ext cx="1463040" cy="822960"/>
          </a:xfrm>
          <a:custGeom>
            <a:avLst/>
            <a:gdLst>
              <a:gd name="connsiteX0" fmla="*/ 0 w 1463771"/>
              <a:gd name="connsiteY0" fmla="*/ 0 h 816162"/>
              <a:gd name="connsiteX1" fmla="*/ 1463771 w 1463771"/>
              <a:gd name="connsiteY1" fmla="*/ 0 h 816162"/>
              <a:gd name="connsiteX2" fmla="*/ 1463771 w 1463771"/>
              <a:gd name="connsiteY2" fmla="*/ 816162 h 816162"/>
              <a:gd name="connsiteX3" fmla="*/ 0 w 1463771"/>
              <a:gd name="connsiteY3" fmla="*/ 816162 h 816162"/>
              <a:gd name="connsiteX4" fmla="*/ 0 w 1463771"/>
              <a:gd name="connsiteY4" fmla="*/ 0 h 816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771" h="816162">
                <a:moveTo>
                  <a:pt x="0" y="0"/>
                </a:moveTo>
                <a:lnTo>
                  <a:pt x="1463771" y="0"/>
                </a:lnTo>
                <a:lnTo>
                  <a:pt x="1463771" y="816162"/>
                </a:lnTo>
                <a:lnTo>
                  <a:pt x="0" y="816162"/>
                </a:lnTo>
                <a:lnTo>
                  <a:pt x="0" y="0"/>
                </a:lnTo>
                <a:close/>
              </a:path>
            </a:pathLst>
          </a:custGeom>
          <a:solidFill>
            <a:srgbClr val="B3DCE7"/>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2.1 </a:t>
            </a:r>
            <a:r>
              <a:rPr lang="en-US" sz="1200" kern="1200" dirty="0" smtClean="0">
                <a:latin typeface="+mn-lt"/>
              </a:rPr>
              <a:t>Expand Access to Social and Economic Services </a:t>
            </a:r>
            <a:endParaRPr lang="en-US" sz="1200" kern="1200" dirty="0"/>
          </a:p>
        </p:txBody>
      </p:sp>
      <p:sp>
        <p:nvSpPr>
          <p:cNvPr id="34" name="Freeform 33"/>
          <p:cNvSpPr/>
          <p:nvPr/>
        </p:nvSpPr>
        <p:spPr>
          <a:xfrm>
            <a:off x="2133595" y="4114801"/>
            <a:ext cx="1463040" cy="868680"/>
          </a:xfrm>
          <a:custGeom>
            <a:avLst/>
            <a:gdLst>
              <a:gd name="connsiteX0" fmla="*/ 0 w 1463771"/>
              <a:gd name="connsiteY0" fmla="*/ 0 h 783783"/>
              <a:gd name="connsiteX1" fmla="*/ 1463771 w 1463771"/>
              <a:gd name="connsiteY1" fmla="*/ 0 h 783783"/>
              <a:gd name="connsiteX2" fmla="*/ 1463771 w 1463771"/>
              <a:gd name="connsiteY2" fmla="*/ 783783 h 783783"/>
              <a:gd name="connsiteX3" fmla="*/ 0 w 1463771"/>
              <a:gd name="connsiteY3" fmla="*/ 783783 h 783783"/>
              <a:gd name="connsiteX4" fmla="*/ 0 w 1463771"/>
              <a:gd name="connsiteY4" fmla="*/ 0 h 783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771" h="783783">
                <a:moveTo>
                  <a:pt x="0" y="0"/>
                </a:moveTo>
                <a:lnTo>
                  <a:pt x="1463771" y="0"/>
                </a:lnTo>
                <a:lnTo>
                  <a:pt x="1463771" y="783783"/>
                </a:lnTo>
                <a:lnTo>
                  <a:pt x="0" y="783783"/>
                </a:lnTo>
                <a:lnTo>
                  <a:pt x="0" y="0"/>
                </a:lnTo>
                <a:close/>
              </a:path>
            </a:pathLst>
          </a:custGeom>
          <a:solidFill>
            <a:schemeClr val="accent5">
              <a:lumMod val="40000"/>
              <a:lumOff val="60000"/>
            </a:schemeClr>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2.2 Enhance Capacity/Efficiency of Public &amp; Private  Institutions</a:t>
            </a:r>
            <a:endParaRPr lang="en-US" sz="1200" kern="1200" dirty="0">
              <a:solidFill>
                <a:schemeClr val="tx1"/>
              </a:solidFill>
            </a:endParaRPr>
          </a:p>
        </p:txBody>
      </p:sp>
      <p:sp>
        <p:nvSpPr>
          <p:cNvPr id="35" name="Freeform 34"/>
          <p:cNvSpPr/>
          <p:nvPr/>
        </p:nvSpPr>
        <p:spPr>
          <a:xfrm>
            <a:off x="2133595" y="5181596"/>
            <a:ext cx="1463771" cy="731520"/>
          </a:xfrm>
          <a:custGeom>
            <a:avLst/>
            <a:gdLst>
              <a:gd name="connsiteX0" fmla="*/ 0 w 1463771"/>
              <a:gd name="connsiteY0" fmla="*/ 0 h 731885"/>
              <a:gd name="connsiteX1" fmla="*/ 1463771 w 1463771"/>
              <a:gd name="connsiteY1" fmla="*/ 0 h 731885"/>
              <a:gd name="connsiteX2" fmla="*/ 1463771 w 1463771"/>
              <a:gd name="connsiteY2" fmla="*/ 731885 h 731885"/>
              <a:gd name="connsiteX3" fmla="*/ 0 w 1463771"/>
              <a:gd name="connsiteY3" fmla="*/ 731885 h 731885"/>
              <a:gd name="connsiteX4" fmla="*/ 0 w 1463771"/>
              <a:gd name="connsiteY4" fmla="*/ 0 h 731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771" h="731885">
                <a:moveTo>
                  <a:pt x="0" y="0"/>
                </a:moveTo>
                <a:lnTo>
                  <a:pt x="1463771" y="0"/>
                </a:lnTo>
                <a:lnTo>
                  <a:pt x="1463771" y="731885"/>
                </a:lnTo>
                <a:lnTo>
                  <a:pt x="0" y="731885"/>
                </a:lnTo>
                <a:lnTo>
                  <a:pt x="0" y="0"/>
                </a:lnTo>
                <a:close/>
              </a:path>
            </a:pathLst>
          </a:custGeom>
          <a:solidFill>
            <a:schemeClr val="accent5">
              <a:lumMod val="40000"/>
              <a:lumOff val="60000"/>
            </a:schemeClr>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2.3 Improve Advocacy, Accountability, &amp; Transparency </a:t>
            </a:r>
            <a:endParaRPr lang="en-US" sz="1200" kern="1200" dirty="0"/>
          </a:p>
        </p:txBody>
      </p:sp>
      <p:sp>
        <p:nvSpPr>
          <p:cNvPr id="36" name="Freeform 35"/>
          <p:cNvSpPr/>
          <p:nvPr/>
        </p:nvSpPr>
        <p:spPr>
          <a:xfrm>
            <a:off x="3634282" y="2184291"/>
            <a:ext cx="1463040" cy="731520"/>
          </a:xfrm>
          <a:custGeom>
            <a:avLst/>
            <a:gdLst>
              <a:gd name="connsiteX0" fmla="*/ 0 w 1463771"/>
              <a:gd name="connsiteY0" fmla="*/ 0 h 731885"/>
              <a:gd name="connsiteX1" fmla="*/ 1463771 w 1463771"/>
              <a:gd name="connsiteY1" fmla="*/ 0 h 731885"/>
              <a:gd name="connsiteX2" fmla="*/ 1463771 w 1463771"/>
              <a:gd name="connsiteY2" fmla="*/ 731885 h 731885"/>
              <a:gd name="connsiteX3" fmla="*/ 0 w 1463771"/>
              <a:gd name="connsiteY3" fmla="*/ 731885 h 731885"/>
              <a:gd name="connsiteX4" fmla="*/ 0 w 1463771"/>
              <a:gd name="connsiteY4" fmla="*/ 0 h 731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771" h="731885">
                <a:moveTo>
                  <a:pt x="0" y="0"/>
                </a:moveTo>
                <a:lnTo>
                  <a:pt x="1463771" y="0"/>
                </a:lnTo>
                <a:lnTo>
                  <a:pt x="1463771" y="731885"/>
                </a:lnTo>
                <a:lnTo>
                  <a:pt x="0" y="731885"/>
                </a:lnTo>
                <a:lnTo>
                  <a:pt x="0" y="0"/>
                </a:lnTo>
                <a:close/>
              </a:path>
            </a:pathLst>
          </a:custGeom>
          <a:solidFill>
            <a:srgbClr val="DDD9C3"/>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3: Improve Security Conditions &amp; Conflict Management Capacity</a:t>
            </a:r>
            <a:endParaRPr lang="en-US" sz="1200" kern="1200" dirty="0">
              <a:solidFill>
                <a:schemeClr val="tx1"/>
              </a:solidFill>
            </a:endParaRPr>
          </a:p>
        </p:txBody>
      </p:sp>
      <p:sp>
        <p:nvSpPr>
          <p:cNvPr id="37" name="Freeform 36"/>
          <p:cNvSpPr/>
          <p:nvPr/>
        </p:nvSpPr>
        <p:spPr>
          <a:xfrm>
            <a:off x="3912004" y="3105721"/>
            <a:ext cx="1463040" cy="822960"/>
          </a:xfrm>
          <a:custGeom>
            <a:avLst/>
            <a:gdLst>
              <a:gd name="connsiteX0" fmla="*/ 0 w 1463771"/>
              <a:gd name="connsiteY0" fmla="*/ 0 h 731885"/>
              <a:gd name="connsiteX1" fmla="*/ 1463771 w 1463771"/>
              <a:gd name="connsiteY1" fmla="*/ 0 h 731885"/>
              <a:gd name="connsiteX2" fmla="*/ 1463771 w 1463771"/>
              <a:gd name="connsiteY2" fmla="*/ 731885 h 731885"/>
              <a:gd name="connsiteX3" fmla="*/ 0 w 1463771"/>
              <a:gd name="connsiteY3" fmla="*/ 731885 h 731885"/>
              <a:gd name="connsiteX4" fmla="*/ 0 w 1463771"/>
              <a:gd name="connsiteY4" fmla="*/ 0 h 731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771" h="731885">
                <a:moveTo>
                  <a:pt x="0" y="0"/>
                </a:moveTo>
                <a:lnTo>
                  <a:pt x="1463771" y="0"/>
                </a:lnTo>
                <a:lnTo>
                  <a:pt x="1463771" y="731885"/>
                </a:lnTo>
                <a:lnTo>
                  <a:pt x="0" y="731885"/>
                </a:lnTo>
                <a:lnTo>
                  <a:pt x="0" y="0"/>
                </a:lnTo>
                <a:close/>
              </a:path>
            </a:pathLst>
          </a:custGeom>
          <a:solidFill>
            <a:schemeClr val="accent5">
              <a:lumMod val="40000"/>
              <a:lumOff val="60000"/>
            </a:schemeClr>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3.1: Community &amp; County-Level Conflict Resolution Capacities Strengthening</a:t>
            </a:r>
            <a:endParaRPr lang="en-US" sz="1200" kern="1200" dirty="0"/>
          </a:p>
        </p:txBody>
      </p:sp>
      <p:sp>
        <p:nvSpPr>
          <p:cNvPr id="38" name="Freeform 37"/>
          <p:cNvSpPr/>
          <p:nvPr/>
        </p:nvSpPr>
        <p:spPr>
          <a:xfrm>
            <a:off x="3912004" y="4114801"/>
            <a:ext cx="1463040" cy="868680"/>
          </a:xfrm>
          <a:custGeom>
            <a:avLst/>
            <a:gdLst>
              <a:gd name="connsiteX0" fmla="*/ 0 w 1463771"/>
              <a:gd name="connsiteY0" fmla="*/ 0 h 868060"/>
              <a:gd name="connsiteX1" fmla="*/ 1463771 w 1463771"/>
              <a:gd name="connsiteY1" fmla="*/ 0 h 868060"/>
              <a:gd name="connsiteX2" fmla="*/ 1463771 w 1463771"/>
              <a:gd name="connsiteY2" fmla="*/ 868060 h 868060"/>
              <a:gd name="connsiteX3" fmla="*/ 0 w 1463771"/>
              <a:gd name="connsiteY3" fmla="*/ 868060 h 868060"/>
              <a:gd name="connsiteX4" fmla="*/ 0 w 1463771"/>
              <a:gd name="connsiteY4" fmla="*/ 0 h 868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771" h="868060">
                <a:moveTo>
                  <a:pt x="0" y="0"/>
                </a:moveTo>
                <a:lnTo>
                  <a:pt x="1463771" y="0"/>
                </a:lnTo>
                <a:lnTo>
                  <a:pt x="1463771" y="868060"/>
                </a:lnTo>
                <a:lnTo>
                  <a:pt x="0" y="868060"/>
                </a:lnTo>
                <a:lnTo>
                  <a:pt x="0" y="0"/>
                </a:lnTo>
                <a:close/>
              </a:path>
            </a:pathLst>
          </a:custGeom>
          <a:solidFill>
            <a:schemeClr val="accent5">
              <a:lumMod val="40000"/>
              <a:lumOff val="60000"/>
            </a:schemeClr>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100" kern="1200" dirty="0" smtClean="0"/>
              <a:t>3.2: Improve Community &amp; Local Security Force Relations, Coordination and Collaboration</a:t>
            </a:r>
            <a:endParaRPr lang="en-US" sz="1100" kern="1200" dirty="0"/>
          </a:p>
        </p:txBody>
      </p:sp>
      <p:sp>
        <p:nvSpPr>
          <p:cNvPr id="39" name="Freeform 38"/>
          <p:cNvSpPr/>
          <p:nvPr/>
        </p:nvSpPr>
        <p:spPr>
          <a:xfrm>
            <a:off x="3912004" y="5181596"/>
            <a:ext cx="1463771" cy="731520"/>
          </a:xfrm>
          <a:custGeom>
            <a:avLst/>
            <a:gdLst>
              <a:gd name="connsiteX0" fmla="*/ 0 w 1463771"/>
              <a:gd name="connsiteY0" fmla="*/ 0 h 731885"/>
              <a:gd name="connsiteX1" fmla="*/ 1463771 w 1463771"/>
              <a:gd name="connsiteY1" fmla="*/ 0 h 731885"/>
              <a:gd name="connsiteX2" fmla="*/ 1463771 w 1463771"/>
              <a:gd name="connsiteY2" fmla="*/ 731885 h 731885"/>
              <a:gd name="connsiteX3" fmla="*/ 0 w 1463771"/>
              <a:gd name="connsiteY3" fmla="*/ 731885 h 731885"/>
              <a:gd name="connsiteX4" fmla="*/ 0 w 1463771"/>
              <a:gd name="connsiteY4" fmla="*/ 0 h 731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771" h="731885">
                <a:moveTo>
                  <a:pt x="0" y="0"/>
                </a:moveTo>
                <a:lnTo>
                  <a:pt x="1463771" y="0"/>
                </a:lnTo>
                <a:lnTo>
                  <a:pt x="1463771" y="731885"/>
                </a:lnTo>
                <a:lnTo>
                  <a:pt x="0" y="731885"/>
                </a:lnTo>
                <a:lnTo>
                  <a:pt x="0" y="0"/>
                </a:lnTo>
                <a:close/>
              </a:path>
            </a:pathLst>
          </a:custGeom>
          <a:solidFill>
            <a:schemeClr val="accent5">
              <a:lumMod val="40000"/>
              <a:lumOff val="60000"/>
            </a:schemeClr>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3.3: State Institutions Produce Confidence in the Rule of Law</a:t>
            </a:r>
            <a:endParaRPr lang="en-US" sz="1200" kern="1200" dirty="0"/>
          </a:p>
        </p:txBody>
      </p:sp>
      <p:sp>
        <p:nvSpPr>
          <p:cNvPr id="40" name="Freeform 39"/>
          <p:cNvSpPr/>
          <p:nvPr/>
        </p:nvSpPr>
        <p:spPr>
          <a:xfrm>
            <a:off x="5405445" y="2184291"/>
            <a:ext cx="1463040" cy="731520"/>
          </a:xfrm>
          <a:custGeom>
            <a:avLst/>
            <a:gdLst>
              <a:gd name="connsiteX0" fmla="*/ 0 w 1463771"/>
              <a:gd name="connsiteY0" fmla="*/ 0 h 731885"/>
              <a:gd name="connsiteX1" fmla="*/ 1463771 w 1463771"/>
              <a:gd name="connsiteY1" fmla="*/ 0 h 731885"/>
              <a:gd name="connsiteX2" fmla="*/ 1463771 w 1463771"/>
              <a:gd name="connsiteY2" fmla="*/ 731885 h 731885"/>
              <a:gd name="connsiteX3" fmla="*/ 0 w 1463771"/>
              <a:gd name="connsiteY3" fmla="*/ 731885 h 731885"/>
              <a:gd name="connsiteX4" fmla="*/ 0 w 1463771"/>
              <a:gd name="connsiteY4" fmla="*/ 0 h 731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771" h="731885">
                <a:moveTo>
                  <a:pt x="0" y="0"/>
                </a:moveTo>
                <a:lnTo>
                  <a:pt x="1463771" y="0"/>
                </a:lnTo>
                <a:lnTo>
                  <a:pt x="1463771" y="731885"/>
                </a:lnTo>
                <a:lnTo>
                  <a:pt x="0" y="731885"/>
                </a:lnTo>
                <a:lnTo>
                  <a:pt x="0" y="0"/>
                </a:lnTo>
                <a:close/>
              </a:path>
            </a:pathLst>
          </a:custGeom>
          <a:solidFill>
            <a:srgbClr val="DDD9C3"/>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4: Improve Physical Infrastructure</a:t>
            </a:r>
            <a:endParaRPr lang="en-US" sz="1200" kern="1200" dirty="0">
              <a:solidFill>
                <a:schemeClr val="tx1"/>
              </a:solidFill>
            </a:endParaRPr>
          </a:p>
        </p:txBody>
      </p:sp>
      <p:sp>
        <p:nvSpPr>
          <p:cNvPr id="41" name="Freeform 40"/>
          <p:cNvSpPr/>
          <p:nvPr/>
        </p:nvSpPr>
        <p:spPr>
          <a:xfrm>
            <a:off x="5683167" y="3105721"/>
            <a:ext cx="1463040" cy="822960"/>
          </a:xfrm>
          <a:custGeom>
            <a:avLst/>
            <a:gdLst>
              <a:gd name="connsiteX0" fmla="*/ 0 w 1463771"/>
              <a:gd name="connsiteY0" fmla="*/ 0 h 731885"/>
              <a:gd name="connsiteX1" fmla="*/ 1463771 w 1463771"/>
              <a:gd name="connsiteY1" fmla="*/ 0 h 731885"/>
              <a:gd name="connsiteX2" fmla="*/ 1463771 w 1463771"/>
              <a:gd name="connsiteY2" fmla="*/ 731885 h 731885"/>
              <a:gd name="connsiteX3" fmla="*/ 0 w 1463771"/>
              <a:gd name="connsiteY3" fmla="*/ 731885 h 731885"/>
              <a:gd name="connsiteX4" fmla="*/ 0 w 1463771"/>
              <a:gd name="connsiteY4" fmla="*/ 0 h 731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771" h="731885">
                <a:moveTo>
                  <a:pt x="0" y="0"/>
                </a:moveTo>
                <a:lnTo>
                  <a:pt x="1463771" y="0"/>
                </a:lnTo>
                <a:lnTo>
                  <a:pt x="1463771" y="731885"/>
                </a:lnTo>
                <a:lnTo>
                  <a:pt x="0" y="731885"/>
                </a:lnTo>
                <a:lnTo>
                  <a:pt x="0" y="0"/>
                </a:lnTo>
                <a:close/>
              </a:path>
            </a:pathLst>
          </a:custGeom>
          <a:solidFill>
            <a:schemeClr val="accent5">
              <a:lumMod val="40000"/>
              <a:lumOff val="60000"/>
            </a:schemeClr>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4.1: Improve Productive Infrastructure</a:t>
            </a:r>
            <a:endParaRPr lang="en-US" sz="1200" kern="1200" dirty="0"/>
          </a:p>
        </p:txBody>
      </p:sp>
      <p:sp>
        <p:nvSpPr>
          <p:cNvPr id="42" name="Freeform 41"/>
          <p:cNvSpPr/>
          <p:nvPr/>
        </p:nvSpPr>
        <p:spPr>
          <a:xfrm>
            <a:off x="5683167" y="4114801"/>
            <a:ext cx="1463040" cy="868680"/>
          </a:xfrm>
          <a:custGeom>
            <a:avLst/>
            <a:gdLst>
              <a:gd name="connsiteX0" fmla="*/ 0 w 1463771"/>
              <a:gd name="connsiteY0" fmla="*/ 0 h 731885"/>
              <a:gd name="connsiteX1" fmla="*/ 1463771 w 1463771"/>
              <a:gd name="connsiteY1" fmla="*/ 0 h 731885"/>
              <a:gd name="connsiteX2" fmla="*/ 1463771 w 1463771"/>
              <a:gd name="connsiteY2" fmla="*/ 731885 h 731885"/>
              <a:gd name="connsiteX3" fmla="*/ 0 w 1463771"/>
              <a:gd name="connsiteY3" fmla="*/ 731885 h 731885"/>
              <a:gd name="connsiteX4" fmla="*/ 0 w 1463771"/>
              <a:gd name="connsiteY4" fmla="*/ 0 h 731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771" h="731885">
                <a:moveTo>
                  <a:pt x="0" y="0"/>
                </a:moveTo>
                <a:lnTo>
                  <a:pt x="1463771" y="0"/>
                </a:lnTo>
                <a:lnTo>
                  <a:pt x="1463771" y="731885"/>
                </a:lnTo>
                <a:lnTo>
                  <a:pt x="0" y="731885"/>
                </a:lnTo>
                <a:lnTo>
                  <a:pt x="0" y="0"/>
                </a:lnTo>
                <a:close/>
              </a:path>
            </a:pathLst>
          </a:custGeom>
          <a:solidFill>
            <a:schemeClr val="accent5">
              <a:lumMod val="40000"/>
              <a:lumOff val="60000"/>
            </a:schemeClr>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4.2: Improve Marketing Infrastructure</a:t>
            </a:r>
            <a:endParaRPr lang="en-US" sz="1200" kern="1200" dirty="0"/>
          </a:p>
        </p:txBody>
      </p:sp>
      <p:sp>
        <p:nvSpPr>
          <p:cNvPr id="43" name="Freeform 42"/>
          <p:cNvSpPr/>
          <p:nvPr/>
        </p:nvSpPr>
        <p:spPr>
          <a:xfrm>
            <a:off x="7176609" y="2184291"/>
            <a:ext cx="1463040" cy="731520"/>
          </a:xfrm>
          <a:custGeom>
            <a:avLst/>
            <a:gdLst>
              <a:gd name="connsiteX0" fmla="*/ 0 w 1463771"/>
              <a:gd name="connsiteY0" fmla="*/ 0 h 731885"/>
              <a:gd name="connsiteX1" fmla="*/ 1463771 w 1463771"/>
              <a:gd name="connsiteY1" fmla="*/ 0 h 731885"/>
              <a:gd name="connsiteX2" fmla="*/ 1463771 w 1463771"/>
              <a:gd name="connsiteY2" fmla="*/ 731885 h 731885"/>
              <a:gd name="connsiteX3" fmla="*/ 0 w 1463771"/>
              <a:gd name="connsiteY3" fmla="*/ 731885 h 731885"/>
              <a:gd name="connsiteX4" fmla="*/ 0 w 1463771"/>
              <a:gd name="connsiteY4" fmla="*/ 0 h 731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771" h="731885">
                <a:moveTo>
                  <a:pt x="0" y="0"/>
                </a:moveTo>
                <a:lnTo>
                  <a:pt x="1463771" y="0"/>
                </a:lnTo>
                <a:lnTo>
                  <a:pt x="1463771" y="731885"/>
                </a:lnTo>
                <a:lnTo>
                  <a:pt x="0" y="731885"/>
                </a:lnTo>
                <a:lnTo>
                  <a:pt x="0" y="0"/>
                </a:lnTo>
                <a:close/>
              </a:path>
            </a:pathLst>
          </a:custGeom>
          <a:solidFill>
            <a:srgbClr val="DDD9C3"/>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5: Sustainable Natural Resource Management</a:t>
            </a:r>
            <a:endParaRPr lang="en-US" sz="1200" kern="1200" dirty="0">
              <a:solidFill>
                <a:schemeClr val="tx1"/>
              </a:solidFill>
            </a:endParaRPr>
          </a:p>
        </p:txBody>
      </p:sp>
      <p:sp>
        <p:nvSpPr>
          <p:cNvPr id="44" name="Freeform 43"/>
          <p:cNvSpPr/>
          <p:nvPr/>
        </p:nvSpPr>
        <p:spPr>
          <a:xfrm>
            <a:off x="7447816" y="3105721"/>
            <a:ext cx="1463040" cy="822960"/>
          </a:xfrm>
          <a:custGeom>
            <a:avLst/>
            <a:gdLst>
              <a:gd name="connsiteX0" fmla="*/ 0 w 1463771"/>
              <a:gd name="connsiteY0" fmla="*/ 0 h 731885"/>
              <a:gd name="connsiteX1" fmla="*/ 1463771 w 1463771"/>
              <a:gd name="connsiteY1" fmla="*/ 0 h 731885"/>
              <a:gd name="connsiteX2" fmla="*/ 1463771 w 1463771"/>
              <a:gd name="connsiteY2" fmla="*/ 731885 h 731885"/>
              <a:gd name="connsiteX3" fmla="*/ 0 w 1463771"/>
              <a:gd name="connsiteY3" fmla="*/ 731885 h 731885"/>
              <a:gd name="connsiteX4" fmla="*/ 0 w 1463771"/>
              <a:gd name="connsiteY4" fmla="*/ 0 h 731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771" h="731885">
                <a:moveTo>
                  <a:pt x="0" y="0"/>
                </a:moveTo>
                <a:lnTo>
                  <a:pt x="1463771" y="0"/>
                </a:lnTo>
                <a:lnTo>
                  <a:pt x="1463771" y="731885"/>
                </a:lnTo>
                <a:lnTo>
                  <a:pt x="0" y="731885"/>
                </a:lnTo>
                <a:lnTo>
                  <a:pt x="0" y="0"/>
                </a:lnTo>
                <a:close/>
              </a:path>
            </a:pathLst>
          </a:custGeom>
          <a:solidFill>
            <a:schemeClr val="accent5">
              <a:lumMod val="40000"/>
              <a:lumOff val="60000"/>
            </a:schemeClr>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5.1: Improve Use &amp; Conservation of Land, Water and Vegetation</a:t>
            </a:r>
            <a:endParaRPr lang="en-US" sz="1200" kern="1200" dirty="0"/>
          </a:p>
        </p:txBody>
      </p:sp>
      <p:sp>
        <p:nvSpPr>
          <p:cNvPr id="45" name="Freeform 44"/>
          <p:cNvSpPr/>
          <p:nvPr/>
        </p:nvSpPr>
        <p:spPr>
          <a:xfrm>
            <a:off x="7447816" y="4114801"/>
            <a:ext cx="1463040" cy="868680"/>
          </a:xfrm>
          <a:custGeom>
            <a:avLst/>
            <a:gdLst>
              <a:gd name="connsiteX0" fmla="*/ 0 w 1463771"/>
              <a:gd name="connsiteY0" fmla="*/ 0 h 853129"/>
              <a:gd name="connsiteX1" fmla="*/ 1463771 w 1463771"/>
              <a:gd name="connsiteY1" fmla="*/ 0 h 853129"/>
              <a:gd name="connsiteX2" fmla="*/ 1463771 w 1463771"/>
              <a:gd name="connsiteY2" fmla="*/ 853129 h 853129"/>
              <a:gd name="connsiteX3" fmla="*/ 0 w 1463771"/>
              <a:gd name="connsiteY3" fmla="*/ 853129 h 853129"/>
              <a:gd name="connsiteX4" fmla="*/ 0 w 1463771"/>
              <a:gd name="connsiteY4" fmla="*/ 0 h 853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771" h="853129">
                <a:moveTo>
                  <a:pt x="0" y="0"/>
                </a:moveTo>
                <a:lnTo>
                  <a:pt x="1463771" y="0"/>
                </a:lnTo>
                <a:lnTo>
                  <a:pt x="1463771" y="853129"/>
                </a:lnTo>
                <a:lnTo>
                  <a:pt x="0" y="853129"/>
                </a:lnTo>
                <a:lnTo>
                  <a:pt x="0" y="0"/>
                </a:lnTo>
                <a:close/>
              </a:path>
            </a:pathLst>
          </a:custGeom>
          <a:solidFill>
            <a:schemeClr val="accent5">
              <a:lumMod val="40000"/>
              <a:lumOff val="60000"/>
            </a:schemeClr>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5.2: Rehabilitation, Reclamation &amp; Improvement of Land, Vegetation and Water Resources</a:t>
            </a:r>
            <a:endParaRPr lang="en-US" sz="1200" kern="1200" dirty="0"/>
          </a:p>
        </p:txBody>
      </p:sp>
      <p:sp>
        <p:nvSpPr>
          <p:cNvPr id="46" name="Freeform 45"/>
          <p:cNvSpPr/>
          <p:nvPr/>
        </p:nvSpPr>
        <p:spPr>
          <a:xfrm>
            <a:off x="7447816" y="5181596"/>
            <a:ext cx="1463771" cy="731520"/>
          </a:xfrm>
          <a:custGeom>
            <a:avLst/>
            <a:gdLst>
              <a:gd name="connsiteX0" fmla="*/ 0 w 1463771"/>
              <a:gd name="connsiteY0" fmla="*/ 0 h 731885"/>
              <a:gd name="connsiteX1" fmla="*/ 1463771 w 1463771"/>
              <a:gd name="connsiteY1" fmla="*/ 0 h 731885"/>
              <a:gd name="connsiteX2" fmla="*/ 1463771 w 1463771"/>
              <a:gd name="connsiteY2" fmla="*/ 731885 h 731885"/>
              <a:gd name="connsiteX3" fmla="*/ 0 w 1463771"/>
              <a:gd name="connsiteY3" fmla="*/ 731885 h 731885"/>
              <a:gd name="connsiteX4" fmla="*/ 0 w 1463771"/>
              <a:gd name="connsiteY4" fmla="*/ 0 h 731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771" h="731885">
                <a:moveTo>
                  <a:pt x="0" y="0"/>
                </a:moveTo>
                <a:lnTo>
                  <a:pt x="1463771" y="0"/>
                </a:lnTo>
                <a:lnTo>
                  <a:pt x="1463771" y="731885"/>
                </a:lnTo>
                <a:lnTo>
                  <a:pt x="0" y="731885"/>
                </a:lnTo>
                <a:lnTo>
                  <a:pt x="0" y="0"/>
                </a:lnTo>
                <a:close/>
              </a:path>
            </a:pathLst>
          </a:custGeom>
          <a:solidFill>
            <a:schemeClr val="accent5">
              <a:lumMod val="40000"/>
              <a:lumOff val="60000"/>
            </a:schemeClr>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5.3: Sustainable Exploitation of Other Natural Resources for Economic Benefit</a:t>
            </a:r>
            <a:endParaRPr lang="en-US" sz="1200" kern="1200" dirty="0"/>
          </a:p>
        </p:txBody>
      </p:sp>
      <p:grpSp>
        <p:nvGrpSpPr>
          <p:cNvPr id="2" name="Group 1"/>
          <p:cNvGrpSpPr/>
          <p:nvPr/>
        </p:nvGrpSpPr>
        <p:grpSpPr>
          <a:xfrm>
            <a:off x="238334" y="6036677"/>
            <a:ext cx="8367432" cy="457200"/>
            <a:chOff x="762000" y="6400800"/>
            <a:chExt cx="8115300" cy="457200"/>
          </a:xfrm>
        </p:grpSpPr>
        <p:sp>
          <p:nvSpPr>
            <p:cNvPr id="3" name="Left-Right Arrow 2"/>
            <p:cNvSpPr/>
            <p:nvPr/>
          </p:nvSpPr>
          <p:spPr>
            <a:xfrm>
              <a:off x="762000" y="6400800"/>
              <a:ext cx="8115300" cy="457200"/>
            </a:xfrm>
            <a:prstGeom prst="lef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990600" y="6477000"/>
              <a:ext cx="7620000" cy="338554"/>
            </a:xfrm>
            <a:prstGeom prst="rect">
              <a:avLst/>
            </a:prstGeom>
            <a:noFill/>
          </p:spPr>
          <p:txBody>
            <a:bodyPr wrap="square" rtlCol="0">
              <a:spAutoFit/>
            </a:bodyPr>
            <a:lstStyle/>
            <a:p>
              <a:pPr algn="ctr"/>
              <a:r>
                <a:rPr lang="en-US" sz="1600" dirty="0" smtClean="0">
                  <a:latin typeface="+mj-lt"/>
                </a:rPr>
                <a:t>INNOVATION &amp; KNOWLEDGE MANAGEMENT</a:t>
              </a:r>
              <a:endParaRPr lang="en-US" sz="1600" dirty="0">
                <a:latin typeface="+mj-lt"/>
              </a:endParaRPr>
            </a:p>
          </p:txBody>
        </p:sp>
      </p:grpSp>
    </p:spTree>
    <p:extLst>
      <p:ext uri="{BB962C8B-B14F-4D97-AF65-F5344CB8AC3E}">
        <p14:creationId xmlns:p14="http://schemas.microsoft.com/office/powerpoint/2010/main" val="1392899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294619"/>
            <a:ext cx="9144000" cy="3563381"/>
          </a:xfrm>
          <a:prstGeom prst="rect">
            <a:avLst/>
          </a:prstGeom>
          <a:gradFill flip="none" rotWithShape="1">
            <a:gsLst>
              <a:gs pos="100000">
                <a:srgbClr val="AD7339">
                  <a:alpha val="74902"/>
                </a:srgbClr>
              </a:gs>
              <a:gs pos="55000">
                <a:srgbClr val="EDF79B">
                  <a:alpha val="86000"/>
                </a:srgbClr>
              </a:gs>
              <a:gs pos="0">
                <a:srgbClr val="77AB3C">
                  <a:alpha val="82000"/>
                </a:srgb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a:t>
            </a:r>
            <a:endParaRPr lang="en-US" dirty="0"/>
          </a:p>
        </p:txBody>
      </p:sp>
      <p:sp>
        <p:nvSpPr>
          <p:cNvPr id="61" name="Title 60"/>
          <p:cNvSpPr>
            <a:spLocks noGrp="1"/>
          </p:cNvSpPr>
          <p:nvPr>
            <p:ph type="title"/>
          </p:nvPr>
        </p:nvSpPr>
        <p:spPr>
          <a:xfrm>
            <a:off x="5888428" y="76200"/>
            <a:ext cx="3255571" cy="639762"/>
          </a:xfrm>
        </p:spPr>
        <p:txBody>
          <a:bodyPr>
            <a:normAutofit fontScale="90000"/>
          </a:bodyPr>
          <a:lstStyle/>
          <a:p>
            <a:pPr algn="l"/>
            <a:r>
              <a:rPr lang="en-US" sz="2000" dirty="0" smtClean="0">
                <a:solidFill>
                  <a:srgbClr val="996633"/>
                </a:solidFill>
              </a:rPr>
              <a:t/>
            </a:r>
            <a:br>
              <a:rPr lang="en-US" sz="2000" dirty="0" smtClean="0">
                <a:solidFill>
                  <a:srgbClr val="996633"/>
                </a:solidFill>
              </a:rPr>
            </a:br>
            <a:r>
              <a:rPr lang="en-US" sz="2000" dirty="0" smtClean="0">
                <a:solidFill>
                  <a:srgbClr val="996633"/>
                </a:solidFill>
              </a:rPr>
              <a:t>Relief &amp; Development Nexus</a:t>
            </a:r>
            <a:r>
              <a:rPr lang="en-US" sz="2800" dirty="0" smtClean="0">
                <a:solidFill>
                  <a:srgbClr val="FF0000"/>
                </a:solidFill>
              </a:rPr>
              <a:t/>
            </a:r>
            <a:br>
              <a:rPr lang="en-US" sz="2800" dirty="0" smtClean="0">
                <a:solidFill>
                  <a:srgbClr val="FF0000"/>
                </a:solidFill>
              </a:rPr>
            </a:br>
            <a:endParaRPr lang="en-US" dirty="0">
              <a:solidFill>
                <a:srgbClr val="FF0000"/>
              </a:solidFill>
            </a:endParaRPr>
          </a:p>
        </p:txBody>
      </p:sp>
      <p:sp>
        <p:nvSpPr>
          <p:cNvPr id="11270" name="Slide Number Placeholder 6"/>
          <p:cNvSpPr>
            <a:spLocks noGrp="1"/>
          </p:cNvSpPr>
          <p:nvPr>
            <p:ph type="sldNum" sz="quarter" idx="4294967295"/>
          </p:nvPr>
        </p:nvSpPr>
        <p:spPr>
          <a:xfrm>
            <a:off x="8879690" y="6629400"/>
            <a:ext cx="356725" cy="304800"/>
          </a:xfrm>
          <a:prstGeom prst="rect">
            <a:avLst/>
          </a:prstGeom>
          <a:noFill/>
        </p:spPr>
        <p:txBody>
          <a:bodyPr/>
          <a:lstStyle/>
          <a:p>
            <a:fld id="{28563966-7791-4118-B915-AC4DAF16EC34}" type="slidenum">
              <a:rPr lang="en-US" sz="1200" smtClean="0">
                <a:cs typeface="Times" pitchFamily="18" charset="0"/>
              </a:rPr>
              <a:pPr/>
              <a:t>25</a:t>
            </a:fld>
            <a:endParaRPr lang="en-US" sz="1200" dirty="0" smtClean="0">
              <a:cs typeface="Times" pitchFamily="18" charset="0"/>
            </a:endParaRPr>
          </a:p>
        </p:txBody>
      </p:sp>
      <p:sp>
        <p:nvSpPr>
          <p:cNvPr id="5" name="Oval 4"/>
          <p:cNvSpPr/>
          <p:nvPr/>
        </p:nvSpPr>
        <p:spPr>
          <a:xfrm>
            <a:off x="685800" y="3850660"/>
            <a:ext cx="5574970" cy="29311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2785259" y="3854566"/>
            <a:ext cx="5749141" cy="29272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38200" y="1295400"/>
            <a:ext cx="1600200" cy="584775"/>
          </a:xfrm>
          <a:prstGeom prst="rect">
            <a:avLst/>
          </a:prstGeom>
          <a:noFill/>
        </p:spPr>
        <p:txBody>
          <a:bodyPr wrap="square" rtlCol="0">
            <a:spAutoFit/>
          </a:bodyPr>
          <a:lstStyle/>
          <a:p>
            <a:pPr algn="ctr"/>
            <a:r>
              <a:rPr lang="en-US" sz="1600" b="1" dirty="0" smtClean="0">
                <a:latin typeface="+mn-lt"/>
              </a:rPr>
              <a:t>Humanitarian </a:t>
            </a:r>
          </a:p>
          <a:p>
            <a:pPr algn="ctr"/>
            <a:r>
              <a:rPr lang="en-US" sz="1600" b="1" dirty="0" smtClean="0">
                <a:latin typeface="+mn-lt"/>
              </a:rPr>
              <a:t>Assistance</a:t>
            </a:r>
            <a:endParaRPr lang="en-US" sz="1600" b="1" dirty="0">
              <a:latin typeface="+mn-lt"/>
            </a:endParaRPr>
          </a:p>
        </p:txBody>
      </p:sp>
      <p:sp>
        <p:nvSpPr>
          <p:cNvPr id="11" name="TextBox 10"/>
          <p:cNvSpPr txBox="1"/>
          <p:nvPr/>
        </p:nvSpPr>
        <p:spPr>
          <a:xfrm>
            <a:off x="6858000" y="1320225"/>
            <a:ext cx="1600200" cy="584775"/>
          </a:xfrm>
          <a:prstGeom prst="rect">
            <a:avLst/>
          </a:prstGeom>
          <a:noFill/>
        </p:spPr>
        <p:txBody>
          <a:bodyPr wrap="square" rtlCol="0">
            <a:spAutoFit/>
          </a:bodyPr>
          <a:lstStyle/>
          <a:p>
            <a:pPr algn="ctr"/>
            <a:r>
              <a:rPr lang="en-US" sz="1600" b="1" dirty="0" smtClean="0">
                <a:latin typeface="+mn-lt"/>
              </a:rPr>
              <a:t>Development</a:t>
            </a:r>
          </a:p>
          <a:p>
            <a:pPr algn="ctr"/>
            <a:r>
              <a:rPr lang="en-US" sz="1600" b="1" dirty="0" smtClean="0">
                <a:latin typeface="+mn-lt"/>
              </a:rPr>
              <a:t>Assistance</a:t>
            </a:r>
            <a:endParaRPr lang="en-US" sz="1600" b="1" dirty="0">
              <a:latin typeface="+mn-lt"/>
            </a:endParaRPr>
          </a:p>
        </p:txBody>
      </p:sp>
      <p:sp>
        <p:nvSpPr>
          <p:cNvPr id="13" name="TextBox 12"/>
          <p:cNvSpPr txBox="1"/>
          <p:nvPr/>
        </p:nvSpPr>
        <p:spPr>
          <a:xfrm>
            <a:off x="243444" y="2296418"/>
            <a:ext cx="2694214" cy="954107"/>
          </a:xfrm>
          <a:prstGeom prst="rect">
            <a:avLst/>
          </a:prstGeom>
          <a:noFill/>
        </p:spPr>
        <p:txBody>
          <a:bodyPr wrap="square" rtlCol="0">
            <a:spAutoFit/>
          </a:bodyPr>
          <a:lstStyle/>
          <a:p>
            <a:pPr algn="ctr">
              <a:spcAft>
                <a:spcPts val="1200"/>
              </a:spcAft>
            </a:pPr>
            <a:r>
              <a:rPr lang="en-US" sz="1400" dirty="0">
                <a:latin typeface="+mn-lt"/>
              </a:rPr>
              <a:t>P</a:t>
            </a:r>
            <a:r>
              <a:rPr lang="en-US" sz="1400" dirty="0" smtClean="0">
                <a:latin typeface="+mn-lt"/>
              </a:rPr>
              <a:t>rotect lives and livelihoods, stabilize nutritional status, and create a platform for recovery and resilience</a:t>
            </a:r>
          </a:p>
        </p:txBody>
      </p:sp>
      <p:sp>
        <p:nvSpPr>
          <p:cNvPr id="14" name="TextBox 13"/>
          <p:cNvSpPr txBox="1"/>
          <p:nvPr/>
        </p:nvSpPr>
        <p:spPr>
          <a:xfrm>
            <a:off x="3419351" y="2286000"/>
            <a:ext cx="2362200" cy="954107"/>
          </a:xfrm>
          <a:prstGeom prst="rect">
            <a:avLst/>
          </a:prstGeom>
          <a:noFill/>
        </p:spPr>
        <p:txBody>
          <a:bodyPr wrap="square" rtlCol="0">
            <a:spAutoFit/>
          </a:bodyPr>
          <a:lstStyle/>
          <a:p>
            <a:pPr algn="ctr">
              <a:spcAft>
                <a:spcPts val="1200"/>
              </a:spcAft>
            </a:pPr>
            <a:r>
              <a:rPr lang="en-US" sz="1400" dirty="0" smtClean="0">
                <a:latin typeface="+mn-lt"/>
              </a:rPr>
              <a:t>Manage risk to sustain and accelerate recovery, enhance resilience and support economic growth</a:t>
            </a:r>
          </a:p>
        </p:txBody>
      </p:sp>
      <p:sp>
        <p:nvSpPr>
          <p:cNvPr id="16" name="TextBox 15"/>
          <p:cNvSpPr txBox="1"/>
          <p:nvPr/>
        </p:nvSpPr>
        <p:spPr>
          <a:xfrm>
            <a:off x="6263244" y="2296418"/>
            <a:ext cx="2694214" cy="954107"/>
          </a:xfrm>
          <a:prstGeom prst="rect">
            <a:avLst/>
          </a:prstGeom>
          <a:noFill/>
        </p:spPr>
        <p:txBody>
          <a:bodyPr wrap="square" rtlCol="0">
            <a:spAutoFit/>
          </a:bodyPr>
          <a:lstStyle/>
          <a:p>
            <a:pPr algn="ctr">
              <a:spcAft>
                <a:spcPts val="1200"/>
              </a:spcAft>
            </a:pPr>
            <a:r>
              <a:rPr lang="en-US" sz="1400" dirty="0">
                <a:latin typeface="+mn-lt"/>
              </a:rPr>
              <a:t>E</a:t>
            </a:r>
            <a:r>
              <a:rPr lang="en-US" sz="1400" dirty="0" smtClean="0">
                <a:latin typeface="+mn-lt"/>
              </a:rPr>
              <a:t>nsure sustainable natural resource base and support competitive and profitable livestock sector</a:t>
            </a:r>
          </a:p>
        </p:txBody>
      </p:sp>
      <p:sp>
        <p:nvSpPr>
          <p:cNvPr id="18" name="Rectangle 17"/>
          <p:cNvSpPr/>
          <p:nvPr/>
        </p:nvSpPr>
        <p:spPr>
          <a:xfrm>
            <a:off x="1143000" y="4267200"/>
            <a:ext cx="2057400" cy="523220"/>
          </a:xfrm>
          <a:prstGeom prst="rect">
            <a:avLst/>
          </a:prstGeom>
        </p:spPr>
        <p:txBody>
          <a:bodyPr wrap="square">
            <a:spAutoFit/>
          </a:bodyPr>
          <a:lstStyle/>
          <a:p>
            <a:pPr algn="ctr"/>
            <a:r>
              <a:rPr lang="en-US" sz="1400" b="1" dirty="0" smtClean="0">
                <a:latin typeface="+mn-lt"/>
              </a:rPr>
              <a:t>Emergency food/ </a:t>
            </a:r>
          </a:p>
          <a:p>
            <a:pPr algn="ctr"/>
            <a:r>
              <a:rPr lang="en-US" sz="1400" b="1" dirty="0" smtClean="0">
                <a:latin typeface="+mn-lt"/>
              </a:rPr>
              <a:t>Non-Food Assistance</a:t>
            </a:r>
          </a:p>
        </p:txBody>
      </p:sp>
      <p:sp>
        <p:nvSpPr>
          <p:cNvPr id="19" name="Rectangle 18"/>
          <p:cNvSpPr/>
          <p:nvPr/>
        </p:nvSpPr>
        <p:spPr>
          <a:xfrm>
            <a:off x="762000" y="5410200"/>
            <a:ext cx="1752600" cy="523220"/>
          </a:xfrm>
          <a:prstGeom prst="rect">
            <a:avLst/>
          </a:prstGeom>
        </p:spPr>
        <p:txBody>
          <a:bodyPr wrap="square">
            <a:spAutoFit/>
          </a:bodyPr>
          <a:lstStyle/>
          <a:p>
            <a:pPr algn="ctr"/>
            <a:r>
              <a:rPr lang="en-US" sz="1400" b="1" dirty="0" smtClean="0">
                <a:latin typeface="+mn-lt"/>
              </a:rPr>
              <a:t>Nutritional Rehabilitation</a:t>
            </a:r>
          </a:p>
        </p:txBody>
      </p:sp>
      <p:sp>
        <p:nvSpPr>
          <p:cNvPr id="20" name="Rectangle 19"/>
          <p:cNvSpPr/>
          <p:nvPr/>
        </p:nvSpPr>
        <p:spPr>
          <a:xfrm>
            <a:off x="3505200" y="4267200"/>
            <a:ext cx="2133600" cy="523220"/>
          </a:xfrm>
          <a:prstGeom prst="rect">
            <a:avLst/>
          </a:prstGeom>
        </p:spPr>
        <p:txBody>
          <a:bodyPr wrap="square">
            <a:spAutoFit/>
          </a:bodyPr>
          <a:lstStyle/>
          <a:p>
            <a:pPr algn="ctr"/>
            <a:r>
              <a:rPr lang="en-US" sz="1400" b="1" dirty="0" smtClean="0">
                <a:latin typeface="+mn-lt"/>
              </a:rPr>
              <a:t>Management/Mitigation of Conflict &amp; Disaster</a:t>
            </a:r>
          </a:p>
        </p:txBody>
      </p:sp>
      <p:sp>
        <p:nvSpPr>
          <p:cNvPr id="21" name="Rectangle 20"/>
          <p:cNvSpPr/>
          <p:nvPr/>
        </p:nvSpPr>
        <p:spPr>
          <a:xfrm>
            <a:off x="2743200" y="4953000"/>
            <a:ext cx="1240229" cy="738664"/>
          </a:xfrm>
          <a:prstGeom prst="rect">
            <a:avLst/>
          </a:prstGeom>
        </p:spPr>
        <p:txBody>
          <a:bodyPr wrap="square">
            <a:spAutoFit/>
          </a:bodyPr>
          <a:lstStyle/>
          <a:p>
            <a:pPr algn="ctr"/>
            <a:r>
              <a:rPr lang="en-US" sz="1400" b="1" dirty="0" smtClean="0">
                <a:latin typeface="+mn-lt"/>
              </a:rPr>
              <a:t>Diversified </a:t>
            </a:r>
          </a:p>
          <a:p>
            <a:pPr algn="ctr"/>
            <a:r>
              <a:rPr lang="en-US" sz="1400" b="1" dirty="0" smtClean="0">
                <a:latin typeface="+mn-lt"/>
              </a:rPr>
              <a:t>Livelihood </a:t>
            </a:r>
          </a:p>
          <a:p>
            <a:pPr algn="ctr"/>
            <a:r>
              <a:rPr lang="en-US" sz="1400" b="1" dirty="0" smtClean="0">
                <a:latin typeface="+mn-lt"/>
              </a:rPr>
              <a:t>Opportunities</a:t>
            </a:r>
          </a:p>
        </p:txBody>
      </p:sp>
      <p:sp>
        <p:nvSpPr>
          <p:cNvPr id="22" name="Rectangle 21"/>
          <p:cNvSpPr/>
          <p:nvPr/>
        </p:nvSpPr>
        <p:spPr>
          <a:xfrm>
            <a:off x="3931846" y="5029200"/>
            <a:ext cx="914400" cy="523220"/>
          </a:xfrm>
          <a:prstGeom prst="rect">
            <a:avLst/>
          </a:prstGeom>
        </p:spPr>
        <p:txBody>
          <a:bodyPr wrap="square">
            <a:spAutoFit/>
          </a:bodyPr>
          <a:lstStyle/>
          <a:p>
            <a:pPr algn="ctr"/>
            <a:r>
              <a:rPr lang="en-US" sz="1400" b="1" dirty="0" smtClean="0">
                <a:latin typeface="+mn-lt"/>
              </a:rPr>
              <a:t>NRM/ Water</a:t>
            </a:r>
          </a:p>
        </p:txBody>
      </p:sp>
      <p:sp>
        <p:nvSpPr>
          <p:cNvPr id="23" name="Rectangle 22"/>
          <p:cNvSpPr/>
          <p:nvPr/>
        </p:nvSpPr>
        <p:spPr>
          <a:xfrm>
            <a:off x="1219200" y="6019800"/>
            <a:ext cx="2133600" cy="307777"/>
          </a:xfrm>
          <a:prstGeom prst="rect">
            <a:avLst/>
          </a:prstGeom>
        </p:spPr>
        <p:txBody>
          <a:bodyPr wrap="square">
            <a:spAutoFit/>
          </a:bodyPr>
          <a:lstStyle/>
          <a:p>
            <a:pPr algn="ctr"/>
            <a:r>
              <a:rPr lang="en-US" sz="1400" b="1" dirty="0" smtClean="0">
                <a:latin typeface="+mn-lt"/>
              </a:rPr>
              <a:t>Emergency Destocking</a:t>
            </a:r>
          </a:p>
        </p:txBody>
      </p:sp>
      <p:sp>
        <p:nvSpPr>
          <p:cNvPr id="24" name="TextBox 23"/>
          <p:cNvSpPr txBox="1"/>
          <p:nvPr/>
        </p:nvSpPr>
        <p:spPr>
          <a:xfrm>
            <a:off x="5715000" y="4191000"/>
            <a:ext cx="2133600" cy="307777"/>
          </a:xfrm>
          <a:prstGeom prst="rect">
            <a:avLst/>
          </a:prstGeom>
          <a:noFill/>
        </p:spPr>
        <p:txBody>
          <a:bodyPr wrap="square" rtlCol="0">
            <a:spAutoFit/>
          </a:bodyPr>
          <a:lstStyle/>
          <a:p>
            <a:pPr algn="ctr"/>
            <a:r>
              <a:rPr lang="en-US" sz="1400" b="1" dirty="0" smtClean="0">
                <a:latin typeface="+mn-lt"/>
              </a:rPr>
              <a:t>Financial Services</a:t>
            </a:r>
          </a:p>
        </p:txBody>
      </p:sp>
      <p:sp>
        <p:nvSpPr>
          <p:cNvPr id="25" name="Rectangle 24"/>
          <p:cNvSpPr/>
          <p:nvPr/>
        </p:nvSpPr>
        <p:spPr>
          <a:xfrm>
            <a:off x="6172200" y="4658380"/>
            <a:ext cx="2133600" cy="523220"/>
          </a:xfrm>
          <a:prstGeom prst="rect">
            <a:avLst/>
          </a:prstGeom>
        </p:spPr>
        <p:txBody>
          <a:bodyPr wrap="square">
            <a:spAutoFit/>
          </a:bodyPr>
          <a:lstStyle/>
          <a:p>
            <a:pPr algn="ctr"/>
            <a:r>
              <a:rPr lang="en-US" sz="1400" b="1" dirty="0" smtClean="0">
                <a:latin typeface="+mn-lt"/>
              </a:rPr>
              <a:t>Livestock Production &amp; Marketing</a:t>
            </a:r>
          </a:p>
        </p:txBody>
      </p:sp>
      <p:sp>
        <p:nvSpPr>
          <p:cNvPr id="27" name="Rectangle 26"/>
          <p:cNvSpPr/>
          <p:nvPr/>
        </p:nvSpPr>
        <p:spPr>
          <a:xfrm>
            <a:off x="6172200" y="5801380"/>
            <a:ext cx="2057400" cy="523220"/>
          </a:xfrm>
          <a:prstGeom prst="rect">
            <a:avLst/>
          </a:prstGeom>
        </p:spPr>
        <p:txBody>
          <a:bodyPr wrap="square">
            <a:spAutoFit/>
          </a:bodyPr>
          <a:lstStyle/>
          <a:p>
            <a:pPr algn="ctr"/>
            <a:r>
              <a:rPr lang="en-US" sz="1400" b="1" dirty="0" smtClean="0">
                <a:latin typeface="+mn-lt"/>
              </a:rPr>
              <a:t>Institutional Capacity </a:t>
            </a:r>
            <a:r>
              <a:rPr lang="en-US" sz="1400" b="1" dirty="0">
                <a:latin typeface="+mn-lt"/>
              </a:rPr>
              <a:t>B</a:t>
            </a:r>
            <a:r>
              <a:rPr lang="en-US" sz="1400" b="1" dirty="0" smtClean="0">
                <a:latin typeface="+mn-lt"/>
              </a:rPr>
              <a:t>uilding</a:t>
            </a:r>
          </a:p>
        </p:txBody>
      </p:sp>
      <p:sp>
        <p:nvSpPr>
          <p:cNvPr id="28" name="Rectangle 27"/>
          <p:cNvSpPr/>
          <p:nvPr/>
        </p:nvSpPr>
        <p:spPr>
          <a:xfrm>
            <a:off x="6553200" y="5331023"/>
            <a:ext cx="2057400" cy="307777"/>
          </a:xfrm>
          <a:prstGeom prst="rect">
            <a:avLst/>
          </a:prstGeom>
        </p:spPr>
        <p:txBody>
          <a:bodyPr wrap="square">
            <a:spAutoFit/>
          </a:bodyPr>
          <a:lstStyle/>
          <a:p>
            <a:pPr algn="ctr"/>
            <a:r>
              <a:rPr lang="en-US" sz="1400" b="1" dirty="0" smtClean="0">
                <a:latin typeface="+mn-lt"/>
              </a:rPr>
              <a:t>Regional Trade</a:t>
            </a:r>
          </a:p>
        </p:txBody>
      </p:sp>
      <p:sp>
        <p:nvSpPr>
          <p:cNvPr id="30" name="Rectangle 29"/>
          <p:cNvSpPr/>
          <p:nvPr/>
        </p:nvSpPr>
        <p:spPr>
          <a:xfrm>
            <a:off x="-36121" y="838200"/>
            <a:ext cx="9169235" cy="661720"/>
          </a:xfrm>
          <a:prstGeom prst="rect">
            <a:avLst/>
          </a:prstGeom>
        </p:spPr>
        <p:txBody>
          <a:bodyPr wrap="square">
            <a:spAutoFit/>
          </a:bodyPr>
          <a:lstStyle/>
          <a:p>
            <a:pPr marL="0" lvl="1" algn="ctr"/>
            <a:r>
              <a:rPr lang="en-US" b="1" dirty="0" smtClean="0">
                <a:ea typeface="Arial" charset="0"/>
              </a:rPr>
              <a:t>L</a:t>
            </a:r>
            <a:r>
              <a:rPr lang="en-US" sz="1800" b="1" dirty="0" smtClean="0">
                <a:latin typeface="+mn-lt"/>
                <a:ea typeface="Arial" charset="0"/>
              </a:rPr>
              <a:t>inking risk</a:t>
            </a:r>
            <a:r>
              <a:rPr lang="en-US" sz="1800" b="1" dirty="0">
                <a:latin typeface="+mn-lt"/>
                <a:ea typeface="Arial" charset="0"/>
              </a:rPr>
              <a:t>, resilience, growth and governance efforts through </a:t>
            </a:r>
            <a:r>
              <a:rPr lang="en-US" sz="1900" b="1" dirty="0">
                <a:latin typeface="+mn-lt"/>
                <a:ea typeface="Arial" charset="0"/>
              </a:rPr>
              <a:t>strategic</a:t>
            </a:r>
            <a:r>
              <a:rPr lang="en-US" sz="1800" b="1" dirty="0">
                <a:latin typeface="+mn-lt"/>
                <a:ea typeface="Arial" charset="0"/>
              </a:rPr>
              <a:t> integration of HA &amp;</a:t>
            </a:r>
            <a:r>
              <a:rPr lang="en-US" sz="1800" b="1" dirty="0" smtClean="0">
                <a:latin typeface="+mn-lt"/>
                <a:ea typeface="Arial" charset="0"/>
              </a:rPr>
              <a:t> </a:t>
            </a:r>
            <a:r>
              <a:rPr lang="en-US" sz="1800" b="1" dirty="0">
                <a:latin typeface="+mn-lt"/>
                <a:ea typeface="Arial" charset="0"/>
              </a:rPr>
              <a:t>DA</a:t>
            </a:r>
            <a:endParaRPr lang="en-US" sz="1800" b="1" i="1" dirty="0">
              <a:latin typeface="+mn-lt"/>
              <a:ea typeface="Arial" charset="0"/>
            </a:endParaRPr>
          </a:p>
        </p:txBody>
      </p:sp>
      <p:cxnSp>
        <p:nvCxnSpPr>
          <p:cNvPr id="15" name="Straight Arrow Connector 14"/>
          <p:cNvCxnSpPr/>
          <p:nvPr/>
        </p:nvCxnSpPr>
        <p:spPr>
          <a:xfrm>
            <a:off x="381000" y="1836271"/>
            <a:ext cx="559674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3090058" y="1905000"/>
            <a:ext cx="559674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381000" y="2034099"/>
            <a:ext cx="8305800" cy="25190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smtClean="0">
                <a:solidFill>
                  <a:schemeClr val="tx2"/>
                </a:solidFill>
              </a:rPr>
              <a:t>HoA JPC</a:t>
            </a:r>
            <a:endParaRPr lang="en-US" sz="1600" i="1" dirty="0">
              <a:solidFill>
                <a:schemeClr val="tx2"/>
              </a:solidFill>
            </a:endParaRPr>
          </a:p>
        </p:txBody>
      </p:sp>
      <p:sp>
        <p:nvSpPr>
          <p:cNvPr id="32" name="Rectangle 31"/>
          <p:cNvSpPr/>
          <p:nvPr/>
        </p:nvSpPr>
        <p:spPr>
          <a:xfrm>
            <a:off x="778328" y="3352800"/>
            <a:ext cx="7511143" cy="294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smtClean="0">
                <a:solidFill>
                  <a:schemeClr val="tx1"/>
                </a:solidFill>
              </a:rPr>
              <a:t>Risk</a:t>
            </a:r>
            <a:r>
              <a:rPr lang="en-US" sz="2000" b="1" dirty="0">
                <a:solidFill>
                  <a:schemeClr val="tx1"/>
                </a:solidFill>
              </a:rPr>
              <a:t> </a:t>
            </a:r>
            <a:r>
              <a:rPr lang="en-US" sz="2000" b="1" dirty="0" smtClean="0">
                <a:solidFill>
                  <a:schemeClr val="tx1"/>
                </a:solidFill>
              </a:rPr>
              <a:t>– Resilience – Growth</a:t>
            </a:r>
            <a:endParaRPr lang="en-US" sz="2000" b="1" dirty="0">
              <a:solidFill>
                <a:schemeClr val="tx1"/>
              </a:solidFill>
            </a:endParaRPr>
          </a:p>
        </p:txBody>
      </p:sp>
      <p:sp>
        <p:nvSpPr>
          <p:cNvPr id="29" name="Rectangle 28"/>
          <p:cNvSpPr/>
          <p:nvPr/>
        </p:nvSpPr>
        <p:spPr>
          <a:xfrm>
            <a:off x="609600" y="4953000"/>
            <a:ext cx="2057400" cy="307777"/>
          </a:xfrm>
          <a:prstGeom prst="rect">
            <a:avLst/>
          </a:prstGeom>
        </p:spPr>
        <p:txBody>
          <a:bodyPr wrap="square">
            <a:spAutoFit/>
          </a:bodyPr>
          <a:lstStyle/>
          <a:p>
            <a:pPr algn="ctr"/>
            <a:r>
              <a:rPr lang="en-US" sz="1400" b="1" dirty="0" smtClean="0">
                <a:latin typeface="+mn-lt"/>
              </a:rPr>
              <a:t>Cash/Food for Assets</a:t>
            </a:r>
          </a:p>
        </p:txBody>
      </p:sp>
      <p:sp>
        <p:nvSpPr>
          <p:cNvPr id="4" name="TextBox 3"/>
          <p:cNvSpPr txBox="1"/>
          <p:nvPr/>
        </p:nvSpPr>
        <p:spPr>
          <a:xfrm>
            <a:off x="4855771" y="4876800"/>
            <a:ext cx="1468829" cy="954107"/>
          </a:xfrm>
          <a:prstGeom prst="rect">
            <a:avLst/>
          </a:prstGeom>
          <a:noFill/>
        </p:spPr>
        <p:txBody>
          <a:bodyPr wrap="square" rtlCol="0">
            <a:spAutoFit/>
          </a:bodyPr>
          <a:lstStyle/>
          <a:p>
            <a:pPr algn="ctr"/>
            <a:r>
              <a:rPr lang="en-US" sz="1400" b="1" dirty="0" smtClean="0">
                <a:latin typeface="+mn-lt"/>
              </a:rPr>
              <a:t>Community Management </a:t>
            </a:r>
          </a:p>
          <a:p>
            <a:pPr algn="ctr"/>
            <a:r>
              <a:rPr lang="en-US" sz="1400" b="1" dirty="0" smtClean="0">
                <a:latin typeface="+mn-lt"/>
              </a:rPr>
              <a:t>of Acute Malnutrition</a:t>
            </a:r>
            <a:endParaRPr lang="en-US" sz="1400" b="1" dirty="0">
              <a:latin typeface="+mn-lt"/>
            </a:endParaRPr>
          </a:p>
        </p:txBody>
      </p:sp>
      <p:sp>
        <p:nvSpPr>
          <p:cNvPr id="33" name="Rectangle 32"/>
          <p:cNvSpPr/>
          <p:nvPr/>
        </p:nvSpPr>
        <p:spPr>
          <a:xfrm>
            <a:off x="3810000" y="5849610"/>
            <a:ext cx="1219200" cy="738664"/>
          </a:xfrm>
          <a:prstGeom prst="rect">
            <a:avLst/>
          </a:prstGeom>
        </p:spPr>
        <p:txBody>
          <a:bodyPr wrap="square">
            <a:spAutoFit/>
          </a:bodyPr>
          <a:lstStyle/>
          <a:p>
            <a:pPr algn="ctr"/>
            <a:r>
              <a:rPr lang="en-US" sz="1400" b="1" dirty="0" smtClean="0">
                <a:latin typeface="+mn-lt"/>
              </a:rPr>
              <a:t>Animal Health &amp; Fodder</a:t>
            </a:r>
          </a:p>
        </p:txBody>
      </p:sp>
    </p:spTree>
    <p:extLst>
      <p:ext uri="{BB962C8B-B14F-4D97-AF65-F5344CB8AC3E}">
        <p14:creationId xmlns:p14="http://schemas.microsoft.com/office/powerpoint/2010/main" val="305309124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4270375"/>
          </a:xfrm>
        </p:spPr>
        <p:txBody>
          <a:bodyPr>
            <a:normAutofit fontScale="90000"/>
          </a:bodyPr>
          <a:lstStyle/>
          <a:p>
            <a:pPr algn="l"/>
            <a:r>
              <a:rPr lang="en-US" sz="2400" b="1" dirty="0" smtClean="0"/>
              <a:t>LIVESTOCK TRADE IN ETHIOPIA</a:t>
            </a:r>
            <a:br>
              <a:rPr lang="en-US" sz="2400" b="1" dirty="0" smtClean="0"/>
            </a:br>
            <a:r>
              <a:rPr lang="en-US" sz="2400" b="1" dirty="0"/>
              <a:t/>
            </a:r>
            <a:br>
              <a:rPr lang="en-US" sz="2400" b="1" dirty="0"/>
            </a:br>
            <a:r>
              <a:rPr lang="en-US" sz="2400" b="1" dirty="0" smtClean="0"/>
              <a:t>- Increase in formal trade from Ethiopia of livestock and meat from $2 million/</a:t>
            </a:r>
            <a:r>
              <a:rPr lang="en-US" sz="2400" b="1" dirty="0" err="1" smtClean="0"/>
              <a:t>yr</a:t>
            </a:r>
            <a:r>
              <a:rPr lang="en-US" sz="2400" b="1" dirty="0" smtClean="0"/>
              <a:t> in 2001 to $211 million in 2011</a:t>
            </a:r>
            <a:br>
              <a:rPr lang="en-US" sz="2400" b="1" dirty="0" smtClean="0"/>
            </a:br>
            <a:r>
              <a:rPr lang="en-US" sz="2400" b="1" dirty="0" smtClean="0"/>
              <a:t>- 87% increase from 2010 to 2011 alone, during drought year</a:t>
            </a:r>
            <a:br>
              <a:rPr lang="en-US" sz="2400" b="1" dirty="0" smtClean="0"/>
            </a:br>
            <a:r>
              <a:rPr lang="en-US" sz="2400" b="1" dirty="0" smtClean="0"/>
              <a:t>- Evidence that informal trade has also grown</a:t>
            </a:r>
            <a:br>
              <a:rPr lang="en-US" sz="2400" b="1" dirty="0" smtClean="0"/>
            </a:br>
            <a:r>
              <a:rPr lang="en-US" sz="2400" b="1" dirty="0"/>
              <a:t>	</a:t>
            </a:r>
            <a:r>
              <a:rPr lang="en-US" sz="2400" b="1" dirty="0" smtClean="0"/>
              <a:t>- camels and other livestock to Sudan</a:t>
            </a:r>
            <a:br>
              <a:rPr lang="en-US" sz="2400" b="1" dirty="0" smtClean="0"/>
            </a:br>
            <a:r>
              <a:rPr lang="en-US" sz="2400" b="1" dirty="0"/>
              <a:t>	</a:t>
            </a:r>
            <a:r>
              <a:rPr lang="en-US" sz="2400" b="1" dirty="0" smtClean="0"/>
              <a:t>- live sheep and goats for Haj in Saudi Arabia</a:t>
            </a:r>
            <a:br>
              <a:rPr lang="en-US" sz="2400" b="1" dirty="0" smtClean="0"/>
            </a:br>
            <a:r>
              <a:rPr lang="en-US" sz="2400" b="1" dirty="0" smtClean="0"/>
              <a:t>- Protect and Strengthen Livestock production and trade</a:t>
            </a:r>
            <a:br>
              <a:rPr lang="en-US" sz="2400" b="1" dirty="0" smtClean="0"/>
            </a:br>
            <a:r>
              <a:rPr lang="en-US" sz="2400" b="1" dirty="0"/>
              <a:t>	</a:t>
            </a:r>
            <a:r>
              <a:rPr lang="en-US" sz="2400" b="1" dirty="0" smtClean="0"/>
              <a:t>- Policies – Mobility - land, enclosures, access to rivers</a:t>
            </a:r>
            <a:br>
              <a:rPr lang="en-US" sz="2400" b="1" dirty="0" smtClean="0"/>
            </a:br>
            <a:r>
              <a:rPr lang="en-US" sz="2400" b="1" dirty="0"/>
              <a:t>	</a:t>
            </a:r>
            <a:r>
              <a:rPr lang="en-US" sz="2400" b="1" dirty="0" smtClean="0"/>
              <a:t>- Programs – markets, fattening, animal health, SPS</a:t>
            </a:r>
            <a:endParaRPr lang="en-US" sz="2400" b="1" dirty="0"/>
          </a:p>
        </p:txBody>
      </p:sp>
      <p:sp>
        <p:nvSpPr>
          <p:cNvPr id="3" name="Subtitle 2"/>
          <p:cNvSpPr>
            <a:spLocks noGrp="1"/>
          </p:cNvSpPr>
          <p:nvPr>
            <p:ph type="subTitle" idx="1"/>
          </p:nvPr>
        </p:nvSpPr>
        <p:spPr/>
        <p:txBody>
          <a:bodyPr>
            <a:normAutofit/>
          </a:bodyPr>
          <a:lstStyle/>
          <a:p>
            <a:pPr algn="r"/>
            <a:endParaRPr lang="en-US" sz="2400" b="1" dirty="0"/>
          </a:p>
        </p:txBody>
      </p:sp>
      <p:pic>
        <p:nvPicPr>
          <p:cNvPr id="4" name="Picture 3" descr="Vertical_RGB_600.gif"/>
          <p:cNvPicPr>
            <a:picLocks noChangeAspect="1"/>
          </p:cNvPicPr>
          <p:nvPr/>
        </p:nvPicPr>
        <p:blipFill>
          <a:blip r:embed="rId2" cstate="print"/>
          <a:stretch>
            <a:fillRect/>
          </a:stretch>
        </p:blipFill>
        <p:spPr>
          <a:xfrm>
            <a:off x="685800" y="0"/>
            <a:ext cx="2438400" cy="1676400"/>
          </a:xfrm>
          <a:prstGeom prst="rect">
            <a:avLst/>
          </a:prstGeom>
          <a:solidFill>
            <a:schemeClr val="bg1"/>
          </a:solidFill>
        </p:spPr>
      </p:pic>
    </p:spTree>
    <p:extLst>
      <p:ext uri="{BB962C8B-B14F-4D97-AF65-F5344CB8AC3E}">
        <p14:creationId xmlns:p14="http://schemas.microsoft.com/office/powerpoint/2010/main" val="549183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33400" y="1447800"/>
            <a:ext cx="8001000" cy="4876800"/>
          </a:xfrm>
        </p:spPr>
        <p:txBody>
          <a:bodyPr/>
          <a:lstStyle/>
          <a:p>
            <a:pPr algn="l"/>
            <a:r>
              <a:rPr lang="en-US" sz="2800" b="1" dirty="0" smtClean="0"/>
              <a:t>TRANSITIONING OUT OF PASTORALISM (TOPS)</a:t>
            </a:r>
            <a:br>
              <a:rPr lang="en-US" sz="2800" b="1" dirty="0" smtClean="0"/>
            </a:br>
            <a:r>
              <a:rPr lang="en-US" sz="2800" b="1" dirty="0"/>
              <a:t> </a:t>
            </a:r>
            <a:r>
              <a:rPr lang="en-US" sz="2800" b="1" dirty="0" smtClean="0"/>
              <a:t>- Evidence base – what not to do</a:t>
            </a:r>
            <a:br>
              <a:rPr lang="en-US" sz="2800" b="1" dirty="0" smtClean="0"/>
            </a:br>
            <a:r>
              <a:rPr lang="en-US" sz="2800" b="1" dirty="0"/>
              <a:t>	</a:t>
            </a:r>
            <a:r>
              <a:rPr lang="en-US" sz="2800" b="1" dirty="0" smtClean="0"/>
              <a:t>- large irrigation schemes </a:t>
            </a:r>
            <a:br>
              <a:rPr lang="en-US" sz="2800" b="1" dirty="0" smtClean="0"/>
            </a:br>
            <a:r>
              <a:rPr lang="en-US" sz="2800" b="1" dirty="0"/>
              <a:t>	</a:t>
            </a:r>
            <a:r>
              <a:rPr lang="en-US" sz="2800" b="1" dirty="0" smtClean="0"/>
              <a:t>	- cost benefit and labor absorption</a:t>
            </a:r>
            <a:br>
              <a:rPr lang="en-US" sz="2800" b="1" dirty="0" smtClean="0"/>
            </a:br>
            <a:r>
              <a:rPr lang="en-US" sz="2800" b="1" dirty="0"/>
              <a:t>	</a:t>
            </a:r>
            <a:r>
              <a:rPr lang="en-US" sz="2800" b="1" dirty="0" smtClean="0"/>
              <a:t>- small cooperatives also dubious</a:t>
            </a:r>
            <a:br>
              <a:rPr lang="en-US" sz="2800" b="1" dirty="0" smtClean="0"/>
            </a:br>
            <a:r>
              <a:rPr lang="en-US" sz="2800" b="1" dirty="0"/>
              <a:t> </a:t>
            </a:r>
            <a:r>
              <a:rPr lang="en-US" sz="2800" b="1" dirty="0" smtClean="0"/>
              <a:t>- Migration from rural to urban areas a natural process</a:t>
            </a:r>
            <a:br>
              <a:rPr lang="en-US" sz="2800" b="1" dirty="0" smtClean="0"/>
            </a:br>
            <a:r>
              <a:rPr lang="en-US" sz="2800" b="1" dirty="0" smtClean="0"/>
              <a:t>-  Build on what people are doing</a:t>
            </a:r>
            <a:br>
              <a:rPr lang="en-US" sz="2800" b="1" dirty="0" smtClean="0"/>
            </a:br>
            <a:r>
              <a:rPr lang="en-US" sz="2800" b="1" dirty="0"/>
              <a:t>	</a:t>
            </a:r>
            <a:r>
              <a:rPr lang="en-US" sz="2800" b="1" dirty="0" smtClean="0"/>
              <a:t>- savings and credit</a:t>
            </a:r>
            <a:br>
              <a:rPr lang="en-US" sz="2800" b="1" dirty="0" smtClean="0"/>
            </a:br>
            <a:r>
              <a:rPr lang="en-US" sz="2800" b="1" dirty="0"/>
              <a:t>	</a:t>
            </a:r>
            <a:r>
              <a:rPr lang="en-US" sz="2800" b="1" dirty="0" smtClean="0"/>
              <a:t>- skills for migration</a:t>
            </a:r>
          </a:p>
        </p:txBody>
      </p:sp>
      <p:sp>
        <p:nvSpPr>
          <p:cNvPr id="4" name="Slide Number Placeholder 3"/>
          <p:cNvSpPr>
            <a:spLocks noGrp="1"/>
          </p:cNvSpPr>
          <p:nvPr>
            <p:ph type="sldNum" sz="quarter" idx="12"/>
          </p:nvPr>
        </p:nvSpPr>
        <p:spPr/>
        <p:txBody>
          <a:bodyPr/>
          <a:lstStyle/>
          <a:p>
            <a:pPr>
              <a:defRPr/>
            </a:pPr>
            <a:fld id="{F67F8232-E254-4343-B2B9-7420C7A350A3}" type="slidenum">
              <a:rPr lang="en-US" smtClean="0"/>
              <a:pPr>
                <a:defRPr/>
              </a:pPr>
              <a:t>27</a:t>
            </a:fld>
            <a:endParaRPr lang="en-US"/>
          </a:p>
        </p:txBody>
      </p:sp>
      <p:pic>
        <p:nvPicPr>
          <p:cNvPr id="5" name="Picture 4" descr="Vertical_RGB_600.gif"/>
          <p:cNvPicPr>
            <a:picLocks noChangeAspect="1"/>
          </p:cNvPicPr>
          <p:nvPr/>
        </p:nvPicPr>
        <p:blipFill>
          <a:blip r:embed="rId3" cstate="print"/>
          <a:stretch>
            <a:fillRect/>
          </a:stretch>
        </p:blipFill>
        <p:spPr>
          <a:xfrm>
            <a:off x="685800" y="0"/>
            <a:ext cx="2438400" cy="1676400"/>
          </a:xfrm>
          <a:prstGeom prst="rect">
            <a:avLst/>
          </a:prstGeom>
          <a:solidFill>
            <a:schemeClr val="bg1"/>
          </a:solidFill>
        </p:spPr>
      </p:pic>
    </p:spTree>
    <p:extLst>
      <p:ext uri="{BB962C8B-B14F-4D97-AF65-F5344CB8AC3E}">
        <p14:creationId xmlns:p14="http://schemas.microsoft.com/office/powerpoint/2010/main" val="10177513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8686800" y="6629400"/>
            <a:ext cx="457200" cy="304800"/>
          </a:xfrm>
        </p:spPr>
        <p:txBody>
          <a:bodyPr/>
          <a:lstStyle/>
          <a:p>
            <a:pPr>
              <a:defRPr/>
            </a:pPr>
            <a:fld id="{8BF56096-8FC2-40FB-AAD9-BE3CD1D57425}" type="slidenum">
              <a:rPr lang="en-US" sz="1000" smtClean="0">
                <a:solidFill>
                  <a:srgbClr val="000000"/>
                </a:solidFill>
              </a:rPr>
              <a:pPr>
                <a:defRPr/>
              </a:pPr>
              <a:t>28</a:t>
            </a:fld>
            <a:endParaRPr lang="en-US" sz="1000" dirty="0">
              <a:solidFill>
                <a:srgbClr val="000000"/>
              </a:solidFill>
            </a:endParaRPr>
          </a:p>
        </p:txBody>
      </p:sp>
      <p:sp>
        <p:nvSpPr>
          <p:cNvPr id="3" name="Content Placeholder 2"/>
          <p:cNvSpPr>
            <a:spLocks noGrp="1"/>
          </p:cNvSpPr>
          <p:nvPr>
            <p:ph idx="4294967295"/>
          </p:nvPr>
        </p:nvSpPr>
        <p:spPr>
          <a:xfrm>
            <a:off x="0" y="1524000"/>
            <a:ext cx="3886200" cy="2438400"/>
          </a:xfrm>
          <a:solidFill>
            <a:schemeClr val="accent1">
              <a:lumMod val="60000"/>
              <a:lumOff val="40000"/>
            </a:schemeClr>
          </a:solidFill>
          <a:ln w="12700">
            <a:solidFill>
              <a:srgbClr val="002060"/>
            </a:solidFill>
          </a:ln>
        </p:spPr>
        <p:txBody>
          <a:bodyPr/>
          <a:lstStyle/>
          <a:p>
            <a:pPr marL="0" indent="0">
              <a:buNone/>
            </a:pPr>
            <a:r>
              <a:rPr lang="en-US" sz="2000" b="1" dirty="0" smtClean="0"/>
              <a:t>New JPC Funds:</a:t>
            </a:r>
          </a:p>
          <a:p>
            <a:pPr indent="-284163"/>
            <a:r>
              <a:rPr lang="en-US" sz="1800" dirty="0" smtClean="0"/>
              <a:t>Economic Opportunities $39.5</a:t>
            </a:r>
          </a:p>
          <a:p>
            <a:pPr indent="-284163"/>
            <a:r>
              <a:rPr lang="en-US" sz="1800" dirty="0" smtClean="0"/>
              <a:t>Strengthen Institutions	</a:t>
            </a:r>
            <a:r>
              <a:rPr lang="en-US" sz="1800" dirty="0"/>
              <a:t> </a:t>
            </a:r>
            <a:r>
              <a:rPr lang="en-US" sz="1800" dirty="0" smtClean="0"/>
              <a:t> $  7.0</a:t>
            </a:r>
          </a:p>
          <a:p>
            <a:pPr indent="-284163"/>
            <a:r>
              <a:rPr lang="en-US" sz="1800" dirty="0" smtClean="0"/>
              <a:t>Conflict Management	</a:t>
            </a:r>
            <a:r>
              <a:rPr lang="en-US" sz="1800" dirty="0"/>
              <a:t> </a:t>
            </a:r>
            <a:r>
              <a:rPr lang="en-US" sz="1800" dirty="0" smtClean="0"/>
              <a:t> $  7.0</a:t>
            </a:r>
          </a:p>
          <a:p>
            <a:pPr indent="-284163"/>
            <a:r>
              <a:rPr lang="en-US" sz="1800" dirty="0" smtClean="0"/>
              <a:t>Natural Resource </a:t>
            </a:r>
            <a:r>
              <a:rPr lang="en-US" sz="1800" dirty="0" err="1" smtClean="0"/>
              <a:t>Mgmt</a:t>
            </a:r>
            <a:r>
              <a:rPr lang="en-US" sz="1800" dirty="0" smtClean="0"/>
              <a:t>  $15.5</a:t>
            </a:r>
          </a:p>
          <a:p>
            <a:pPr indent="-284163"/>
            <a:r>
              <a:rPr lang="en-US" sz="1800" dirty="0" smtClean="0"/>
              <a:t>Learning/Innovation</a:t>
            </a:r>
            <a:r>
              <a:rPr lang="en-US" sz="1800" dirty="0"/>
              <a:t> </a:t>
            </a:r>
            <a:r>
              <a:rPr lang="en-US" sz="1800" dirty="0" smtClean="0"/>
              <a:t>       $11.0 </a:t>
            </a:r>
          </a:p>
          <a:p>
            <a:pPr marL="0" indent="0">
              <a:buNone/>
            </a:pPr>
            <a:r>
              <a:rPr lang="en-US" sz="1800" b="1" dirty="0" smtClean="0">
                <a:ea typeface="Arial" charset="0"/>
              </a:rPr>
              <a:t>TOTAL		</a:t>
            </a:r>
            <a:r>
              <a:rPr lang="en-US" sz="1800" b="1" dirty="0">
                <a:ea typeface="Arial" charset="0"/>
              </a:rPr>
              <a:t>	</a:t>
            </a:r>
            <a:r>
              <a:rPr lang="en-US" sz="1800" b="1" dirty="0" smtClean="0">
                <a:ea typeface="Arial" charset="0"/>
              </a:rPr>
              <a:t>$ </a:t>
            </a:r>
            <a:r>
              <a:rPr lang="en-US" sz="1800" b="1" dirty="0"/>
              <a:t>8</a:t>
            </a:r>
            <a:r>
              <a:rPr lang="en-US" sz="1800" b="1" dirty="0" smtClean="0"/>
              <a:t>0</a:t>
            </a:r>
            <a:r>
              <a:rPr lang="en-US" sz="1800" b="1" dirty="0" smtClean="0">
                <a:ea typeface="Arial" charset="0"/>
              </a:rPr>
              <a:t>.0</a:t>
            </a:r>
            <a:endParaRPr lang="en-US" sz="1800" b="1" dirty="0">
              <a:ea typeface="Arial" charset="0"/>
            </a:endParaRPr>
          </a:p>
        </p:txBody>
      </p:sp>
      <p:sp>
        <p:nvSpPr>
          <p:cNvPr id="2" name="Title 1"/>
          <p:cNvSpPr>
            <a:spLocks noGrp="1"/>
          </p:cNvSpPr>
          <p:nvPr>
            <p:ph type="title" idx="4294967295"/>
          </p:nvPr>
        </p:nvSpPr>
        <p:spPr>
          <a:xfrm>
            <a:off x="0" y="990600"/>
            <a:ext cx="8039100" cy="400050"/>
          </a:xfrm>
          <a:ln>
            <a:solidFill>
              <a:schemeClr val="accent1">
                <a:lumMod val="50000"/>
              </a:schemeClr>
            </a:solidFill>
          </a:ln>
        </p:spPr>
        <p:txBody>
          <a:bodyPr>
            <a:noAutofit/>
          </a:bodyPr>
          <a:lstStyle/>
          <a:p>
            <a:pPr algn="l"/>
            <a:r>
              <a:rPr lang="en-US" sz="2000" i="1" dirty="0" smtClean="0">
                <a:solidFill>
                  <a:schemeClr val="tx1"/>
                </a:solidFill>
              </a:rPr>
              <a:t>Leveraging </a:t>
            </a:r>
            <a:r>
              <a:rPr lang="en-US" sz="2000" i="1" dirty="0">
                <a:solidFill>
                  <a:schemeClr val="tx1"/>
                </a:solidFill>
              </a:rPr>
              <a:t>USAID </a:t>
            </a:r>
            <a:r>
              <a:rPr lang="en-US" sz="2000" i="1" dirty="0" smtClean="0">
                <a:solidFill>
                  <a:schemeClr val="tx1"/>
                </a:solidFill>
              </a:rPr>
              <a:t>Ethiopia Programs</a:t>
            </a:r>
            <a:r>
              <a:rPr lang="en-US" i="1" dirty="0">
                <a:solidFill>
                  <a:schemeClr val="tx1"/>
                </a:solidFill>
              </a:rPr>
              <a:t/>
            </a:r>
            <a:br>
              <a:rPr lang="en-US" i="1" dirty="0">
                <a:solidFill>
                  <a:schemeClr val="tx1"/>
                </a:solidFill>
              </a:rPr>
            </a:br>
            <a:endParaRPr lang="en-US" dirty="0">
              <a:solidFill>
                <a:schemeClr val="tx1"/>
              </a:solidFill>
            </a:endParaRPr>
          </a:p>
        </p:txBody>
      </p:sp>
      <p:sp>
        <p:nvSpPr>
          <p:cNvPr id="7" name="Content Placeholder 2"/>
          <p:cNvSpPr txBox="1">
            <a:spLocks/>
          </p:cNvSpPr>
          <p:nvPr/>
        </p:nvSpPr>
        <p:spPr bwMode="auto">
          <a:xfrm>
            <a:off x="152400" y="4038600"/>
            <a:ext cx="3886200" cy="2743200"/>
          </a:xfrm>
          <a:prstGeom prst="rect">
            <a:avLst/>
          </a:prstGeom>
          <a:solidFill>
            <a:schemeClr val="accent1">
              <a:lumMod val="40000"/>
              <a:lumOff val="60000"/>
            </a:schemeClr>
          </a:solidFill>
          <a:ln w="15875">
            <a:solidFill>
              <a:srgbClr val="002060"/>
            </a:solid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Arial" charset="0"/>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cs typeface="+mn-cs"/>
              </a:defRPr>
            </a:lvl2pPr>
            <a:lvl3pPr marL="1143000" indent="-228600" algn="l" rtl="0" eaLnBrk="1" fontAlgn="base" hangingPunct="1">
              <a:spcBef>
                <a:spcPct val="20000"/>
              </a:spcBef>
              <a:spcAft>
                <a:spcPct val="0"/>
              </a:spcAft>
              <a:buChar char="•"/>
              <a:defRPr>
                <a:solidFill>
                  <a:schemeClr val="tx1"/>
                </a:solidFill>
                <a:latin typeface="+mn-lt"/>
                <a:ea typeface="MS PGothic" pitchFamily="34" charset="-128"/>
                <a:cs typeface="+mn-cs"/>
              </a:defRPr>
            </a:lvl3pPr>
            <a:lvl4pPr marL="1600200" indent="-228600" algn="l" rtl="0" eaLnBrk="1" fontAlgn="base" hangingPunct="1">
              <a:spcBef>
                <a:spcPct val="20000"/>
              </a:spcBef>
              <a:spcAft>
                <a:spcPct val="0"/>
              </a:spcAft>
              <a:buChar char="–"/>
              <a:defRPr sz="1600">
                <a:solidFill>
                  <a:schemeClr val="tx1"/>
                </a:solidFill>
                <a:latin typeface="+mn-lt"/>
                <a:ea typeface="MS PGothic" pitchFamily="34" charset="-128"/>
                <a:cs typeface="+mn-cs"/>
              </a:defRPr>
            </a:lvl4pPr>
            <a:lvl5pPr marL="2057400" indent="-228600" algn="l" rtl="0" eaLnBrk="1" fontAlgn="base" hangingPunct="1">
              <a:spcBef>
                <a:spcPct val="20000"/>
              </a:spcBef>
              <a:spcAft>
                <a:spcPct val="0"/>
              </a:spcAft>
              <a:buChar char="»"/>
              <a:defRPr sz="1600">
                <a:solidFill>
                  <a:schemeClr val="tx1"/>
                </a:solidFill>
                <a:latin typeface="+mn-lt"/>
                <a:ea typeface="MS PGothic" pitchFamily="34" charset="-128"/>
                <a:cs typeface="+mn-cs"/>
              </a:defRPr>
            </a:lvl5pPr>
            <a:lvl6pPr marL="2514600" indent="-228600" algn="l" rtl="0" eaLnBrk="1" fontAlgn="base" hangingPunct="1">
              <a:spcBef>
                <a:spcPct val="20000"/>
              </a:spcBef>
              <a:spcAft>
                <a:spcPct val="0"/>
              </a:spcAft>
              <a:buChar char="»"/>
              <a:defRPr sz="1600">
                <a:solidFill>
                  <a:schemeClr val="tx1"/>
                </a:solidFill>
                <a:latin typeface="+mn-lt"/>
                <a:ea typeface="MS PGothic" pitchFamily="34" charset="-128"/>
                <a:cs typeface="+mn-cs"/>
              </a:defRPr>
            </a:lvl6pPr>
            <a:lvl7pPr marL="2971800" indent="-228600" algn="l" rtl="0" eaLnBrk="1" fontAlgn="base" hangingPunct="1">
              <a:spcBef>
                <a:spcPct val="20000"/>
              </a:spcBef>
              <a:spcAft>
                <a:spcPct val="0"/>
              </a:spcAft>
              <a:buChar char="»"/>
              <a:defRPr sz="1600">
                <a:solidFill>
                  <a:schemeClr val="tx1"/>
                </a:solidFill>
                <a:latin typeface="+mn-lt"/>
                <a:ea typeface="MS PGothic" pitchFamily="34" charset="-128"/>
                <a:cs typeface="+mn-cs"/>
              </a:defRPr>
            </a:lvl7pPr>
            <a:lvl8pPr marL="3429000" indent="-228600" algn="l" rtl="0" eaLnBrk="1" fontAlgn="base" hangingPunct="1">
              <a:spcBef>
                <a:spcPct val="20000"/>
              </a:spcBef>
              <a:spcAft>
                <a:spcPct val="0"/>
              </a:spcAft>
              <a:buChar char="»"/>
              <a:defRPr sz="1600">
                <a:solidFill>
                  <a:schemeClr val="tx1"/>
                </a:solidFill>
                <a:latin typeface="+mn-lt"/>
                <a:ea typeface="MS PGothic" pitchFamily="34" charset="-128"/>
                <a:cs typeface="+mn-cs"/>
              </a:defRPr>
            </a:lvl8pPr>
            <a:lvl9pPr marL="3886200" indent="-228600" algn="l" rtl="0" eaLnBrk="1" fontAlgn="base" hangingPunct="1">
              <a:spcBef>
                <a:spcPct val="20000"/>
              </a:spcBef>
              <a:spcAft>
                <a:spcPct val="0"/>
              </a:spcAft>
              <a:buChar char="»"/>
              <a:defRPr sz="1600">
                <a:solidFill>
                  <a:schemeClr val="tx1"/>
                </a:solidFill>
                <a:latin typeface="+mn-lt"/>
                <a:ea typeface="MS PGothic" pitchFamily="34" charset="-128"/>
                <a:cs typeface="+mn-cs"/>
              </a:defRPr>
            </a:lvl9pPr>
          </a:lstStyle>
          <a:p>
            <a:pPr marL="0" indent="0">
              <a:buFontTx/>
              <a:buNone/>
            </a:pPr>
            <a:r>
              <a:rPr lang="en-US" sz="1800" b="1" dirty="0" smtClean="0"/>
              <a:t>Other Donor Leveraging</a:t>
            </a:r>
          </a:p>
          <a:p>
            <a:pPr marL="0" indent="0">
              <a:buNone/>
            </a:pPr>
            <a:r>
              <a:rPr lang="en-US" sz="1400" dirty="0"/>
              <a:t>C</a:t>
            </a:r>
            <a:r>
              <a:rPr lang="en-US" sz="1400" dirty="0" smtClean="0"/>
              <a:t>oordinating planning and implementation with:</a:t>
            </a:r>
          </a:p>
          <a:p>
            <a:pPr marL="0" indent="0">
              <a:buNone/>
            </a:pPr>
            <a:r>
              <a:rPr lang="en-US" sz="1400" dirty="0" smtClean="0"/>
              <a:t>DFID - $120 million program for Pastoralist Peace and Development</a:t>
            </a:r>
          </a:p>
          <a:p>
            <a:pPr marL="0" indent="0">
              <a:buNone/>
            </a:pPr>
            <a:r>
              <a:rPr lang="en-US" sz="1400" dirty="0" smtClean="0"/>
              <a:t>EU - $130 million program for </a:t>
            </a:r>
            <a:r>
              <a:rPr lang="en-US" sz="1400" dirty="0" err="1" smtClean="0"/>
              <a:t>drylands</a:t>
            </a:r>
            <a:r>
              <a:rPr lang="en-US" sz="1400" dirty="0" smtClean="0"/>
              <a:t> development</a:t>
            </a:r>
          </a:p>
          <a:p>
            <a:pPr marL="0" indent="0">
              <a:buNone/>
            </a:pPr>
            <a:r>
              <a:rPr lang="en-US" sz="1400" dirty="0" smtClean="0"/>
              <a:t>World Bank - $4-500 million Pastoral Areas program</a:t>
            </a:r>
          </a:p>
          <a:p>
            <a:pPr marL="0" indent="0">
              <a:buNone/>
            </a:pPr>
            <a:r>
              <a:rPr lang="en-US" sz="1400" dirty="0" smtClean="0"/>
              <a:t>JICA - $20 million + on water programs in pastoral areas</a:t>
            </a:r>
          </a:p>
          <a:p>
            <a:pPr marL="0" indent="0">
              <a:buNone/>
            </a:pPr>
            <a:endParaRPr lang="en-US" sz="1800" dirty="0" smtClean="0"/>
          </a:p>
        </p:txBody>
      </p:sp>
      <p:sp>
        <p:nvSpPr>
          <p:cNvPr id="6" name="TextBox 5"/>
          <p:cNvSpPr txBox="1"/>
          <p:nvPr/>
        </p:nvSpPr>
        <p:spPr>
          <a:xfrm>
            <a:off x="4191000" y="5181600"/>
            <a:ext cx="4724400" cy="1200329"/>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sz="2400" b="1" dirty="0" smtClean="0">
                <a:latin typeface="+mn-lt"/>
              </a:rPr>
              <a:t>Total Ethiopia </a:t>
            </a:r>
            <a:r>
              <a:rPr lang="en-US" sz="2400" b="1" dirty="0" err="1" smtClean="0">
                <a:latin typeface="+mn-lt"/>
              </a:rPr>
              <a:t>Drylands</a:t>
            </a:r>
            <a:r>
              <a:rPr lang="en-US" sz="2400" b="1" dirty="0" smtClean="0">
                <a:latin typeface="+mn-lt"/>
              </a:rPr>
              <a:t> Package: </a:t>
            </a:r>
          </a:p>
          <a:p>
            <a:pPr algn="ctr"/>
            <a:r>
              <a:rPr lang="en-US" sz="2400" b="1" dirty="0" smtClean="0">
                <a:latin typeface="+mn-lt"/>
              </a:rPr>
              <a:t>$257 Million </a:t>
            </a:r>
          </a:p>
        </p:txBody>
      </p:sp>
      <p:graphicFrame>
        <p:nvGraphicFramePr>
          <p:cNvPr id="9" name="Table 8"/>
          <p:cNvGraphicFramePr>
            <a:graphicFrameLocks noGrp="1"/>
          </p:cNvGraphicFramePr>
          <p:nvPr>
            <p:extLst>
              <p:ext uri="{D42A27DB-BD31-4B8C-83A1-F6EECF244321}">
                <p14:modId xmlns:p14="http://schemas.microsoft.com/office/powerpoint/2010/main" val="4685547"/>
              </p:ext>
            </p:extLst>
          </p:nvPr>
        </p:nvGraphicFramePr>
        <p:xfrm>
          <a:off x="4343400" y="1524000"/>
          <a:ext cx="4572000" cy="3233419"/>
        </p:xfrm>
        <a:graphic>
          <a:graphicData uri="http://schemas.openxmlformats.org/drawingml/2006/table">
            <a:tbl>
              <a:tblPr firstRow="1" bandRow="1">
                <a:tableStyleId>{5C22544A-7EE6-4342-B048-85BDC9FD1C3A}</a:tableStyleId>
              </a:tblPr>
              <a:tblGrid>
                <a:gridCol w="2858684"/>
                <a:gridCol w="1713316"/>
              </a:tblGrid>
              <a:tr h="370477">
                <a:tc gridSpan="2">
                  <a:txBody>
                    <a:bodyPr/>
                    <a:lstStyle/>
                    <a:p>
                      <a:pPr algn="ctr"/>
                      <a:r>
                        <a:rPr lang="en-US" dirty="0" smtClean="0"/>
                        <a:t>Estimated USAID</a:t>
                      </a:r>
                    </a:p>
                    <a:p>
                      <a:pPr algn="ctr"/>
                      <a:r>
                        <a:rPr lang="en-US" dirty="0" smtClean="0"/>
                        <a:t>Leveraged Funding: $177</a:t>
                      </a:r>
                      <a:r>
                        <a:rPr lang="en-US" baseline="0" dirty="0" smtClean="0"/>
                        <a:t> 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5000"/>
                      </a:schemeClr>
                    </a:solidFill>
                  </a:tcPr>
                </a:tc>
                <a:tc hMerge="1">
                  <a:txBody>
                    <a:bodyPr/>
                    <a:lstStyle/>
                    <a:p>
                      <a:endParaRPr lang="en-US" dirty="0"/>
                    </a:p>
                  </a:txBody>
                  <a:tcPr/>
                </a:tc>
              </a:tr>
              <a:tr h="370477">
                <a:tc>
                  <a:txBody>
                    <a:bodyPr/>
                    <a:lstStyle/>
                    <a:p>
                      <a:r>
                        <a:rPr lang="en-US" dirty="0" smtClean="0"/>
                        <a:t>PSNP (safety</a:t>
                      </a:r>
                      <a:r>
                        <a:rPr lang="en-US" baseline="0" dirty="0" smtClean="0"/>
                        <a:t> net) programs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75.0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477">
                <a:tc>
                  <a:txBody>
                    <a:bodyPr/>
                    <a:lstStyle/>
                    <a:p>
                      <a:r>
                        <a:rPr lang="en-US" i="0" dirty="0" smtClean="0"/>
                        <a:t>OFDA</a:t>
                      </a:r>
                      <a:r>
                        <a:rPr lang="en-US" i="0" baseline="0" dirty="0" smtClean="0"/>
                        <a:t> DRR programs</a:t>
                      </a:r>
                      <a:endParaRPr lang="en-US"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19.0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477">
                <a:tc>
                  <a:txBody>
                    <a:bodyPr/>
                    <a:lstStyle/>
                    <a:p>
                      <a:r>
                        <a:rPr lang="en-US" dirty="0" smtClean="0"/>
                        <a:t>Health</a:t>
                      </a:r>
                      <a:endParaRPr lang="en-US"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477">
                <a:tc>
                  <a:txBody>
                    <a:bodyPr/>
                    <a:lstStyle/>
                    <a:p>
                      <a:r>
                        <a:rPr lang="en-US" dirty="0" smtClean="0"/>
                        <a:t>Livelihoods/Youth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30.0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477">
                <a:tc>
                  <a:txBody>
                    <a:bodyPr/>
                    <a:lstStyle/>
                    <a:p>
                      <a:r>
                        <a:rPr lang="en-US" baseline="0" dirty="0" smtClean="0"/>
                        <a:t>Livestock</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25.0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477">
                <a:tc>
                  <a:txBody>
                    <a:bodyPr/>
                    <a:lstStyle/>
                    <a:p>
                      <a:r>
                        <a:rPr lang="en-US" dirty="0" smtClean="0"/>
                        <a:t>Water</a:t>
                      </a:r>
                      <a:r>
                        <a:rPr lang="en-US" baseline="0" dirty="0" smtClean="0"/>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13.0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477">
                <a:tc>
                  <a:txBody>
                    <a:bodyPr/>
                    <a:lstStyle/>
                    <a:p>
                      <a:r>
                        <a:rPr lang="en-US" dirty="0" smtClean="0"/>
                        <a:t>Knowledge</a:t>
                      </a:r>
                      <a:r>
                        <a:rPr lang="en-US" baseline="0" dirty="0" smtClean="0"/>
                        <a:t> Management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5.0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Rectangle 7"/>
          <p:cNvSpPr/>
          <p:nvPr/>
        </p:nvSpPr>
        <p:spPr>
          <a:xfrm>
            <a:off x="6350197" y="514290"/>
            <a:ext cx="1568058" cy="400110"/>
          </a:xfrm>
          <a:prstGeom prst="rect">
            <a:avLst/>
          </a:prstGeom>
        </p:spPr>
        <p:txBody>
          <a:bodyPr wrap="none">
            <a:spAutoFit/>
          </a:bodyPr>
          <a:lstStyle/>
          <a:p>
            <a:r>
              <a:rPr lang="en-US" sz="2000" b="1" dirty="0" smtClean="0">
                <a:latin typeface="+mn-lt"/>
              </a:rPr>
              <a:t>Resources </a:t>
            </a:r>
            <a:endParaRPr lang="en-US" sz="2000" b="1" dirty="0">
              <a:latin typeface="+mn-lt"/>
            </a:endParaRPr>
          </a:p>
        </p:txBody>
      </p:sp>
      <p:sp>
        <p:nvSpPr>
          <p:cNvPr id="14" name="Freeform 12"/>
          <p:cNvSpPr>
            <a:spLocks/>
          </p:cNvSpPr>
          <p:nvPr>
            <p:custDataLst>
              <p:tags r:id="rId1"/>
            </p:custDataLst>
          </p:nvPr>
        </p:nvSpPr>
        <p:spPr bwMode="auto">
          <a:xfrm>
            <a:off x="6286500" y="0"/>
            <a:ext cx="2857500" cy="200025"/>
          </a:xfrm>
          <a:custGeom>
            <a:avLst/>
            <a:gdLst>
              <a:gd name="T0" fmla="*/ 2857500 w 1152"/>
              <a:gd name="T1" fmla="*/ 0 h 288"/>
              <a:gd name="T2" fmla="*/ 2599531 w 1152"/>
              <a:gd name="T3" fmla="*/ 200026 h 288"/>
              <a:gd name="T4" fmla="*/ 0 w 1152"/>
              <a:gd name="T5" fmla="*/ 200026 h 288"/>
              <a:gd name="T6" fmla="*/ 0 w 1152"/>
              <a:gd name="T7" fmla="*/ 0 h 288"/>
              <a:gd name="T8" fmla="*/ 2857500 w 1152"/>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2" h="288">
                <a:moveTo>
                  <a:pt x="1152" y="0"/>
                </a:moveTo>
                <a:lnTo>
                  <a:pt x="1048" y="288"/>
                </a:lnTo>
                <a:lnTo>
                  <a:pt x="0" y="288"/>
                </a:lnTo>
                <a:lnTo>
                  <a:pt x="0" y="0"/>
                </a:lnTo>
                <a:lnTo>
                  <a:pt x="1152" y="0"/>
                </a:lnTo>
                <a:close/>
              </a:path>
            </a:pathLst>
          </a:custGeom>
          <a:solidFill>
            <a:schemeClr val="accent4">
              <a:lumMod val="75000"/>
            </a:schemeClr>
          </a:solidFill>
          <a:ln>
            <a:noFill/>
          </a:ln>
          <a:extLst/>
        </p:spPr>
        <p:txBody>
          <a:bodyPr wrap="none" anchor="ctr"/>
          <a:lstStyle/>
          <a:p>
            <a:pPr eaLnBrk="1" hangingPunct="1"/>
            <a:r>
              <a:rPr lang="en-US" sz="1200" i="1" dirty="0" smtClean="0">
                <a:solidFill>
                  <a:schemeClr val="bg1"/>
                </a:solidFill>
                <a:latin typeface="+mn-lt"/>
              </a:rPr>
              <a:t>Budget and Potential Impact</a:t>
            </a:r>
            <a:endParaRPr lang="en-US" sz="1200" i="1" dirty="0">
              <a:solidFill>
                <a:schemeClr val="bg1"/>
              </a:solidFill>
              <a:latin typeface="+mn-lt"/>
            </a:endParaRPr>
          </a:p>
        </p:txBody>
      </p:sp>
    </p:spTree>
    <p:extLst>
      <p:ext uri="{BB962C8B-B14F-4D97-AF65-F5344CB8AC3E}">
        <p14:creationId xmlns:p14="http://schemas.microsoft.com/office/powerpoint/2010/main" val="911027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0"/>
          </p:nvPr>
        </p:nvSpPr>
        <p:spPr>
          <a:noFill/>
        </p:spPr>
        <p:txBody>
          <a:bodyPr/>
          <a:lstStyle/>
          <a:p>
            <a:fld id="{1D66BDF7-8ABE-41BB-B020-709A83D2487C}" type="slidenum">
              <a:rPr lang="en-US" smtClean="0"/>
              <a:pPr/>
              <a:t>29</a:t>
            </a:fld>
            <a:endParaRPr lang="en-US" smtClean="0"/>
          </a:p>
        </p:txBody>
      </p:sp>
      <p:sp>
        <p:nvSpPr>
          <p:cNvPr id="8" name="TextBox 7"/>
          <p:cNvSpPr txBox="1"/>
          <p:nvPr/>
        </p:nvSpPr>
        <p:spPr>
          <a:xfrm>
            <a:off x="228600" y="1752600"/>
            <a:ext cx="6553200" cy="4770537"/>
          </a:xfrm>
          <a:prstGeom prst="rect">
            <a:avLst/>
          </a:prstGeom>
          <a:noFill/>
        </p:spPr>
        <p:txBody>
          <a:bodyPr wrap="square" rtlCol="0">
            <a:spAutoFit/>
          </a:bodyPr>
          <a:lstStyle/>
          <a:p>
            <a:pPr>
              <a:defRPr/>
            </a:pPr>
            <a:r>
              <a:rPr lang="en-CA" sz="1600" b="1" dirty="0" smtClean="0">
                <a:latin typeface="+mn-lt"/>
              </a:rPr>
              <a:t>Over 15 impact assessments already conducted (2006-11)</a:t>
            </a:r>
          </a:p>
          <a:p>
            <a:pPr marL="342900" indent="-342900">
              <a:buFontTx/>
              <a:buChar char="-"/>
              <a:defRPr/>
            </a:pPr>
            <a:r>
              <a:rPr lang="en-CA" sz="1600" dirty="0" smtClean="0">
                <a:latin typeface="+mn-lt"/>
              </a:rPr>
              <a:t>improved real time implementation</a:t>
            </a:r>
          </a:p>
          <a:p>
            <a:pPr marL="342900" indent="-342900">
              <a:buFontTx/>
              <a:buChar char="-"/>
              <a:defRPr/>
            </a:pPr>
            <a:r>
              <a:rPr lang="en-CA" sz="1600" dirty="0" smtClean="0">
                <a:latin typeface="+mn-lt"/>
              </a:rPr>
              <a:t>Crisis Modifier developed, reviewed and institutionalized</a:t>
            </a:r>
          </a:p>
          <a:p>
            <a:pPr marL="342900" indent="-342900">
              <a:buFontTx/>
              <a:buChar char="-"/>
              <a:defRPr/>
            </a:pPr>
            <a:r>
              <a:rPr lang="en-CA" sz="1600" dirty="0" smtClean="0">
                <a:latin typeface="+mn-lt"/>
              </a:rPr>
              <a:t>Basis for Livestock Emergency Guidelines developed with stakeholders </a:t>
            </a:r>
          </a:p>
          <a:p>
            <a:pPr marL="342900" indent="-342900">
              <a:buFontTx/>
              <a:buChar char="-"/>
              <a:defRPr/>
            </a:pPr>
            <a:r>
              <a:rPr lang="en-CA" sz="1600" dirty="0" smtClean="0">
                <a:latin typeface="+mn-lt"/>
              </a:rPr>
              <a:t>Commercial de-stocking success (44:1 benefit cost) catalyzes expanded markets for Pastoralist livestock</a:t>
            </a:r>
          </a:p>
          <a:p>
            <a:pPr marL="342900" indent="-342900">
              <a:buFontTx/>
              <a:buChar char="-"/>
              <a:defRPr/>
            </a:pPr>
            <a:r>
              <a:rPr lang="en-CA" sz="1600" dirty="0" smtClean="0">
                <a:latin typeface="+mn-lt"/>
              </a:rPr>
              <a:t>Women’s empowerment promoted through access to capital (see next slide)</a:t>
            </a:r>
          </a:p>
          <a:p>
            <a:pPr marL="342900" indent="-342900">
              <a:buFontTx/>
              <a:buChar char="-"/>
              <a:defRPr/>
            </a:pPr>
            <a:r>
              <a:rPr lang="en-CA" sz="1600" dirty="0" smtClean="0">
                <a:latin typeface="+mn-lt"/>
              </a:rPr>
              <a:t>2011 drought response – reached over 500,000 affected pastoralists with livelihood protection support (out of 3 million pastoralists affected)</a:t>
            </a:r>
          </a:p>
          <a:p>
            <a:pPr>
              <a:defRPr/>
            </a:pPr>
            <a:endParaRPr lang="en-CA" sz="1600" b="1" dirty="0">
              <a:latin typeface="+mn-lt"/>
            </a:endParaRPr>
          </a:p>
          <a:p>
            <a:pPr>
              <a:defRPr/>
            </a:pPr>
            <a:r>
              <a:rPr lang="en-CA" sz="1600" b="1" dirty="0" smtClean="0">
                <a:latin typeface="+mn-lt"/>
              </a:rPr>
              <a:t>Underway</a:t>
            </a:r>
          </a:p>
          <a:p>
            <a:pPr>
              <a:defRPr/>
            </a:pPr>
            <a:r>
              <a:rPr lang="en-CA" sz="1600" dirty="0" smtClean="0">
                <a:latin typeface="+mn-lt"/>
              </a:rPr>
              <a:t> -   Nutrition study (Milk Matters funded by OFDA) to combat malnutrition in dry season and droughts</a:t>
            </a:r>
          </a:p>
          <a:p>
            <a:pPr>
              <a:defRPr/>
            </a:pPr>
            <a:r>
              <a:rPr lang="en-CA" sz="1600" dirty="0" smtClean="0">
                <a:latin typeface="+mn-lt"/>
              </a:rPr>
              <a:t>-    Water guidelines – stakeholder process to improve borehole management, rangeland management, reduce water trucking, assess cost benefit of irrigation programs</a:t>
            </a:r>
          </a:p>
        </p:txBody>
      </p:sp>
      <p:sp>
        <p:nvSpPr>
          <p:cNvPr id="4" name="Freeform 12"/>
          <p:cNvSpPr>
            <a:spLocks/>
          </p:cNvSpPr>
          <p:nvPr>
            <p:custDataLst>
              <p:tags r:id="rId1"/>
            </p:custDataLst>
          </p:nvPr>
        </p:nvSpPr>
        <p:spPr bwMode="auto">
          <a:xfrm>
            <a:off x="6286500" y="14288"/>
            <a:ext cx="2857500" cy="290512"/>
          </a:xfrm>
          <a:custGeom>
            <a:avLst/>
            <a:gdLst>
              <a:gd name="T0" fmla="*/ 2147483647 w 1152"/>
              <a:gd name="T1" fmla="*/ 0 h 288"/>
              <a:gd name="T2" fmla="*/ 2147483647 w 1152"/>
              <a:gd name="T3" fmla="*/ 2147483647 h 288"/>
              <a:gd name="T4" fmla="*/ 0 w 1152"/>
              <a:gd name="T5" fmla="*/ 2147483647 h 288"/>
              <a:gd name="T6" fmla="*/ 0 w 1152"/>
              <a:gd name="T7" fmla="*/ 0 h 288"/>
              <a:gd name="T8" fmla="*/ 2147483647 w 1152"/>
              <a:gd name="T9" fmla="*/ 0 h 288"/>
              <a:gd name="T10" fmla="*/ 0 60000 65536"/>
              <a:gd name="T11" fmla="*/ 0 60000 65536"/>
              <a:gd name="T12" fmla="*/ 0 60000 65536"/>
              <a:gd name="T13" fmla="*/ 0 60000 65536"/>
              <a:gd name="T14" fmla="*/ 0 60000 65536"/>
              <a:gd name="T15" fmla="*/ 0 w 1152"/>
              <a:gd name="T16" fmla="*/ 0 h 288"/>
              <a:gd name="T17" fmla="*/ 1152 w 1152"/>
              <a:gd name="T18" fmla="*/ 288 h 288"/>
            </a:gdLst>
            <a:ahLst/>
            <a:cxnLst>
              <a:cxn ang="T10">
                <a:pos x="T0" y="T1"/>
              </a:cxn>
              <a:cxn ang="T11">
                <a:pos x="T2" y="T3"/>
              </a:cxn>
              <a:cxn ang="T12">
                <a:pos x="T4" y="T5"/>
              </a:cxn>
              <a:cxn ang="T13">
                <a:pos x="T6" y="T7"/>
              </a:cxn>
              <a:cxn ang="T14">
                <a:pos x="T8" y="T9"/>
              </a:cxn>
            </a:cxnLst>
            <a:rect l="T15" t="T16" r="T17" b="T18"/>
            <a:pathLst>
              <a:path w="1152" h="288">
                <a:moveTo>
                  <a:pt x="1152" y="0"/>
                </a:moveTo>
                <a:lnTo>
                  <a:pt x="1048" y="288"/>
                </a:lnTo>
                <a:lnTo>
                  <a:pt x="0" y="288"/>
                </a:lnTo>
                <a:lnTo>
                  <a:pt x="0" y="0"/>
                </a:lnTo>
                <a:lnTo>
                  <a:pt x="1152" y="0"/>
                </a:lnTo>
                <a:close/>
              </a:path>
            </a:pathLst>
          </a:custGeom>
          <a:solidFill>
            <a:schemeClr val="accent2"/>
          </a:solidFill>
          <a:ln w="9525">
            <a:noFill/>
            <a:round/>
            <a:headEnd/>
            <a:tailEnd/>
          </a:ln>
        </p:spPr>
        <p:txBody>
          <a:bodyPr wrap="none" anchor="ctr"/>
          <a:lstStyle/>
          <a:p>
            <a:endParaRPr lang="en-CA"/>
          </a:p>
        </p:txBody>
      </p:sp>
      <p:sp>
        <p:nvSpPr>
          <p:cNvPr id="5" name="TextBox 4"/>
          <p:cNvSpPr txBox="1"/>
          <p:nvPr/>
        </p:nvSpPr>
        <p:spPr>
          <a:xfrm>
            <a:off x="6286500" y="-26988"/>
            <a:ext cx="2362200" cy="307976"/>
          </a:xfrm>
          <a:prstGeom prst="rect">
            <a:avLst/>
          </a:prstGeom>
          <a:noFill/>
        </p:spPr>
        <p:txBody>
          <a:bodyPr>
            <a:spAutoFit/>
          </a:bodyPr>
          <a:lstStyle/>
          <a:p>
            <a:pPr eaLnBrk="0" hangingPunct="0">
              <a:defRPr/>
            </a:pPr>
            <a:r>
              <a:rPr lang="en-US" sz="1400" i="1" dirty="0" smtClean="0">
                <a:solidFill>
                  <a:schemeClr val="bg1"/>
                </a:solidFill>
                <a:latin typeface="+mn-lt"/>
                <a:cs typeface="+mn-cs"/>
              </a:rPr>
              <a:t>Strategic Approach</a:t>
            </a:r>
            <a:endParaRPr lang="en-US" sz="1400" i="1" dirty="0">
              <a:solidFill>
                <a:schemeClr val="bg1"/>
              </a:solidFill>
              <a:latin typeface="+mn-lt"/>
              <a:cs typeface="+mn-cs"/>
            </a:endParaRPr>
          </a:p>
        </p:txBody>
      </p:sp>
      <p:sp>
        <p:nvSpPr>
          <p:cNvPr id="6" name="TextBox 5"/>
          <p:cNvSpPr txBox="1"/>
          <p:nvPr/>
        </p:nvSpPr>
        <p:spPr>
          <a:xfrm>
            <a:off x="4876800" y="457200"/>
            <a:ext cx="3810000" cy="461665"/>
          </a:xfrm>
          <a:prstGeom prst="rect">
            <a:avLst/>
          </a:prstGeom>
          <a:noFill/>
        </p:spPr>
        <p:txBody>
          <a:bodyPr wrap="square">
            <a:spAutoFit/>
          </a:bodyPr>
          <a:lstStyle/>
          <a:p>
            <a:pPr algn="ctr" eaLnBrk="0" hangingPunct="0">
              <a:defRPr/>
            </a:pPr>
            <a:r>
              <a:rPr lang="en-US" sz="2400" i="1" dirty="0" smtClean="0">
                <a:latin typeface="+mj-lt"/>
                <a:cs typeface="+mn-cs"/>
              </a:rPr>
              <a:t>Knowledge and Learning</a:t>
            </a:r>
            <a:endParaRPr lang="en-US" sz="2400" i="1" dirty="0">
              <a:latin typeface="+mj-lt"/>
              <a:cs typeface="+mn-cs"/>
            </a:endParaRPr>
          </a:p>
        </p:txBody>
      </p:sp>
      <p:sp>
        <p:nvSpPr>
          <p:cNvPr id="7" name="TextBox 6"/>
          <p:cNvSpPr txBox="1"/>
          <p:nvPr/>
        </p:nvSpPr>
        <p:spPr>
          <a:xfrm>
            <a:off x="152400" y="1066800"/>
            <a:ext cx="8839200" cy="523220"/>
          </a:xfrm>
          <a:prstGeom prst="rect">
            <a:avLst/>
          </a:prstGeom>
          <a:noFill/>
        </p:spPr>
        <p:txBody>
          <a:bodyPr wrap="square" rtlCol="0">
            <a:spAutoFit/>
          </a:bodyPr>
          <a:lstStyle/>
          <a:p>
            <a:r>
              <a:rPr lang="en-CA" dirty="0" smtClean="0">
                <a:latin typeface="+mj-lt"/>
              </a:rPr>
              <a:t>LEARNING AND APPLICATION IN DRYLANDS AREA</a:t>
            </a:r>
            <a:endParaRPr lang="en-CA" dirty="0">
              <a:latin typeface="+mj-lt"/>
            </a:endParaRPr>
          </a:p>
        </p:txBody>
      </p:sp>
      <p:sp>
        <p:nvSpPr>
          <p:cNvPr id="2" name="TextBox 1"/>
          <p:cNvSpPr txBox="1"/>
          <p:nvPr/>
        </p:nvSpPr>
        <p:spPr>
          <a:xfrm>
            <a:off x="6553200" y="1981200"/>
            <a:ext cx="2438400" cy="38164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b="1" dirty="0" smtClean="0"/>
              <a:t>Crisis Modifier</a:t>
            </a:r>
          </a:p>
          <a:p>
            <a:pPr marL="285750" indent="-285750">
              <a:buFontTx/>
              <a:buChar char="-"/>
            </a:pPr>
            <a:r>
              <a:rPr lang="en-US" sz="1200" dirty="0" smtClean="0"/>
              <a:t>In Phase I of the Pastoralist Livelihoods Initiative a crisis modifier was designed into the program to allow partners to re-organize budgets to respond to emergencies with quick livelihoods interventions (de-stocking, animal health, fodder and water provision).</a:t>
            </a:r>
          </a:p>
          <a:p>
            <a:pPr marL="285750" indent="-285750">
              <a:buFontTx/>
              <a:buChar char="-"/>
            </a:pPr>
            <a:r>
              <a:rPr lang="en-US" sz="1200" dirty="0" smtClean="0"/>
              <a:t>This program was evaluated and praised as an innovative and effective approach to early response</a:t>
            </a:r>
          </a:p>
          <a:p>
            <a:pPr marL="285750" indent="-285750">
              <a:buFontTx/>
              <a:buChar char="-"/>
            </a:pPr>
            <a:r>
              <a:rPr lang="en-US" sz="1200" dirty="0" smtClean="0"/>
              <a:t>In Phase II of the PLI and in the newly developed PRIME program, OFDA provides funds to support the crisis modifier</a:t>
            </a:r>
            <a:endParaRPr lang="en-US" sz="1200" dirty="0"/>
          </a:p>
        </p:txBody>
      </p:sp>
    </p:spTree>
    <p:extLst>
      <p:ext uri="{BB962C8B-B14F-4D97-AF65-F5344CB8AC3E}">
        <p14:creationId xmlns:p14="http://schemas.microsoft.com/office/powerpoint/2010/main" val="120255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p:txBody>
          <a:bodyPr/>
          <a:lstStyle/>
          <a:p>
            <a:pPr>
              <a:defRPr/>
            </a:pPr>
            <a:fld id="{07477FF5-9A4A-40CC-B4A5-2CC19AE4DFAF}" type="slidenum">
              <a:rPr lang="en-US"/>
              <a:pPr>
                <a:defRPr/>
              </a:pPr>
              <a:t>3</a:t>
            </a:fld>
            <a:endParaRPr lang="en-US" dirty="0"/>
          </a:p>
        </p:txBody>
      </p:sp>
      <p:graphicFrame>
        <p:nvGraphicFramePr>
          <p:cNvPr id="2050" name="Rectangle 2" hidden="1"/>
          <p:cNvGraphicFramePr>
            <a:graphicFrameLocks/>
          </p:cNvGraphicFramePr>
          <p:nvPr>
            <p:custDataLst>
              <p:tags r:id="rId2"/>
            </p:custDataLst>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2080" name="think-cell Slide" r:id="rId16" imgW="0" imgH="0" progId="">
                  <p:embed/>
                </p:oleObj>
              </mc:Choice>
              <mc:Fallback>
                <p:oleObj name="think-cell Slide" r:id="rId1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0" y="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3" name="Rectangle 3" hidden="1"/>
          <p:cNvSpPr>
            <a:spLocks noChangeArrowheads="1"/>
          </p:cNvSpPr>
          <p:nvPr>
            <p:custDataLst>
              <p:tags r:id="rId3"/>
            </p:custDataLst>
          </p:nvPr>
        </p:nvSpPr>
        <p:spPr bwMode="gray">
          <a:xfrm>
            <a:off x="0" y="0"/>
            <a:ext cx="161925" cy="161925"/>
          </a:xfrm>
          <a:prstGeom prst="rect">
            <a:avLst/>
          </a:prstGeom>
          <a:solidFill>
            <a:schemeClr val="accent1"/>
          </a:solidFill>
          <a:ln w="9525">
            <a:solidFill>
              <a:schemeClr val="tx1"/>
            </a:solidFill>
            <a:miter lim="800000"/>
            <a:headEnd/>
            <a:tailEnd/>
          </a:ln>
        </p:spPr>
        <p:txBody>
          <a:bodyPr wrap="none" lIns="0" tIns="0" rIns="0" bIns="0" anchor="ctr"/>
          <a:lstStyle/>
          <a:p>
            <a:pPr algn="ctr" defTabSz="933450">
              <a:lnSpc>
                <a:spcPct val="90000"/>
              </a:lnSpc>
            </a:pPr>
            <a:r>
              <a:rPr lang="en-US" sz="1400">
                <a:cs typeface="Arial" pitchFamily="34" charset="0"/>
              </a:rPr>
              <a:t> </a:t>
            </a:r>
          </a:p>
        </p:txBody>
      </p:sp>
      <p:sp>
        <p:nvSpPr>
          <p:cNvPr id="2054" name="Rectangle 4"/>
          <p:cNvSpPr>
            <a:spLocks noChangeArrowheads="1"/>
          </p:cNvSpPr>
          <p:nvPr>
            <p:custDataLst>
              <p:tags r:id="rId4"/>
            </p:custDataLst>
          </p:nvPr>
        </p:nvSpPr>
        <p:spPr bwMode="gray">
          <a:xfrm>
            <a:off x="157163" y="1019175"/>
            <a:ext cx="822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solidFill>
                  <a:schemeClr val="tx2"/>
                </a:solidFill>
              </a:rPr>
              <a:t>Poor but growing: remarkable progress over the past decade, and ambitious plans to continue…</a:t>
            </a:r>
          </a:p>
        </p:txBody>
      </p:sp>
      <p:sp>
        <p:nvSpPr>
          <p:cNvPr id="2055" name="Rectangle 34"/>
          <p:cNvSpPr>
            <a:spLocks noChangeArrowheads="1"/>
          </p:cNvSpPr>
          <p:nvPr>
            <p:custDataLst>
              <p:tags r:id="rId5"/>
            </p:custDataLst>
          </p:nvPr>
        </p:nvSpPr>
        <p:spPr bwMode="gray">
          <a:xfrm>
            <a:off x="158750" y="1776413"/>
            <a:ext cx="3935413" cy="3336925"/>
          </a:xfrm>
          <a:prstGeom prst="rect">
            <a:avLst/>
          </a:prstGeom>
          <a:noFill/>
          <a:ln w="1905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cxnSp>
        <p:nvCxnSpPr>
          <p:cNvPr id="2056" name="AutoShape 46"/>
          <p:cNvCxnSpPr>
            <a:cxnSpLocks noChangeShapeType="1"/>
          </p:cNvCxnSpPr>
          <p:nvPr/>
        </p:nvCxnSpPr>
        <p:spPr bwMode="auto">
          <a:xfrm rot="16200000" flipH="1">
            <a:off x="2060575" y="382588"/>
            <a:ext cx="3175" cy="35687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413754" name="Rectangle 5"/>
          <p:cNvSpPr>
            <a:spLocks noChangeArrowheads="1"/>
          </p:cNvSpPr>
          <p:nvPr>
            <p:custDataLst>
              <p:tags r:id="rId6"/>
            </p:custDataLst>
          </p:nvPr>
        </p:nvSpPr>
        <p:spPr bwMode="gray">
          <a:xfrm>
            <a:off x="290513" y="1882775"/>
            <a:ext cx="3263900" cy="2877711"/>
          </a:xfrm>
          <a:prstGeom prst="rect">
            <a:avLst/>
          </a:prstGeom>
          <a:noFill/>
          <a:ln w="19050">
            <a:noFill/>
            <a:miter lim="800000"/>
            <a:headEnd/>
            <a:tailEnd/>
          </a:ln>
        </p:spPr>
        <p:txBody>
          <a:bodyPr lIns="0" tIns="0" rIns="0" bIns="0">
            <a:spAutoFit/>
          </a:bodyPr>
          <a:lstStyle/>
          <a:p>
            <a:pPr marL="169863" indent="-169863">
              <a:spcBef>
                <a:spcPct val="40000"/>
              </a:spcBef>
              <a:defRPr/>
            </a:pPr>
            <a:r>
              <a:rPr lang="en-US" sz="1800" b="1" dirty="0">
                <a:solidFill>
                  <a:schemeClr val="tx2"/>
                </a:solidFill>
                <a:latin typeface="Arial" charset="0"/>
              </a:rPr>
              <a:t>Sustained economic growth:</a:t>
            </a:r>
            <a:endParaRPr lang="en-US" sz="1800" dirty="0">
              <a:latin typeface="Arial" charset="0"/>
            </a:endParaRPr>
          </a:p>
          <a:p>
            <a:pPr marL="238125" indent="-238125">
              <a:spcBef>
                <a:spcPts val="600"/>
              </a:spcBef>
              <a:buFontTx/>
              <a:buBlip>
                <a:blip r:embed="rId17"/>
              </a:buBlip>
              <a:defRPr/>
            </a:pPr>
            <a:r>
              <a:rPr lang="en-US" sz="1600" b="1" dirty="0">
                <a:latin typeface="Arial" charset="0"/>
              </a:rPr>
              <a:t>11% </a:t>
            </a:r>
            <a:r>
              <a:rPr lang="en-US" sz="1600" b="1" dirty="0" smtClean="0">
                <a:latin typeface="Arial" charset="0"/>
              </a:rPr>
              <a:t>official GDP </a:t>
            </a:r>
            <a:r>
              <a:rPr lang="en-US" sz="1600" b="1" dirty="0">
                <a:latin typeface="Arial" charset="0"/>
              </a:rPr>
              <a:t>growth (2006-11)</a:t>
            </a:r>
          </a:p>
          <a:p>
            <a:pPr marL="238125" indent="-238125">
              <a:spcBef>
                <a:spcPts val="600"/>
              </a:spcBef>
              <a:buFontTx/>
              <a:buBlip>
                <a:blip r:embed="rId17"/>
              </a:buBlip>
              <a:defRPr/>
            </a:pPr>
            <a:r>
              <a:rPr lang="en-US" sz="1600" b="1" dirty="0">
                <a:latin typeface="Arial" charset="0"/>
              </a:rPr>
              <a:t>8% </a:t>
            </a:r>
            <a:r>
              <a:rPr lang="en-US" sz="1600" b="1" dirty="0" smtClean="0">
                <a:latin typeface="Arial" charset="0"/>
              </a:rPr>
              <a:t>official Agricultural </a:t>
            </a:r>
            <a:r>
              <a:rPr lang="en-US" sz="1600" b="1" dirty="0">
                <a:latin typeface="Arial" charset="0"/>
              </a:rPr>
              <a:t>GDP growth (2006-11)</a:t>
            </a:r>
          </a:p>
          <a:p>
            <a:pPr marL="238125" indent="-238125">
              <a:spcBef>
                <a:spcPts val="600"/>
              </a:spcBef>
              <a:buFontTx/>
              <a:buBlip>
                <a:blip r:embed="rId17"/>
              </a:buBlip>
              <a:defRPr/>
            </a:pPr>
            <a:r>
              <a:rPr lang="en-US" sz="1600" b="1" dirty="0">
                <a:latin typeface="Arial" charset="0"/>
              </a:rPr>
              <a:t>Fastest growing economy in Africa; among world’s 5 fastest past 2 years (Economist)</a:t>
            </a:r>
          </a:p>
          <a:p>
            <a:pPr marL="238125" indent="-238125">
              <a:spcBef>
                <a:spcPts val="600"/>
              </a:spcBef>
              <a:buFontTx/>
              <a:buBlip>
                <a:blip r:embed="rId17"/>
              </a:buBlip>
              <a:defRPr/>
            </a:pPr>
            <a:r>
              <a:rPr lang="en-US" sz="1600" b="1" dirty="0">
                <a:latin typeface="Arial" charset="0"/>
              </a:rPr>
              <a:t>Progress towards MDG goals</a:t>
            </a:r>
          </a:p>
          <a:p>
            <a:pPr marL="238125" indent="-238125">
              <a:spcBef>
                <a:spcPts val="600"/>
              </a:spcBef>
              <a:buFontTx/>
              <a:buBlip>
                <a:blip r:embed="rId17"/>
              </a:buBlip>
              <a:defRPr/>
            </a:pPr>
            <a:r>
              <a:rPr lang="en-US" sz="1600" b="1" dirty="0">
                <a:latin typeface="Arial" charset="0"/>
              </a:rPr>
              <a:t>Food aid declining</a:t>
            </a:r>
          </a:p>
        </p:txBody>
      </p:sp>
      <p:graphicFrame>
        <p:nvGraphicFramePr>
          <p:cNvPr id="2051" name="Object 3"/>
          <p:cNvGraphicFramePr>
            <a:graphicFrameLocks/>
          </p:cNvGraphicFramePr>
          <p:nvPr>
            <p:custDataLst>
              <p:tags r:id="rId7"/>
            </p:custDataLst>
          </p:nvPr>
        </p:nvGraphicFramePr>
        <p:xfrm>
          <a:off x="4289425" y="2244725"/>
          <a:ext cx="2509838" cy="2300288"/>
        </p:xfrm>
        <a:graphic>
          <a:graphicData uri="http://schemas.openxmlformats.org/presentationml/2006/ole">
            <mc:AlternateContent xmlns:mc="http://schemas.openxmlformats.org/markup-compatibility/2006">
              <mc:Choice xmlns:v="urn:schemas-microsoft-com:vml" Requires="v">
                <p:oleObj spid="_x0000_s2081" name="Chart" r:id="rId18" imgW="1838249" imgH="1457249" progId="MSGraph.Chart.8">
                  <p:embed followColorScheme="full"/>
                </p:oleObj>
              </mc:Choice>
              <mc:Fallback>
                <p:oleObj name="Chart" r:id="rId18" imgW="1838249" imgH="1457249" progId="MSGraph.Chart.8">
                  <p:embed followColorScheme="full"/>
                  <p:pic>
                    <p:nvPicPr>
                      <p:cNvPr id="0" name=""/>
                      <p:cNvPicPr>
                        <a:picLocks noChangeArrowheads="1"/>
                      </p:cNvPicPr>
                      <p:nvPr/>
                    </p:nvPicPr>
                    <p:blipFill>
                      <a:blip r:embed="rId19"/>
                      <a:srcRect/>
                      <a:stretch>
                        <a:fillRect/>
                      </a:stretch>
                    </p:blipFill>
                    <p:spPr bwMode="auto">
                      <a:xfrm>
                        <a:off x="4289425" y="2244725"/>
                        <a:ext cx="2509838" cy="2300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8" name="AutoShape 47"/>
          <p:cNvSpPr>
            <a:spLocks noChangeArrowheads="1"/>
          </p:cNvSpPr>
          <p:nvPr/>
        </p:nvSpPr>
        <p:spPr bwMode="auto">
          <a:xfrm>
            <a:off x="4264025" y="1735138"/>
            <a:ext cx="4668838" cy="450850"/>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8659" anchor="b">
            <a:spAutoFit/>
          </a:bodyPr>
          <a:lstStyle/>
          <a:p>
            <a:pPr defTabSz="933450"/>
            <a:r>
              <a:rPr lang="en-US" sz="1800" b="1"/>
              <a:t>National Food Poverty Head Count </a:t>
            </a:r>
            <a:r>
              <a:rPr lang="en-US" sz="1600"/>
              <a:t>(%)</a:t>
            </a:r>
            <a:endParaRPr lang="en-US" sz="1600">
              <a:solidFill>
                <a:srgbClr val="808080"/>
              </a:solidFill>
            </a:endParaRPr>
          </a:p>
        </p:txBody>
      </p:sp>
      <p:sp>
        <p:nvSpPr>
          <p:cNvPr id="2059" name="Rectangle 48"/>
          <p:cNvSpPr>
            <a:spLocks noChangeArrowheads="1"/>
          </p:cNvSpPr>
          <p:nvPr/>
        </p:nvSpPr>
        <p:spPr bwMode="auto">
          <a:xfrm>
            <a:off x="6761163" y="2946400"/>
            <a:ext cx="2020887" cy="1323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720" rIns="45720">
            <a:spAutoFit/>
          </a:bodyPr>
          <a:lstStyle/>
          <a:p>
            <a:pPr indent="1588">
              <a:spcBef>
                <a:spcPct val="20000"/>
              </a:spcBef>
            </a:pPr>
            <a:r>
              <a:rPr lang="en-US" sz="1600"/>
              <a:t>Preliminary GoE estimates indicate Food Poverty improved dramatically</a:t>
            </a:r>
          </a:p>
        </p:txBody>
      </p:sp>
      <p:sp>
        <p:nvSpPr>
          <p:cNvPr id="2060" name="Rectangle 42"/>
          <p:cNvSpPr>
            <a:spLocks noChangeArrowheads="1"/>
          </p:cNvSpPr>
          <p:nvPr>
            <p:custDataLst>
              <p:tags r:id="rId8"/>
            </p:custDataLst>
          </p:nvPr>
        </p:nvSpPr>
        <p:spPr bwMode="auto">
          <a:xfrm>
            <a:off x="4468813" y="4475163"/>
            <a:ext cx="6413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342900" indent="-342900" algn="ctr">
              <a:spcBef>
                <a:spcPct val="20000"/>
              </a:spcBef>
            </a:pPr>
            <a:fld id="{BC8948EE-0244-4F82-8644-358308E16B41}" type="datetime'''''''''''''''2''''''''''''''''''''000'">
              <a:rPr lang="en-US" sz="1800">
                <a:cs typeface="Arial" pitchFamily="34" charset="0"/>
              </a:rPr>
              <a:pPr marL="342900" indent="-342900" algn="ctr">
                <a:spcBef>
                  <a:spcPct val="20000"/>
                </a:spcBef>
              </a:pPr>
              <a:t>2000</a:t>
            </a:fld>
            <a:endParaRPr lang="en-US" sz="1800">
              <a:cs typeface="Arial" pitchFamily="34" charset="0"/>
            </a:endParaRPr>
          </a:p>
        </p:txBody>
      </p:sp>
      <p:sp>
        <p:nvSpPr>
          <p:cNvPr id="2061" name="Rectangle 62"/>
          <p:cNvSpPr>
            <a:spLocks noChangeArrowheads="1"/>
          </p:cNvSpPr>
          <p:nvPr>
            <p:custDataLst>
              <p:tags r:id="rId9"/>
            </p:custDataLst>
          </p:nvPr>
        </p:nvSpPr>
        <p:spPr bwMode="auto">
          <a:xfrm>
            <a:off x="5195888" y="4467225"/>
            <a:ext cx="64135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342900" indent="-342900" algn="ctr">
              <a:spcBef>
                <a:spcPct val="20000"/>
              </a:spcBef>
            </a:pPr>
            <a:r>
              <a:rPr lang="en-US" sz="1800">
                <a:cs typeface="Arial" pitchFamily="34" charset="0"/>
              </a:rPr>
              <a:t>2006</a:t>
            </a:r>
          </a:p>
        </p:txBody>
      </p:sp>
      <p:sp>
        <p:nvSpPr>
          <p:cNvPr id="2062" name="Rectangle 63"/>
          <p:cNvSpPr>
            <a:spLocks noChangeArrowheads="1"/>
          </p:cNvSpPr>
          <p:nvPr>
            <p:custDataLst>
              <p:tags r:id="rId10"/>
            </p:custDataLst>
          </p:nvPr>
        </p:nvSpPr>
        <p:spPr bwMode="auto">
          <a:xfrm>
            <a:off x="5980113" y="4459288"/>
            <a:ext cx="64135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342900" indent="-342900" algn="ctr">
              <a:spcBef>
                <a:spcPct val="20000"/>
              </a:spcBef>
            </a:pPr>
            <a:r>
              <a:rPr lang="en-US" sz="1800">
                <a:cs typeface="Arial" pitchFamily="34" charset="0"/>
              </a:rPr>
              <a:t>2010</a:t>
            </a:r>
          </a:p>
        </p:txBody>
      </p:sp>
      <p:sp>
        <p:nvSpPr>
          <p:cNvPr id="2063" name="Rectangle 34"/>
          <p:cNvSpPr>
            <a:spLocks noChangeArrowheads="1"/>
          </p:cNvSpPr>
          <p:nvPr>
            <p:custDataLst>
              <p:tags r:id="rId11"/>
            </p:custDataLst>
          </p:nvPr>
        </p:nvSpPr>
        <p:spPr bwMode="gray">
          <a:xfrm>
            <a:off x="4211638" y="1790700"/>
            <a:ext cx="4659312" cy="3322638"/>
          </a:xfrm>
          <a:prstGeom prst="rect">
            <a:avLst/>
          </a:prstGeom>
          <a:noFill/>
          <a:ln w="1905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cxnSp>
        <p:nvCxnSpPr>
          <p:cNvPr id="2064" name="AutoShape 46"/>
          <p:cNvCxnSpPr>
            <a:cxnSpLocks noChangeShapeType="1"/>
          </p:cNvCxnSpPr>
          <p:nvPr/>
        </p:nvCxnSpPr>
        <p:spPr bwMode="auto">
          <a:xfrm rot="16200000" flipH="1">
            <a:off x="6547644" y="-78581"/>
            <a:ext cx="3175" cy="451008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065" name="Oval 33"/>
          <p:cNvSpPr>
            <a:spLocks noChangeArrowheads="1"/>
          </p:cNvSpPr>
          <p:nvPr>
            <p:custDataLst>
              <p:tags r:id="rId12"/>
            </p:custDataLst>
          </p:nvPr>
        </p:nvSpPr>
        <p:spPr bwMode="gray">
          <a:xfrm>
            <a:off x="2408238" y="5056188"/>
            <a:ext cx="3992562" cy="1131887"/>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algn="ctr">
              <a:lnSpc>
                <a:spcPct val="90000"/>
              </a:lnSpc>
              <a:spcBef>
                <a:spcPct val="100000"/>
              </a:spcBef>
            </a:pPr>
            <a:r>
              <a:rPr lang="en-US" sz="2000" b="1">
                <a:solidFill>
                  <a:schemeClr val="bg1"/>
                </a:solidFill>
              </a:rPr>
              <a:t>But is current growth sustainable???</a:t>
            </a:r>
          </a:p>
        </p:txBody>
      </p:sp>
      <p:sp>
        <p:nvSpPr>
          <p:cNvPr id="2066" name="Rectangle 63"/>
          <p:cNvSpPr>
            <a:spLocks noChangeArrowheads="1"/>
          </p:cNvSpPr>
          <p:nvPr>
            <p:custDataLst>
              <p:tags r:id="rId13"/>
            </p:custDataLst>
          </p:nvPr>
        </p:nvSpPr>
        <p:spPr bwMode="gray">
          <a:xfrm>
            <a:off x="4684713" y="71438"/>
            <a:ext cx="43068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400" b="1">
                <a:solidFill>
                  <a:schemeClr val="tx2"/>
                </a:solidFill>
              </a:rPr>
              <a:t>Context:</a:t>
            </a:r>
          </a:p>
          <a:p>
            <a:pPr algn="ctr"/>
            <a:r>
              <a:rPr lang="en-US" sz="2400" b="1">
                <a:solidFill>
                  <a:schemeClr val="tx2"/>
                </a:solidFill>
              </a:rPr>
              <a:t>Poor but Progress</a:t>
            </a:r>
          </a:p>
        </p:txBody>
      </p:sp>
    </p:spTree>
    <p:extLst>
      <p:ext uri="{BB962C8B-B14F-4D97-AF65-F5344CB8AC3E}">
        <p14:creationId xmlns:p14="http://schemas.microsoft.com/office/powerpoint/2010/main" val="31157936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33400" y="1447800"/>
            <a:ext cx="8001000" cy="4876800"/>
          </a:xfrm>
        </p:spPr>
        <p:txBody>
          <a:bodyPr/>
          <a:lstStyle/>
          <a:p>
            <a:r>
              <a:rPr lang="en-US" sz="4000" b="1" i="1" dirty="0" smtClean="0"/>
              <a:t>HOA REGIONAL PLANS</a:t>
            </a:r>
            <a:r>
              <a:rPr lang="en-US" sz="2800" b="1" i="1" dirty="0" smtClean="0"/>
              <a:t/>
            </a:r>
            <a:br>
              <a:rPr lang="en-US" sz="2800" b="1" i="1" dirty="0" smtClean="0"/>
            </a:br>
            <a:r>
              <a:rPr lang="en-US" sz="2800" b="1" i="1" dirty="0" smtClean="0"/>
              <a:t/>
            </a:r>
            <a:br>
              <a:rPr lang="en-US" sz="2800" b="1" i="1" dirty="0" smtClean="0"/>
            </a:br>
            <a:r>
              <a:rPr lang="en-US" sz="2800" b="1" i="1" dirty="0" smtClean="0"/>
              <a:t/>
            </a:r>
            <a:br>
              <a:rPr lang="en-US" sz="2800" b="1" i="1" dirty="0" smtClean="0"/>
            </a:br>
            <a:r>
              <a:rPr lang="en-US" sz="2800" b="1" i="1" dirty="0" smtClean="0"/>
              <a:t>1. COMMON ANALYSIS</a:t>
            </a:r>
            <a:br>
              <a:rPr lang="en-US" sz="2800" b="1" i="1" dirty="0" smtClean="0"/>
            </a:br>
            <a:r>
              <a:rPr lang="en-US" sz="2800" b="1" i="1" dirty="0" smtClean="0"/>
              <a:t>2. REGIONAL PLATFORM WITH IGAD</a:t>
            </a:r>
            <a:br>
              <a:rPr lang="en-US" sz="2800" b="1" i="1" dirty="0" smtClean="0"/>
            </a:br>
            <a:r>
              <a:rPr lang="en-US" sz="2800" b="1" i="1" dirty="0" smtClean="0"/>
              <a:t>3. BUILD ON POLICY – AU, COMESA</a:t>
            </a:r>
            <a:br>
              <a:rPr lang="en-US" sz="2800" b="1" i="1" dirty="0" smtClean="0"/>
            </a:br>
            <a:r>
              <a:rPr lang="en-US" sz="2800" b="1" i="1" dirty="0" smtClean="0"/>
              <a:t>4. FOCUS ON CROSS BORDER ISSUES</a:t>
            </a:r>
            <a:br>
              <a:rPr lang="en-US" sz="2800" b="1" i="1" dirty="0" smtClean="0"/>
            </a:br>
            <a:r>
              <a:rPr lang="en-US" sz="2800" b="1" i="1" dirty="0" smtClean="0"/>
              <a:t>5. KNOWLEDGE AND LEARNING AGENDA</a:t>
            </a:r>
          </a:p>
        </p:txBody>
      </p:sp>
      <p:sp>
        <p:nvSpPr>
          <p:cNvPr id="4" name="Slide Number Placeholder 3"/>
          <p:cNvSpPr>
            <a:spLocks noGrp="1"/>
          </p:cNvSpPr>
          <p:nvPr>
            <p:ph type="sldNum" sz="quarter" idx="12"/>
          </p:nvPr>
        </p:nvSpPr>
        <p:spPr/>
        <p:txBody>
          <a:bodyPr/>
          <a:lstStyle/>
          <a:p>
            <a:pPr>
              <a:defRPr/>
            </a:pPr>
            <a:fld id="{F67F8232-E254-4343-B2B9-7420C7A350A3}" type="slidenum">
              <a:rPr lang="en-US" smtClean="0"/>
              <a:pPr>
                <a:defRPr/>
              </a:pPr>
              <a:t>30</a:t>
            </a:fld>
            <a:endParaRPr lang="en-US"/>
          </a:p>
        </p:txBody>
      </p:sp>
      <p:pic>
        <p:nvPicPr>
          <p:cNvPr id="5" name="Picture 4" descr="Vertical_RGB_600.gif"/>
          <p:cNvPicPr>
            <a:picLocks noChangeAspect="1"/>
          </p:cNvPicPr>
          <p:nvPr/>
        </p:nvPicPr>
        <p:blipFill>
          <a:blip r:embed="rId3" cstate="print"/>
          <a:stretch>
            <a:fillRect/>
          </a:stretch>
        </p:blipFill>
        <p:spPr>
          <a:xfrm>
            <a:off x="685800" y="0"/>
            <a:ext cx="2438400" cy="1676400"/>
          </a:xfrm>
          <a:prstGeom prst="rect">
            <a:avLst/>
          </a:prstGeom>
          <a:solidFill>
            <a:schemeClr val="bg1"/>
          </a:solidFill>
        </p:spPr>
      </p:pic>
    </p:spTree>
    <p:extLst>
      <p:ext uri="{BB962C8B-B14F-4D97-AF65-F5344CB8AC3E}">
        <p14:creationId xmlns:p14="http://schemas.microsoft.com/office/powerpoint/2010/main" val="24263019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l"/>
            <a:r>
              <a:rPr lang="en-US" sz="4000" dirty="0" smtClean="0"/>
              <a:t>Overview of  K&amp;L experience</a:t>
            </a:r>
            <a:endParaRPr lang="en-US" sz="4000" dirty="0"/>
          </a:p>
        </p:txBody>
      </p:sp>
      <p:sp>
        <p:nvSpPr>
          <p:cNvPr id="3" name="Content Placeholder 2"/>
          <p:cNvSpPr>
            <a:spLocks noGrp="1"/>
          </p:cNvSpPr>
          <p:nvPr>
            <p:ph idx="1"/>
          </p:nvPr>
        </p:nvSpPr>
        <p:spPr>
          <a:xfrm>
            <a:off x="914400" y="1143000"/>
            <a:ext cx="7391400" cy="1143000"/>
          </a:xfrm>
        </p:spPr>
        <p:txBody>
          <a:bodyPr>
            <a:normAutofit/>
          </a:bodyPr>
          <a:lstStyle/>
          <a:p>
            <a:pPr>
              <a:buNone/>
            </a:pPr>
            <a:endParaRPr lang="en-US" sz="2400" i="1" dirty="0" smtClean="0">
              <a:solidFill>
                <a:schemeClr val="bg1"/>
              </a:solidFill>
            </a:endParaRPr>
          </a:p>
          <a:p>
            <a:pPr>
              <a:buNone/>
            </a:pPr>
            <a:endParaRPr lang="en-US" sz="2400" i="1" dirty="0" smtClean="0">
              <a:solidFill>
                <a:schemeClr val="bg1"/>
              </a:solidFill>
            </a:endParaRPr>
          </a:p>
          <a:p>
            <a:pPr>
              <a:buNone/>
            </a:pPr>
            <a:endParaRPr lang="en-US" sz="2400" i="1" dirty="0" smtClean="0">
              <a:solidFill>
                <a:schemeClr val="bg1"/>
              </a:solidFill>
            </a:endParaRPr>
          </a:p>
          <a:p>
            <a:pPr>
              <a:buNone/>
            </a:pPr>
            <a:endParaRPr lang="en-US" sz="2400" i="1" dirty="0" smtClean="0">
              <a:solidFill>
                <a:schemeClr val="bg1"/>
              </a:solidFill>
            </a:endParaRPr>
          </a:p>
          <a:p>
            <a:pPr>
              <a:buNone/>
            </a:pPr>
            <a:endParaRPr lang="en-US" i="1" dirty="0" smtClean="0">
              <a:solidFill>
                <a:schemeClr val="bg1"/>
              </a:solidFill>
            </a:endParaRPr>
          </a:p>
          <a:p>
            <a:pPr>
              <a:buNone/>
            </a:pPr>
            <a:endParaRPr lang="en-US" dirty="0">
              <a:solidFill>
                <a:schemeClr val="bg1"/>
              </a:solidFill>
            </a:endParaRPr>
          </a:p>
        </p:txBody>
      </p:sp>
      <p:sp>
        <p:nvSpPr>
          <p:cNvPr id="4" name="TextBox 3"/>
          <p:cNvSpPr txBox="1"/>
          <p:nvPr/>
        </p:nvSpPr>
        <p:spPr>
          <a:xfrm>
            <a:off x="381000" y="1295400"/>
            <a:ext cx="6400799" cy="5324535"/>
          </a:xfrm>
          <a:prstGeom prst="rect">
            <a:avLst/>
          </a:prstGeom>
          <a:noFill/>
        </p:spPr>
        <p:txBody>
          <a:bodyPr wrap="square" rtlCol="0">
            <a:spAutoFit/>
          </a:bodyPr>
          <a:lstStyle/>
          <a:p>
            <a:r>
              <a:rPr lang="en-US" sz="2000" b="1" dirty="0" smtClean="0"/>
              <a:t>Adaptation and use of ‘Participatory Impact Assessment’ and conventional surveys and assessments from the late 90s</a:t>
            </a:r>
          </a:p>
          <a:p>
            <a:endParaRPr lang="en-US" sz="2000" b="1" dirty="0" smtClean="0"/>
          </a:p>
          <a:p>
            <a:r>
              <a:rPr lang="en-US" sz="2000" b="1" dirty="0" smtClean="0"/>
              <a:t>Initial focus on veterinary projects, then expanded to cover livestock more broadly</a:t>
            </a:r>
          </a:p>
          <a:p>
            <a:endParaRPr lang="en-US" sz="2000" b="1" dirty="0" smtClean="0"/>
          </a:p>
          <a:p>
            <a:r>
              <a:rPr lang="en-US" sz="2000" b="1" dirty="0" smtClean="0"/>
              <a:t>By early 2011 in Ethiopia included:</a:t>
            </a:r>
          </a:p>
          <a:p>
            <a:pPr>
              <a:buFont typeface="Arial" pitchFamily="34" charset="0"/>
              <a:buChar char="•"/>
            </a:pPr>
            <a:r>
              <a:rPr lang="en-US" sz="2000" b="1" dirty="0" smtClean="0"/>
              <a:t> Livestock – veterinary, feed, destocking, restocking</a:t>
            </a:r>
          </a:p>
          <a:p>
            <a:pPr>
              <a:buFont typeface="Arial" pitchFamily="34" charset="0"/>
              <a:buChar char="•"/>
            </a:pPr>
            <a:r>
              <a:rPr lang="en-US" sz="2000" b="1" dirty="0" smtClean="0"/>
              <a:t> Human health</a:t>
            </a:r>
          </a:p>
          <a:p>
            <a:pPr>
              <a:buFont typeface="Arial" pitchFamily="34" charset="0"/>
              <a:buChar char="•"/>
            </a:pPr>
            <a:r>
              <a:rPr lang="en-US" sz="2000" b="1" dirty="0" smtClean="0"/>
              <a:t> Education</a:t>
            </a:r>
          </a:p>
          <a:p>
            <a:pPr>
              <a:buFont typeface="Arial" pitchFamily="34" charset="0"/>
              <a:buChar char="•"/>
            </a:pPr>
            <a:r>
              <a:rPr lang="en-US" sz="2000" b="1" dirty="0" smtClean="0"/>
              <a:t> Financial services &amp; value chain links (PSNP Plus)</a:t>
            </a:r>
          </a:p>
          <a:p>
            <a:pPr>
              <a:buFont typeface="Arial" pitchFamily="34" charset="0"/>
              <a:buChar char="•"/>
            </a:pPr>
            <a:r>
              <a:rPr lang="en-US" sz="2000" b="1" dirty="0" smtClean="0"/>
              <a:t> Small-scale irrigation</a:t>
            </a:r>
          </a:p>
          <a:p>
            <a:pPr>
              <a:buFont typeface="Arial" pitchFamily="34" charset="0"/>
              <a:buChar char="•"/>
            </a:pPr>
            <a:r>
              <a:rPr lang="en-US" sz="2000" b="1" dirty="0" smtClean="0"/>
              <a:t> Cash-for-work and food-for-work</a:t>
            </a:r>
          </a:p>
          <a:p>
            <a:pPr>
              <a:buFont typeface="Arial" pitchFamily="34" charset="0"/>
              <a:buChar char="•"/>
            </a:pPr>
            <a:r>
              <a:rPr lang="en-US" sz="2000" b="1" dirty="0" smtClean="0"/>
              <a:t> Income generating groups</a:t>
            </a:r>
          </a:p>
          <a:p>
            <a:pPr>
              <a:buFont typeface="Arial" pitchFamily="34" charset="0"/>
              <a:buChar char="•"/>
            </a:pPr>
            <a:r>
              <a:rPr lang="en-US" sz="2000" b="1" dirty="0" smtClean="0"/>
              <a:t> Urban gardens</a:t>
            </a:r>
          </a:p>
          <a:p>
            <a:endParaRPr lang="en-US" sz="2000" dirty="0">
              <a:solidFill>
                <a:schemeClr val="bg1"/>
              </a:solidFill>
            </a:endParaRPr>
          </a:p>
        </p:txBody>
      </p:sp>
      <p:pic>
        <p:nvPicPr>
          <p:cNvPr id="5" name="Picture 4" descr="DSC01328.JPG"/>
          <p:cNvPicPr>
            <a:picLocks noChangeAspect="1"/>
          </p:cNvPicPr>
          <p:nvPr/>
        </p:nvPicPr>
        <p:blipFill>
          <a:blip r:embed="rId2" cstate="print"/>
          <a:stretch>
            <a:fillRect/>
          </a:stretch>
        </p:blipFill>
        <p:spPr>
          <a:xfrm>
            <a:off x="7010400" y="2514600"/>
            <a:ext cx="1727200" cy="1295400"/>
          </a:xfrm>
          <a:prstGeom prst="rect">
            <a:avLst/>
          </a:prstGeom>
        </p:spPr>
      </p:pic>
      <p:pic>
        <p:nvPicPr>
          <p:cNvPr id="6" name="Picture 5" descr="DSC02351.jpg"/>
          <p:cNvPicPr>
            <a:picLocks noChangeAspect="1"/>
          </p:cNvPicPr>
          <p:nvPr/>
        </p:nvPicPr>
        <p:blipFill>
          <a:blip r:embed="rId3" cstate="print"/>
          <a:stretch>
            <a:fillRect/>
          </a:stretch>
        </p:blipFill>
        <p:spPr>
          <a:xfrm>
            <a:off x="7010400" y="5334000"/>
            <a:ext cx="1752600" cy="1314450"/>
          </a:xfrm>
          <a:prstGeom prst="rect">
            <a:avLst/>
          </a:prstGeom>
        </p:spPr>
      </p:pic>
      <p:pic>
        <p:nvPicPr>
          <p:cNvPr id="7" name="Picture 6" descr="Image7_edited-1.JPG"/>
          <p:cNvPicPr>
            <a:picLocks noChangeAspect="1"/>
          </p:cNvPicPr>
          <p:nvPr/>
        </p:nvPicPr>
        <p:blipFill>
          <a:blip r:embed="rId4" cstate="print"/>
          <a:srcRect t="3125" b="6250"/>
          <a:stretch>
            <a:fillRect/>
          </a:stretch>
        </p:blipFill>
        <p:spPr>
          <a:xfrm>
            <a:off x="7010400" y="228600"/>
            <a:ext cx="1704623" cy="2209800"/>
          </a:xfrm>
          <a:prstGeom prst="rect">
            <a:avLst/>
          </a:prstGeom>
        </p:spPr>
      </p:pic>
      <p:pic>
        <p:nvPicPr>
          <p:cNvPr id="8" name="Picture 7" descr="PIA-Moyale JG 2.jpg"/>
          <p:cNvPicPr>
            <a:picLocks noChangeAspect="1"/>
          </p:cNvPicPr>
          <p:nvPr/>
        </p:nvPicPr>
        <p:blipFill>
          <a:blip r:embed="rId5" cstate="print"/>
          <a:stretch>
            <a:fillRect/>
          </a:stretch>
        </p:blipFill>
        <p:spPr>
          <a:xfrm>
            <a:off x="7010400" y="3926434"/>
            <a:ext cx="1775155" cy="1331366"/>
          </a:xfrm>
          <a:prstGeom prst="rect">
            <a:avLst/>
          </a:prstGeom>
        </p:spPr>
      </p:pic>
    </p:spTree>
    <p:extLst>
      <p:ext uri="{BB962C8B-B14F-4D97-AF65-F5344CB8AC3E}">
        <p14:creationId xmlns:p14="http://schemas.microsoft.com/office/powerpoint/2010/main" val="30773752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Ethiopia examples</a:t>
            </a:r>
            <a:endParaRPr lang="en-US" dirty="0"/>
          </a:p>
        </p:txBody>
      </p:sp>
      <p:sp>
        <p:nvSpPr>
          <p:cNvPr id="3" name="Content Placeholder 2"/>
          <p:cNvSpPr>
            <a:spLocks noGrp="1"/>
          </p:cNvSpPr>
          <p:nvPr>
            <p:ph idx="1"/>
          </p:nvPr>
        </p:nvSpPr>
        <p:spPr>
          <a:xfrm>
            <a:off x="152400" y="1524000"/>
            <a:ext cx="5867400" cy="4525963"/>
          </a:xfrm>
        </p:spPr>
        <p:txBody>
          <a:bodyPr>
            <a:normAutofit/>
          </a:bodyPr>
          <a:lstStyle/>
          <a:p>
            <a:pPr>
              <a:buNone/>
            </a:pPr>
            <a:r>
              <a:rPr lang="en-US" sz="2400" dirty="0" smtClean="0">
                <a:solidFill>
                  <a:schemeClr val="bg1"/>
                </a:solidFill>
              </a:rPr>
              <a:t>	</a:t>
            </a:r>
            <a:r>
              <a:rPr lang="en-US" sz="2400" u="sng" dirty="0" smtClean="0"/>
              <a:t>Community-based animal health workers</a:t>
            </a:r>
            <a:r>
              <a:rPr lang="en-US" sz="2400" dirty="0" smtClean="0"/>
              <a:t> </a:t>
            </a:r>
          </a:p>
          <a:p>
            <a:pPr lvl="1">
              <a:buFont typeface="Wingdings" pitchFamily="2" charset="2"/>
              <a:buChar char="Ø"/>
            </a:pPr>
            <a:r>
              <a:rPr lang="en-US" sz="2000" dirty="0" smtClean="0"/>
              <a:t>Legislative recognition of CAHWs</a:t>
            </a:r>
          </a:p>
          <a:p>
            <a:pPr lvl="1">
              <a:buFont typeface="Wingdings" pitchFamily="2" charset="2"/>
              <a:buChar char="Ø"/>
            </a:pPr>
            <a:r>
              <a:rPr lang="en-US" sz="2000" dirty="0" smtClean="0"/>
              <a:t>National </a:t>
            </a:r>
            <a:r>
              <a:rPr lang="en-US" sz="2000" dirty="0" err="1" smtClean="0"/>
              <a:t>MoA</a:t>
            </a:r>
            <a:r>
              <a:rPr lang="en-US" sz="2000" dirty="0" smtClean="0"/>
              <a:t> </a:t>
            </a:r>
            <a:r>
              <a:rPr lang="en-US" sz="2000" i="1" dirty="0" smtClean="0"/>
              <a:t>Minimum Standards and Guidelines</a:t>
            </a:r>
            <a:endParaRPr lang="en-US" sz="2000" dirty="0" smtClean="0"/>
          </a:p>
          <a:p>
            <a:pPr>
              <a:buNone/>
            </a:pPr>
            <a:r>
              <a:rPr lang="en-US" sz="2400" dirty="0" smtClean="0"/>
              <a:t>	</a:t>
            </a:r>
            <a:r>
              <a:rPr lang="en-US" sz="2400" i="1" dirty="0" smtClean="0"/>
              <a:t>	</a:t>
            </a:r>
          </a:p>
          <a:p>
            <a:pPr indent="0">
              <a:buNone/>
            </a:pPr>
            <a:r>
              <a:rPr lang="en-US" sz="2400" u="sng" dirty="0" smtClean="0"/>
              <a:t>Livelihoods-based drought responses, pastoralist areas</a:t>
            </a:r>
          </a:p>
          <a:p>
            <a:pPr lvl="1">
              <a:buFont typeface="Wingdings" pitchFamily="2" charset="2"/>
              <a:buChar char="Ø"/>
            </a:pPr>
            <a:r>
              <a:rPr lang="en-US" sz="2000" dirty="0" err="1" smtClean="0"/>
              <a:t>MoA</a:t>
            </a:r>
            <a:r>
              <a:rPr lang="en-US" sz="2000" dirty="0" smtClean="0"/>
              <a:t> national guidelines</a:t>
            </a:r>
          </a:p>
          <a:p>
            <a:pPr lvl="1">
              <a:buFont typeface="Wingdings" pitchFamily="2" charset="2"/>
              <a:buChar char="Ø"/>
            </a:pPr>
            <a:r>
              <a:rPr lang="en-US" sz="2000" dirty="0" smtClean="0"/>
              <a:t>Revised veterinary approaches e.g. voucher schemes with private sector</a:t>
            </a:r>
          </a:p>
          <a:p>
            <a:pPr lvl="1">
              <a:buFont typeface="Wingdings" pitchFamily="2" charset="2"/>
              <a:buChar char="Ø"/>
            </a:pPr>
            <a:r>
              <a:rPr lang="en-US" sz="2000" dirty="0" smtClean="0"/>
              <a:t>Commercial destocking</a:t>
            </a:r>
          </a:p>
          <a:p>
            <a:pPr lvl="1">
              <a:buFont typeface="Wingdings" pitchFamily="2" charset="2"/>
              <a:buChar char="Ø"/>
            </a:pPr>
            <a:r>
              <a:rPr lang="en-US" sz="2000" dirty="0" smtClean="0"/>
              <a:t>Livestock feed</a:t>
            </a:r>
            <a:endParaRPr lang="en-US" sz="2000" dirty="0"/>
          </a:p>
        </p:txBody>
      </p:sp>
      <p:pic>
        <p:nvPicPr>
          <p:cNvPr id="4" name="Picture 3" descr="National_Guidelines Cover Page as jpeg.jpg"/>
          <p:cNvPicPr>
            <a:picLocks noChangeAspect="1"/>
          </p:cNvPicPr>
          <p:nvPr/>
        </p:nvPicPr>
        <p:blipFill>
          <a:blip r:embed="rId2" cstate="print"/>
          <a:stretch>
            <a:fillRect/>
          </a:stretch>
        </p:blipFill>
        <p:spPr>
          <a:xfrm>
            <a:off x="6553200" y="3352800"/>
            <a:ext cx="2209800" cy="3116670"/>
          </a:xfrm>
          <a:prstGeom prst="rect">
            <a:avLst/>
          </a:prstGeom>
        </p:spPr>
      </p:pic>
      <p:pic>
        <p:nvPicPr>
          <p:cNvPr id="5" name="Picture 4" descr="Image28.tif"/>
          <p:cNvPicPr>
            <a:picLocks noChangeAspect="1"/>
          </p:cNvPicPr>
          <p:nvPr/>
        </p:nvPicPr>
        <p:blipFill>
          <a:blip r:embed="rId3" cstate="print">
            <a:lum bright="-20000" contrast="10000"/>
          </a:blip>
          <a:stretch>
            <a:fillRect/>
          </a:stretch>
        </p:blipFill>
        <p:spPr>
          <a:xfrm>
            <a:off x="6553200" y="762000"/>
            <a:ext cx="2209800" cy="2438125"/>
          </a:xfrm>
          <a:prstGeom prst="rect">
            <a:avLst/>
          </a:prstGeom>
        </p:spPr>
      </p:pic>
    </p:spTree>
    <p:extLst>
      <p:ext uri="{BB962C8B-B14F-4D97-AF65-F5344CB8AC3E}">
        <p14:creationId xmlns:p14="http://schemas.microsoft.com/office/powerpoint/2010/main" val="30980949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33400" y="1447800"/>
            <a:ext cx="8001000" cy="4876800"/>
          </a:xfrm>
        </p:spPr>
        <p:txBody>
          <a:bodyPr/>
          <a:lstStyle/>
          <a:p>
            <a:pPr algn="ctr"/>
            <a:r>
              <a:rPr lang="en-US" sz="9600" b="1" i="1" u="sng" dirty="0" smtClean="0"/>
              <a:t>THANK</a:t>
            </a:r>
            <a:r>
              <a:rPr lang="en-US" sz="9600" b="1" i="1" dirty="0" smtClean="0"/>
              <a:t> </a:t>
            </a:r>
            <a:r>
              <a:rPr lang="en-US" sz="9600" b="1" i="1" u="sng" dirty="0" smtClean="0"/>
              <a:t>YOU</a:t>
            </a:r>
            <a:r>
              <a:rPr lang="en-US" sz="9600" b="1" i="1" dirty="0" smtClean="0"/>
              <a:t>!</a:t>
            </a:r>
            <a:r>
              <a:rPr lang="en-US" sz="2800" b="1" i="1" dirty="0" smtClean="0"/>
              <a:t/>
            </a:r>
            <a:br>
              <a:rPr lang="en-US" sz="2800" b="1" i="1" dirty="0" smtClean="0"/>
            </a:br>
            <a:endParaRPr lang="en-US" sz="2800" b="1" i="1" dirty="0" smtClean="0"/>
          </a:p>
        </p:txBody>
      </p:sp>
      <p:sp>
        <p:nvSpPr>
          <p:cNvPr id="4" name="Slide Number Placeholder 3"/>
          <p:cNvSpPr>
            <a:spLocks noGrp="1"/>
          </p:cNvSpPr>
          <p:nvPr>
            <p:ph type="sldNum" sz="quarter" idx="12"/>
          </p:nvPr>
        </p:nvSpPr>
        <p:spPr/>
        <p:txBody>
          <a:bodyPr/>
          <a:lstStyle/>
          <a:p>
            <a:pPr>
              <a:defRPr/>
            </a:pPr>
            <a:fld id="{F67F8232-E254-4343-B2B9-7420C7A350A3}" type="slidenum">
              <a:rPr lang="en-US" smtClean="0"/>
              <a:pPr>
                <a:defRPr/>
              </a:pPr>
              <a:t>33</a:t>
            </a:fld>
            <a:endParaRPr lang="en-US"/>
          </a:p>
        </p:txBody>
      </p:sp>
    </p:spTree>
    <p:extLst>
      <p:ext uri="{BB962C8B-B14F-4D97-AF65-F5344CB8AC3E}">
        <p14:creationId xmlns:p14="http://schemas.microsoft.com/office/powerpoint/2010/main" val="3385085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01" name="Picture 13"/>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r="4256" b="5635"/>
          <a:stretch>
            <a:fillRect/>
          </a:stretch>
        </p:blipFill>
        <p:spPr bwMode="gray">
          <a:xfrm>
            <a:off x="4953000" y="957263"/>
            <a:ext cx="3987800"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153602" name="Group 27"/>
          <p:cNvGrpSpPr>
            <a:grpSpLocks/>
          </p:cNvGrpSpPr>
          <p:nvPr/>
        </p:nvGrpSpPr>
        <p:grpSpPr bwMode="auto">
          <a:xfrm>
            <a:off x="4511675" y="3951288"/>
            <a:ext cx="4451350" cy="2835275"/>
            <a:chOff x="2842" y="2489"/>
            <a:chExt cx="2804" cy="1786"/>
          </a:xfrm>
        </p:grpSpPr>
        <p:pic>
          <p:nvPicPr>
            <p:cNvPr id="153616" name="Picture 2" descr="Herding cattle"/>
            <p:cNvPicPr>
              <a:picLocks noChangeAspect="1" noChangeArrowheads="1"/>
            </p:cNvPicPr>
            <p:nvPr/>
          </p:nvPicPr>
          <p:blipFill>
            <a:blip r:embed="rId5">
              <a:extLst>
                <a:ext uri="{28A0092B-C50C-407E-A947-70E740481C1C}">
                  <a14:useLocalDpi xmlns:a14="http://schemas.microsoft.com/office/drawing/2010/main" val="0"/>
                </a:ext>
              </a:extLst>
            </a:blip>
            <a:srcRect t="12335"/>
            <a:stretch>
              <a:fillRect/>
            </a:stretch>
          </p:blipFill>
          <p:spPr bwMode="auto">
            <a:xfrm>
              <a:off x="2842" y="2489"/>
              <a:ext cx="2804" cy="1786"/>
            </a:xfrm>
            <a:prstGeom prst="rect">
              <a:avLst/>
            </a:prstGeom>
            <a:noFill/>
            <a:ln w="50800">
              <a:solidFill>
                <a:srgbClr val="E68E8E"/>
              </a:solidFill>
              <a:miter lim="800000"/>
              <a:headEnd/>
              <a:tailEnd/>
            </a:ln>
            <a:extLst>
              <a:ext uri="{909E8E84-426E-40DD-AFC4-6F175D3DCCD1}">
                <a14:hiddenFill xmlns:a14="http://schemas.microsoft.com/office/drawing/2010/main">
                  <a:solidFill>
                    <a:srgbClr val="FFFFFF"/>
                  </a:solidFill>
                </a14:hiddenFill>
              </a:ext>
            </a:extLst>
          </p:spPr>
        </p:pic>
        <p:sp>
          <p:nvSpPr>
            <p:cNvPr id="153617" name="Rectangle 3"/>
            <p:cNvSpPr>
              <a:spLocks noChangeArrowheads="1"/>
            </p:cNvSpPr>
            <p:nvPr/>
          </p:nvSpPr>
          <p:spPr bwMode="auto">
            <a:xfrm>
              <a:off x="3421" y="2505"/>
              <a:ext cx="1797" cy="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800">
                  <a:solidFill>
                    <a:schemeClr val="bg1"/>
                  </a:solidFill>
                  <a:latin typeface="Arial Black" pitchFamily="34" charset="0"/>
                </a:rPr>
                <a:t>“Pastoral </a:t>
              </a:r>
              <a:br>
                <a:rPr lang="en-US" sz="2800">
                  <a:solidFill>
                    <a:schemeClr val="bg1"/>
                  </a:solidFill>
                  <a:latin typeface="Arial Black" pitchFamily="34" charset="0"/>
                </a:rPr>
              </a:br>
              <a:r>
                <a:rPr lang="en-US" sz="2800">
                  <a:solidFill>
                    <a:schemeClr val="bg1"/>
                  </a:solidFill>
                  <a:latin typeface="Arial Black" pitchFamily="34" charset="0"/>
                </a:rPr>
                <a:t>   Ethiopia” </a:t>
              </a:r>
              <a:r>
                <a:rPr lang="en-US" sz="2800">
                  <a:latin typeface="Arial Black" pitchFamily="34" charset="0"/>
                </a:rPr>
                <a:t> </a:t>
              </a:r>
              <a:endParaRPr lang="en-US" sz="2800"/>
            </a:p>
          </p:txBody>
        </p:sp>
        <p:sp>
          <p:nvSpPr>
            <p:cNvPr id="153618" name="Text Box 4"/>
            <p:cNvSpPr txBox="1">
              <a:spLocks noChangeArrowheads="1"/>
            </p:cNvSpPr>
            <p:nvPr/>
          </p:nvSpPr>
          <p:spPr bwMode="auto">
            <a:xfrm>
              <a:off x="2928" y="3817"/>
              <a:ext cx="20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fontAlgn="base">
                <a:spcBef>
                  <a:spcPct val="0"/>
                </a:spcBef>
                <a:spcAft>
                  <a:spcPct val="0"/>
                </a:spcAft>
                <a:defRPr sz="1200">
                  <a:solidFill>
                    <a:schemeClr val="tx1"/>
                  </a:solidFill>
                  <a:latin typeface="Arial" pitchFamily="34" charset="0"/>
                </a:defRPr>
              </a:lvl6pPr>
              <a:lvl7pPr marL="2971800" indent="-228600" fontAlgn="base">
                <a:spcBef>
                  <a:spcPct val="0"/>
                </a:spcBef>
                <a:spcAft>
                  <a:spcPct val="0"/>
                </a:spcAft>
                <a:defRPr sz="1200">
                  <a:solidFill>
                    <a:schemeClr val="tx1"/>
                  </a:solidFill>
                  <a:latin typeface="Arial" pitchFamily="34" charset="0"/>
                </a:defRPr>
              </a:lvl7pPr>
              <a:lvl8pPr marL="3429000" indent="-228600" fontAlgn="base">
                <a:spcBef>
                  <a:spcPct val="0"/>
                </a:spcBef>
                <a:spcAft>
                  <a:spcPct val="0"/>
                </a:spcAft>
                <a:defRPr sz="1200">
                  <a:solidFill>
                    <a:schemeClr val="tx1"/>
                  </a:solidFill>
                  <a:latin typeface="Arial" pitchFamily="34" charset="0"/>
                </a:defRPr>
              </a:lvl8pPr>
              <a:lvl9pPr marL="3886200" indent="-228600" fontAlgn="base">
                <a:spcBef>
                  <a:spcPct val="0"/>
                </a:spcBef>
                <a:spcAft>
                  <a:spcPct val="0"/>
                </a:spcAft>
                <a:defRPr sz="1200">
                  <a:solidFill>
                    <a:schemeClr val="tx1"/>
                  </a:solidFill>
                  <a:latin typeface="Arial" pitchFamily="34" charset="0"/>
                </a:defRPr>
              </a:lvl9pPr>
            </a:lstStyle>
            <a:p>
              <a:pPr>
                <a:lnSpc>
                  <a:spcPct val="50000"/>
                </a:lnSpc>
                <a:spcBef>
                  <a:spcPct val="50000"/>
                </a:spcBef>
              </a:pPr>
              <a:r>
                <a:rPr lang="en-CA" sz="2400">
                  <a:solidFill>
                    <a:schemeClr val="bg1"/>
                  </a:solidFill>
                </a:rPr>
                <a:t>large grazing areas,</a:t>
              </a:r>
            </a:p>
            <a:p>
              <a:pPr>
                <a:lnSpc>
                  <a:spcPct val="50000"/>
                </a:lnSpc>
                <a:spcBef>
                  <a:spcPct val="50000"/>
                </a:spcBef>
              </a:pPr>
              <a:r>
                <a:rPr lang="en-CA" sz="2400">
                  <a:solidFill>
                    <a:schemeClr val="bg1"/>
                  </a:solidFill>
                </a:rPr>
                <a:t>irregular climate</a:t>
              </a:r>
              <a:r>
                <a:rPr lang="en-US" sz="2400">
                  <a:solidFill>
                    <a:schemeClr val="bg1"/>
                  </a:solidFill>
                </a:rPr>
                <a:t> </a:t>
              </a:r>
            </a:p>
          </p:txBody>
        </p:sp>
      </p:grpSp>
      <p:pic>
        <p:nvPicPr>
          <p:cNvPr id="153603" name="Picture 5" descr="DSCN0031"/>
          <p:cNvPicPr>
            <a:picLocks noChangeAspect="1" noChangeArrowheads="1"/>
          </p:cNvPicPr>
          <p:nvPr/>
        </p:nvPicPr>
        <p:blipFill>
          <a:blip r:embed="rId6">
            <a:lum bright="26000" contrast="6000"/>
            <a:extLst>
              <a:ext uri="{28A0092B-C50C-407E-A947-70E740481C1C}">
                <a14:useLocalDpi xmlns:a14="http://schemas.microsoft.com/office/drawing/2010/main" val="0"/>
              </a:ext>
            </a:extLst>
          </a:blip>
          <a:srcRect/>
          <a:stretch>
            <a:fillRect/>
          </a:stretch>
        </p:blipFill>
        <p:spPr bwMode="auto">
          <a:xfrm>
            <a:off x="328613" y="3752850"/>
            <a:ext cx="3995737" cy="3011488"/>
          </a:xfrm>
          <a:prstGeom prst="rect">
            <a:avLst/>
          </a:prstGeom>
          <a:noFill/>
          <a:ln w="50800">
            <a:solidFill>
              <a:srgbClr val="FDE5A1"/>
            </a:solidFill>
            <a:miter lim="800000"/>
            <a:headEnd/>
            <a:tailEnd/>
          </a:ln>
          <a:extLst>
            <a:ext uri="{909E8E84-426E-40DD-AFC4-6F175D3DCCD1}">
              <a14:hiddenFill xmlns:a14="http://schemas.microsoft.com/office/drawing/2010/main">
                <a:solidFill>
                  <a:srgbClr val="FFFFFF"/>
                </a:solidFill>
              </a14:hiddenFill>
            </a:ext>
          </a:extLst>
        </p:spPr>
      </p:pic>
      <p:sp>
        <p:nvSpPr>
          <p:cNvPr id="153604" name="Rectangle 6"/>
          <p:cNvSpPr>
            <a:spLocks noChangeArrowheads="1"/>
          </p:cNvSpPr>
          <p:nvPr/>
        </p:nvSpPr>
        <p:spPr bwMode="auto">
          <a:xfrm>
            <a:off x="328613" y="3722688"/>
            <a:ext cx="3911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p>
            <a:pPr algn="ctr"/>
            <a:r>
              <a:rPr lang="en-US" sz="2800">
                <a:latin typeface="Arial Black" pitchFamily="34" charset="0"/>
              </a:rPr>
              <a:t>“Hungry Ethiopia”</a:t>
            </a:r>
            <a:r>
              <a:rPr lang="en-US" sz="2800">
                <a:solidFill>
                  <a:schemeClr val="bg1"/>
                </a:solidFill>
                <a:latin typeface="Arial Black" pitchFamily="34" charset="0"/>
              </a:rPr>
              <a:t> </a:t>
            </a:r>
            <a:r>
              <a:rPr lang="en-US" sz="2800">
                <a:latin typeface="Arial Black" pitchFamily="34" charset="0"/>
              </a:rPr>
              <a:t> </a:t>
            </a:r>
            <a:endParaRPr lang="en-US" sz="2400"/>
          </a:p>
        </p:txBody>
      </p:sp>
      <p:sp>
        <p:nvSpPr>
          <p:cNvPr id="153605" name="Text Box 7"/>
          <p:cNvSpPr txBox="1">
            <a:spLocks noChangeArrowheads="1"/>
          </p:cNvSpPr>
          <p:nvPr/>
        </p:nvSpPr>
        <p:spPr bwMode="auto">
          <a:xfrm>
            <a:off x="323850" y="3903663"/>
            <a:ext cx="357505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fontAlgn="base">
              <a:spcBef>
                <a:spcPct val="0"/>
              </a:spcBef>
              <a:spcAft>
                <a:spcPct val="0"/>
              </a:spcAft>
              <a:defRPr sz="1200">
                <a:solidFill>
                  <a:schemeClr val="tx1"/>
                </a:solidFill>
                <a:latin typeface="Arial" pitchFamily="34" charset="0"/>
              </a:defRPr>
            </a:lvl6pPr>
            <a:lvl7pPr marL="2971800" indent="-228600" fontAlgn="base">
              <a:spcBef>
                <a:spcPct val="0"/>
              </a:spcBef>
              <a:spcAft>
                <a:spcPct val="0"/>
              </a:spcAft>
              <a:defRPr sz="1200">
                <a:solidFill>
                  <a:schemeClr val="tx1"/>
                </a:solidFill>
                <a:latin typeface="Arial" pitchFamily="34" charset="0"/>
              </a:defRPr>
            </a:lvl7pPr>
            <a:lvl8pPr marL="3429000" indent="-228600" fontAlgn="base">
              <a:spcBef>
                <a:spcPct val="0"/>
              </a:spcBef>
              <a:spcAft>
                <a:spcPct val="0"/>
              </a:spcAft>
              <a:defRPr sz="1200">
                <a:solidFill>
                  <a:schemeClr val="tx1"/>
                </a:solidFill>
                <a:latin typeface="Arial" pitchFamily="34" charset="0"/>
              </a:defRPr>
            </a:lvl8pPr>
            <a:lvl9pPr marL="3886200" indent="-228600" fontAlgn="base">
              <a:spcBef>
                <a:spcPct val="0"/>
              </a:spcBef>
              <a:spcAft>
                <a:spcPct val="0"/>
              </a:spcAft>
              <a:defRPr sz="1200">
                <a:solidFill>
                  <a:schemeClr val="tx1"/>
                </a:solidFill>
                <a:latin typeface="Arial" pitchFamily="34" charset="0"/>
              </a:defRPr>
            </a:lvl9pPr>
          </a:lstStyle>
          <a:p>
            <a:pPr>
              <a:lnSpc>
                <a:spcPct val="50000"/>
              </a:lnSpc>
              <a:spcBef>
                <a:spcPct val="50000"/>
              </a:spcBef>
            </a:pPr>
            <a:endParaRPr lang="en-US" sz="2400" dirty="0">
              <a:solidFill>
                <a:srgbClr val="FF0000"/>
              </a:solidFill>
            </a:endParaRPr>
          </a:p>
          <a:p>
            <a:pPr>
              <a:lnSpc>
                <a:spcPct val="50000"/>
              </a:lnSpc>
              <a:spcBef>
                <a:spcPct val="50000"/>
              </a:spcBef>
            </a:pPr>
            <a:r>
              <a:rPr lang="en-US" sz="2400" dirty="0">
                <a:solidFill>
                  <a:srgbClr val="FF0000"/>
                </a:solidFill>
              </a:rPr>
              <a:t>irregular climate</a:t>
            </a:r>
          </a:p>
          <a:p>
            <a:pPr>
              <a:lnSpc>
                <a:spcPct val="50000"/>
              </a:lnSpc>
              <a:spcBef>
                <a:spcPct val="50000"/>
              </a:spcBef>
            </a:pPr>
            <a:r>
              <a:rPr lang="en-US" sz="2400" dirty="0">
                <a:solidFill>
                  <a:srgbClr val="FF0000"/>
                </a:solidFill>
              </a:rPr>
              <a:t>degraded soils </a:t>
            </a:r>
          </a:p>
          <a:p>
            <a:pPr>
              <a:lnSpc>
                <a:spcPct val="50000"/>
              </a:lnSpc>
              <a:spcBef>
                <a:spcPct val="50000"/>
              </a:spcBef>
            </a:pPr>
            <a:endParaRPr lang="en-US" sz="2400" dirty="0">
              <a:solidFill>
                <a:srgbClr val="FF0000"/>
              </a:solidFill>
            </a:endParaRPr>
          </a:p>
          <a:p>
            <a:pPr>
              <a:lnSpc>
                <a:spcPct val="50000"/>
              </a:lnSpc>
              <a:spcBef>
                <a:spcPct val="50000"/>
              </a:spcBef>
            </a:pPr>
            <a:endParaRPr lang="en-US" sz="2400" dirty="0">
              <a:solidFill>
                <a:srgbClr val="FF0000"/>
              </a:solidFill>
            </a:endParaRPr>
          </a:p>
          <a:p>
            <a:pPr>
              <a:lnSpc>
                <a:spcPct val="50000"/>
              </a:lnSpc>
              <a:spcBef>
                <a:spcPct val="50000"/>
              </a:spcBef>
            </a:pPr>
            <a:endParaRPr lang="en-US" sz="2400" dirty="0">
              <a:solidFill>
                <a:srgbClr val="FF0000"/>
              </a:solidFill>
            </a:endParaRPr>
          </a:p>
          <a:p>
            <a:pPr>
              <a:lnSpc>
                <a:spcPct val="50000"/>
              </a:lnSpc>
              <a:spcBef>
                <a:spcPct val="50000"/>
              </a:spcBef>
            </a:pPr>
            <a:endParaRPr lang="en-US" sz="2400" dirty="0">
              <a:solidFill>
                <a:srgbClr val="FF0000"/>
              </a:solidFill>
            </a:endParaRPr>
          </a:p>
          <a:p>
            <a:pPr>
              <a:lnSpc>
                <a:spcPct val="50000"/>
              </a:lnSpc>
              <a:spcBef>
                <a:spcPct val="50000"/>
              </a:spcBef>
            </a:pPr>
            <a:r>
              <a:rPr lang="en-US" sz="2400" dirty="0">
                <a:solidFill>
                  <a:srgbClr val="FF0000"/>
                </a:solidFill>
              </a:rPr>
              <a:t>small landholdings </a:t>
            </a:r>
            <a:endParaRPr lang="en-US" sz="1800" dirty="0">
              <a:solidFill>
                <a:srgbClr val="FF0000"/>
              </a:solidFill>
            </a:endParaRPr>
          </a:p>
        </p:txBody>
      </p:sp>
      <p:pic>
        <p:nvPicPr>
          <p:cNvPr id="153606" name="Picture 8" descr="peas_harvesting_at_Chancho_Flowers__usaid_atep_lead_client (01-23-2008)  "/>
          <p:cNvPicPr>
            <a:picLocks noChangeAspect="1" noChangeArrowheads="1"/>
          </p:cNvPicPr>
          <p:nvPr/>
        </p:nvPicPr>
        <p:blipFill>
          <a:blip r:embed="rId7">
            <a:extLst>
              <a:ext uri="{28A0092B-C50C-407E-A947-70E740481C1C}">
                <a14:useLocalDpi xmlns:a14="http://schemas.microsoft.com/office/drawing/2010/main" val="0"/>
              </a:ext>
            </a:extLst>
          </a:blip>
          <a:srcRect t="12450" b="5701"/>
          <a:stretch>
            <a:fillRect/>
          </a:stretch>
        </p:blipFill>
        <p:spPr bwMode="auto">
          <a:xfrm>
            <a:off x="187325" y="1022350"/>
            <a:ext cx="4362450" cy="2619375"/>
          </a:xfrm>
          <a:prstGeom prst="rect">
            <a:avLst/>
          </a:prstGeom>
          <a:noFill/>
          <a:ln w="50800">
            <a:solidFill>
              <a:srgbClr val="5EAD49"/>
            </a:solidFill>
            <a:miter lim="800000"/>
            <a:headEnd/>
            <a:tailEnd/>
          </a:ln>
          <a:extLst>
            <a:ext uri="{909E8E84-426E-40DD-AFC4-6F175D3DCCD1}">
              <a14:hiddenFill xmlns:a14="http://schemas.microsoft.com/office/drawing/2010/main">
                <a:solidFill>
                  <a:srgbClr val="FFFFFF"/>
                </a:solidFill>
              </a14:hiddenFill>
            </a:ext>
          </a:extLst>
        </p:spPr>
      </p:pic>
      <p:sp>
        <p:nvSpPr>
          <p:cNvPr id="153607" name="Rectangle 9"/>
          <p:cNvSpPr>
            <a:spLocks noChangeArrowheads="1"/>
          </p:cNvSpPr>
          <p:nvPr/>
        </p:nvSpPr>
        <p:spPr bwMode="auto">
          <a:xfrm>
            <a:off x="0" y="944563"/>
            <a:ext cx="46482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800">
                <a:solidFill>
                  <a:schemeClr val="bg1"/>
                </a:solidFill>
                <a:latin typeface="Arial Black" pitchFamily="34" charset="0"/>
              </a:rPr>
              <a:t>“Productive Ethiopia”</a:t>
            </a:r>
            <a:r>
              <a:rPr lang="en-US" sz="1600">
                <a:solidFill>
                  <a:schemeClr val="bg1"/>
                </a:solidFill>
                <a:latin typeface="Arial Black" pitchFamily="34" charset="0"/>
              </a:rPr>
              <a:t> </a:t>
            </a:r>
            <a:r>
              <a:rPr lang="en-US" sz="1600">
                <a:latin typeface="Arial Black" pitchFamily="34" charset="0"/>
              </a:rPr>
              <a:t> </a:t>
            </a:r>
            <a:endParaRPr lang="en-US" sz="1600"/>
          </a:p>
        </p:txBody>
      </p:sp>
      <p:sp>
        <p:nvSpPr>
          <p:cNvPr id="153608" name="Text Box 10"/>
          <p:cNvSpPr txBox="1">
            <a:spLocks noChangeArrowheads="1"/>
          </p:cNvSpPr>
          <p:nvPr/>
        </p:nvSpPr>
        <p:spPr bwMode="auto">
          <a:xfrm>
            <a:off x="285750" y="1509713"/>
            <a:ext cx="4219575"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fontAlgn="base">
              <a:spcBef>
                <a:spcPct val="0"/>
              </a:spcBef>
              <a:spcAft>
                <a:spcPct val="0"/>
              </a:spcAft>
              <a:defRPr sz="1200">
                <a:solidFill>
                  <a:schemeClr val="tx1"/>
                </a:solidFill>
                <a:latin typeface="Arial" pitchFamily="34" charset="0"/>
              </a:defRPr>
            </a:lvl6pPr>
            <a:lvl7pPr marL="2971800" indent="-228600" fontAlgn="base">
              <a:spcBef>
                <a:spcPct val="0"/>
              </a:spcBef>
              <a:spcAft>
                <a:spcPct val="0"/>
              </a:spcAft>
              <a:defRPr sz="1200">
                <a:solidFill>
                  <a:schemeClr val="tx1"/>
                </a:solidFill>
                <a:latin typeface="Arial" pitchFamily="34" charset="0"/>
              </a:defRPr>
            </a:lvl7pPr>
            <a:lvl8pPr marL="3429000" indent="-228600" fontAlgn="base">
              <a:spcBef>
                <a:spcPct val="0"/>
              </a:spcBef>
              <a:spcAft>
                <a:spcPct val="0"/>
              </a:spcAft>
              <a:defRPr sz="1200">
                <a:solidFill>
                  <a:schemeClr val="tx1"/>
                </a:solidFill>
                <a:latin typeface="Arial" pitchFamily="34" charset="0"/>
              </a:defRPr>
            </a:lvl8pPr>
            <a:lvl9pPr marL="3886200" indent="-228600" fontAlgn="base">
              <a:spcBef>
                <a:spcPct val="0"/>
              </a:spcBef>
              <a:spcAft>
                <a:spcPct val="0"/>
              </a:spcAft>
              <a:defRPr sz="1200">
                <a:solidFill>
                  <a:schemeClr val="tx1"/>
                </a:solidFill>
                <a:latin typeface="Arial" pitchFamily="34" charset="0"/>
              </a:defRPr>
            </a:lvl9pPr>
          </a:lstStyle>
          <a:p>
            <a:pPr>
              <a:lnSpc>
                <a:spcPct val="50000"/>
              </a:lnSpc>
              <a:spcBef>
                <a:spcPct val="50000"/>
              </a:spcBef>
            </a:pPr>
            <a:r>
              <a:rPr lang="en-CA" sz="2400">
                <a:solidFill>
                  <a:schemeClr val="bg1"/>
                </a:solidFill>
              </a:rPr>
              <a:t>larger landholdings </a:t>
            </a:r>
          </a:p>
          <a:p>
            <a:pPr>
              <a:lnSpc>
                <a:spcPct val="50000"/>
              </a:lnSpc>
              <a:spcBef>
                <a:spcPct val="50000"/>
              </a:spcBef>
            </a:pPr>
            <a:endParaRPr lang="en-CA" sz="2400">
              <a:solidFill>
                <a:schemeClr val="bg1"/>
              </a:solidFill>
            </a:endParaRPr>
          </a:p>
          <a:p>
            <a:pPr>
              <a:lnSpc>
                <a:spcPct val="50000"/>
              </a:lnSpc>
              <a:spcBef>
                <a:spcPct val="50000"/>
              </a:spcBef>
            </a:pPr>
            <a:endParaRPr lang="en-CA" sz="2400">
              <a:solidFill>
                <a:schemeClr val="bg1"/>
              </a:solidFill>
            </a:endParaRPr>
          </a:p>
          <a:p>
            <a:pPr>
              <a:lnSpc>
                <a:spcPct val="50000"/>
              </a:lnSpc>
              <a:spcBef>
                <a:spcPct val="50000"/>
              </a:spcBef>
            </a:pPr>
            <a:endParaRPr lang="en-CA" sz="2400">
              <a:solidFill>
                <a:schemeClr val="bg1"/>
              </a:solidFill>
            </a:endParaRPr>
          </a:p>
          <a:p>
            <a:pPr>
              <a:lnSpc>
                <a:spcPct val="50000"/>
              </a:lnSpc>
              <a:spcBef>
                <a:spcPct val="50000"/>
              </a:spcBef>
            </a:pPr>
            <a:r>
              <a:rPr lang="en-CA" sz="2400">
                <a:solidFill>
                  <a:schemeClr val="bg1"/>
                </a:solidFill>
              </a:rPr>
              <a:t>predictable climate</a:t>
            </a:r>
          </a:p>
          <a:p>
            <a:pPr>
              <a:lnSpc>
                <a:spcPct val="50000"/>
              </a:lnSpc>
              <a:spcBef>
                <a:spcPct val="50000"/>
              </a:spcBef>
            </a:pPr>
            <a:r>
              <a:rPr lang="en-CA" sz="2400">
                <a:solidFill>
                  <a:schemeClr val="bg1"/>
                </a:solidFill>
              </a:rPr>
              <a:t>fertile soils</a:t>
            </a:r>
            <a:endParaRPr lang="en-US" sz="2400">
              <a:solidFill>
                <a:schemeClr val="bg1"/>
              </a:solidFill>
            </a:endParaRPr>
          </a:p>
        </p:txBody>
      </p:sp>
      <p:sp>
        <p:nvSpPr>
          <p:cNvPr id="153609" name="Text Box 11"/>
          <p:cNvSpPr txBox="1">
            <a:spLocks noChangeArrowheads="1"/>
          </p:cNvSpPr>
          <p:nvPr/>
        </p:nvSpPr>
        <p:spPr bwMode="auto">
          <a:xfrm>
            <a:off x="4800600" y="133350"/>
            <a:ext cx="43434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fontAlgn="base">
              <a:spcBef>
                <a:spcPct val="0"/>
              </a:spcBef>
              <a:spcAft>
                <a:spcPct val="0"/>
              </a:spcAft>
              <a:defRPr sz="1200">
                <a:solidFill>
                  <a:schemeClr val="tx1"/>
                </a:solidFill>
                <a:latin typeface="Arial" pitchFamily="34" charset="0"/>
              </a:defRPr>
            </a:lvl6pPr>
            <a:lvl7pPr marL="2971800" indent="-228600" fontAlgn="base">
              <a:spcBef>
                <a:spcPct val="0"/>
              </a:spcBef>
              <a:spcAft>
                <a:spcPct val="0"/>
              </a:spcAft>
              <a:defRPr sz="1200">
                <a:solidFill>
                  <a:schemeClr val="tx1"/>
                </a:solidFill>
                <a:latin typeface="Arial" pitchFamily="34" charset="0"/>
              </a:defRPr>
            </a:lvl7pPr>
            <a:lvl8pPr marL="3429000" indent="-228600" fontAlgn="base">
              <a:spcBef>
                <a:spcPct val="0"/>
              </a:spcBef>
              <a:spcAft>
                <a:spcPct val="0"/>
              </a:spcAft>
              <a:defRPr sz="1200">
                <a:solidFill>
                  <a:schemeClr val="tx1"/>
                </a:solidFill>
                <a:latin typeface="Arial" pitchFamily="34" charset="0"/>
              </a:defRPr>
            </a:lvl8pPr>
            <a:lvl9pPr marL="3886200" indent="-228600" fontAlgn="base">
              <a:spcBef>
                <a:spcPct val="0"/>
              </a:spcBef>
              <a:spcAft>
                <a:spcPct val="0"/>
              </a:spcAft>
              <a:defRPr sz="1200">
                <a:solidFill>
                  <a:schemeClr val="tx1"/>
                </a:solidFill>
                <a:latin typeface="Arial" pitchFamily="34" charset="0"/>
              </a:defRPr>
            </a:lvl9pPr>
          </a:lstStyle>
          <a:p>
            <a:pPr algn="ctr">
              <a:lnSpc>
                <a:spcPct val="90000"/>
              </a:lnSpc>
            </a:pPr>
            <a:r>
              <a:rPr lang="en-US" sz="2400" b="1"/>
              <a:t>Context:                              “Three Ethiopias”</a:t>
            </a:r>
          </a:p>
        </p:txBody>
      </p:sp>
      <p:sp>
        <p:nvSpPr>
          <p:cNvPr id="153610" name="Line 23"/>
          <p:cNvSpPr>
            <a:spLocks noChangeShapeType="1"/>
          </p:cNvSpPr>
          <p:nvPr/>
        </p:nvSpPr>
        <p:spPr bwMode="auto">
          <a:xfrm flipH="1" flipV="1">
            <a:off x="4381500" y="1303338"/>
            <a:ext cx="1131888" cy="857250"/>
          </a:xfrm>
          <a:prstGeom prst="line">
            <a:avLst/>
          </a:prstGeom>
          <a:noFill/>
          <a:ln w="127000">
            <a:solidFill>
              <a:srgbClr val="5EAD4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11" name="Line 24"/>
          <p:cNvSpPr>
            <a:spLocks noChangeShapeType="1"/>
          </p:cNvSpPr>
          <p:nvPr/>
        </p:nvSpPr>
        <p:spPr bwMode="auto">
          <a:xfrm>
            <a:off x="7788275" y="3167063"/>
            <a:ext cx="33338" cy="1008062"/>
          </a:xfrm>
          <a:prstGeom prst="line">
            <a:avLst/>
          </a:prstGeom>
          <a:noFill/>
          <a:ln w="127000">
            <a:solidFill>
              <a:srgbClr val="E7898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12" name="Line 25"/>
          <p:cNvSpPr>
            <a:spLocks noChangeShapeType="1"/>
          </p:cNvSpPr>
          <p:nvPr/>
        </p:nvSpPr>
        <p:spPr bwMode="auto">
          <a:xfrm flipH="1">
            <a:off x="4121150" y="3446463"/>
            <a:ext cx="1752600" cy="500062"/>
          </a:xfrm>
          <a:prstGeom prst="line">
            <a:avLst/>
          </a:prstGeom>
          <a:noFill/>
          <a:ln w="127000">
            <a:solidFill>
              <a:srgbClr val="FDE5A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13" name="Text Box 28"/>
          <p:cNvSpPr txBox="1">
            <a:spLocks noChangeArrowheads="1"/>
          </p:cNvSpPr>
          <p:nvPr/>
        </p:nvSpPr>
        <p:spPr bwMode="auto">
          <a:xfrm>
            <a:off x="3806825" y="3238500"/>
            <a:ext cx="795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fontAlgn="base">
              <a:spcBef>
                <a:spcPct val="0"/>
              </a:spcBef>
              <a:spcAft>
                <a:spcPct val="0"/>
              </a:spcAft>
              <a:defRPr sz="1200">
                <a:solidFill>
                  <a:schemeClr val="tx1"/>
                </a:solidFill>
                <a:latin typeface="Arial" pitchFamily="34" charset="0"/>
              </a:defRPr>
            </a:lvl6pPr>
            <a:lvl7pPr marL="2971800" indent="-228600" fontAlgn="base">
              <a:spcBef>
                <a:spcPct val="0"/>
              </a:spcBef>
              <a:spcAft>
                <a:spcPct val="0"/>
              </a:spcAft>
              <a:defRPr sz="1200">
                <a:solidFill>
                  <a:schemeClr val="tx1"/>
                </a:solidFill>
                <a:latin typeface="Arial" pitchFamily="34" charset="0"/>
              </a:defRPr>
            </a:lvl7pPr>
            <a:lvl8pPr marL="3429000" indent="-228600" fontAlgn="base">
              <a:spcBef>
                <a:spcPct val="0"/>
              </a:spcBef>
              <a:spcAft>
                <a:spcPct val="0"/>
              </a:spcAft>
              <a:defRPr sz="1200">
                <a:solidFill>
                  <a:schemeClr val="tx1"/>
                </a:solidFill>
                <a:latin typeface="Arial" pitchFamily="34" charset="0"/>
              </a:defRPr>
            </a:lvl8pPr>
            <a:lvl9pPr marL="3886200" indent="-228600" fontAlgn="base">
              <a:spcBef>
                <a:spcPct val="0"/>
              </a:spcBef>
              <a:spcAft>
                <a:spcPct val="0"/>
              </a:spcAft>
              <a:defRPr sz="1200">
                <a:solidFill>
                  <a:schemeClr val="tx1"/>
                </a:solidFill>
                <a:latin typeface="Arial" pitchFamily="34" charset="0"/>
              </a:defRPr>
            </a:lvl9pPr>
          </a:lstStyle>
          <a:p>
            <a:r>
              <a:rPr lang="en-US" sz="2400" b="1">
                <a:solidFill>
                  <a:schemeClr val="bg1"/>
                </a:solidFill>
              </a:rPr>
              <a:t>45m</a:t>
            </a:r>
          </a:p>
        </p:txBody>
      </p:sp>
      <p:sp>
        <p:nvSpPr>
          <p:cNvPr id="153614" name="Text Box 29"/>
          <p:cNvSpPr txBox="1">
            <a:spLocks noChangeArrowheads="1"/>
          </p:cNvSpPr>
          <p:nvPr/>
        </p:nvSpPr>
        <p:spPr bwMode="auto">
          <a:xfrm>
            <a:off x="3140075" y="6381750"/>
            <a:ext cx="1236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fontAlgn="base">
              <a:spcBef>
                <a:spcPct val="0"/>
              </a:spcBef>
              <a:spcAft>
                <a:spcPct val="0"/>
              </a:spcAft>
              <a:defRPr sz="1200">
                <a:solidFill>
                  <a:schemeClr val="tx1"/>
                </a:solidFill>
                <a:latin typeface="Arial" pitchFamily="34" charset="0"/>
              </a:defRPr>
            </a:lvl6pPr>
            <a:lvl7pPr marL="2971800" indent="-228600" fontAlgn="base">
              <a:spcBef>
                <a:spcPct val="0"/>
              </a:spcBef>
              <a:spcAft>
                <a:spcPct val="0"/>
              </a:spcAft>
              <a:defRPr sz="1200">
                <a:solidFill>
                  <a:schemeClr val="tx1"/>
                </a:solidFill>
                <a:latin typeface="Arial" pitchFamily="34" charset="0"/>
              </a:defRPr>
            </a:lvl7pPr>
            <a:lvl8pPr marL="3429000" indent="-228600" fontAlgn="base">
              <a:spcBef>
                <a:spcPct val="0"/>
              </a:spcBef>
              <a:spcAft>
                <a:spcPct val="0"/>
              </a:spcAft>
              <a:defRPr sz="1200">
                <a:solidFill>
                  <a:schemeClr val="tx1"/>
                </a:solidFill>
                <a:latin typeface="Arial" pitchFamily="34" charset="0"/>
              </a:defRPr>
            </a:lvl8pPr>
            <a:lvl9pPr marL="3886200" indent="-228600" fontAlgn="base">
              <a:spcBef>
                <a:spcPct val="0"/>
              </a:spcBef>
              <a:spcAft>
                <a:spcPct val="0"/>
              </a:spcAft>
              <a:defRPr sz="1200">
                <a:solidFill>
                  <a:schemeClr val="tx1"/>
                </a:solidFill>
                <a:latin typeface="Arial" pitchFamily="34" charset="0"/>
              </a:defRPr>
            </a:lvl9pPr>
          </a:lstStyle>
          <a:p>
            <a:r>
              <a:rPr lang="en-US" sz="2400" b="1"/>
              <a:t>15-20m</a:t>
            </a:r>
          </a:p>
        </p:txBody>
      </p:sp>
      <p:sp>
        <p:nvSpPr>
          <p:cNvPr id="153615" name="Text Box 30"/>
          <p:cNvSpPr txBox="1">
            <a:spLocks noChangeArrowheads="1"/>
          </p:cNvSpPr>
          <p:nvPr/>
        </p:nvSpPr>
        <p:spPr bwMode="auto">
          <a:xfrm>
            <a:off x="7775575" y="6399213"/>
            <a:ext cx="1236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fontAlgn="base">
              <a:spcBef>
                <a:spcPct val="0"/>
              </a:spcBef>
              <a:spcAft>
                <a:spcPct val="0"/>
              </a:spcAft>
              <a:defRPr sz="1200">
                <a:solidFill>
                  <a:schemeClr val="tx1"/>
                </a:solidFill>
                <a:latin typeface="Arial" pitchFamily="34" charset="0"/>
              </a:defRPr>
            </a:lvl6pPr>
            <a:lvl7pPr marL="2971800" indent="-228600" fontAlgn="base">
              <a:spcBef>
                <a:spcPct val="0"/>
              </a:spcBef>
              <a:spcAft>
                <a:spcPct val="0"/>
              </a:spcAft>
              <a:defRPr sz="1200">
                <a:solidFill>
                  <a:schemeClr val="tx1"/>
                </a:solidFill>
                <a:latin typeface="Arial" pitchFamily="34" charset="0"/>
              </a:defRPr>
            </a:lvl7pPr>
            <a:lvl8pPr marL="3429000" indent="-228600" fontAlgn="base">
              <a:spcBef>
                <a:spcPct val="0"/>
              </a:spcBef>
              <a:spcAft>
                <a:spcPct val="0"/>
              </a:spcAft>
              <a:defRPr sz="1200">
                <a:solidFill>
                  <a:schemeClr val="tx1"/>
                </a:solidFill>
                <a:latin typeface="Arial" pitchFamily="34" charset="0"/>
              </a:defRPr>
            </a:lvl8pPr>
            <a:lvl9pPr marL="3886200" indent="-228600" fontAlgn="base">
              <a:spcBef>
                <a:spcPct val="0"/>
              </a:spcBef>
              <a:spcAft>
                <a:spcPct val="0"/>
              </a:spcAft>
              <a:defRPr sz="1200">
                <a:solidFill>
                  <a:schemeClr val="tx1"/>
                </a:solidFill>
                <a:latin typeface="Arial" pitchFamily="34" charset="0"/>
              </a:defRPr>
            </a:lvl9pPr>
          </a:lstStyle>
          <a:p>
            <a:r>
              <a:rPr lang="en-US" sz="2400" b="1">
                <a:solidFill>
                  <a:schemeClr val="bg1"/>
                </a:solidFill>
              </a:rPr>
              <a:t>12-14m</a:t>
            </a:r>
          </a:p>
        </p:txBody>
      </p:sp>
    </p:spTree>
    <p:extLst>
      <p:ext uri="{BB962C8B-B14F-4D97-AF65-F5344CB8AC3E}">
        <p14:creationId xmlns:p14="http://schemas.microsoft.com/office/powerpoint/2010/main" val="268967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lide Number Placeholder 2"/>
          <p:cNvSpPr>
            <a:spLocks noGrp="1"/>
          </p:cNvSpPr>
          <p:nvPr>
            <p:ph type="sldNum" sz="quarter" idx="10"/>
          </p:nvPr>
        </p:nvSpPr>
        <p:spPr>
          <a:xfrm>
            <a:off x="5368925" y="4986338"/>
            <a:ext cx="2451100" cy="592137"/>
          </a:xfrm>
        </p:spPr>
        <p:txBody>
          <a:bodyPr/>
          <a:lstStyle/>
          <a:p>
            <a:pPr>
              <a:defRPr/>
            </a:pPr>
            <a:fld id="{BE58060B-0115-40BC-A0BB-C55593E08370}" type="slidenum">
              <a:rPr lang="en-US"/>
              <a:pPr>
                <a:defRPr/>
              </a:pPr>
              <a:t>5</a:t>
            </a:fld>
            <a:endParaRPr lang="en-US"/>
          </a:p>
        </p:txBody>
      </p:sp>
      <p:graphicFrame>
        <p:nvGraphicFramePr>
          <p:cNvPr id="307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119" name="think-cell Slide" r:id="rId31" imgW="0" imgH="0" progId="">
                  <p:embed/>
                </p:oleObj>
              </mc:Choice>
              <mc:Fallback>
                <p:oleObj name="think-cell Slide" r:id="rId31"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8" name="Rectangle 3" hidden="1"/>
          <p:cNvSpPr>
            <a:spLocks noChangeArrowheads="1"/>
          </p:cNvSpPr>
          <p:nvPr>
            <p:custDataLst>
              <p:tags r:id="rId3"/>
            </p:custDataLst>
          </p:nvPr>
        </p:nvSpPr>
        <p:spPr bwMode="gray">
          <a:xfrm>
            <a:off x="0" y="0"/>
            <a:ext cx="158750" cy="158750"/>
          </a:xfrm>
          <a:prstGeom prst="rect">
            <a:avLst/>
          </a:prstGeom>
          <a:solidFill>
            <a:schemeClr val="accent1"/>
          </a:solidFill>
          <a:ln w="9525">
            <a:solidFill>
              <a:schemeClr val="tx1"/>
            </a:solidFill>
            <a:miter lim="800000"/>
            <a:headEnd/>
            <a:tailEnd/>
          </a:ln>
        </p:spPr>
        <p:txBody>
          <a:bodyPr wrap="none" lIns="0" tIns="0" rIns="0" bIns="0" anchor="ctr"/>
          <a:lstStyle/>
          <a:p>
            <a:pPr algn="ctr" defTabSz="933450">
              <a:lnSpc>
                <a:spcPct val="90000"/>
              </a:lnSpc>
            </a:pPr>
            <a:r>
              <a:rPr lang="en-US" sz="1400">
                <a:cs typeface="Arial" pitchFamily="34" charset="0"/>
              </a:rPr>
              <a:t> </a:t>
            </a:r>
          </a:p>
        </p:txBody>
      </p:sp>
      <p:pic>
        <p:nvPicPr>
          <p:cNvPr id="3079" name="Picture 4" descr="Food_Security_Final"/>
          <p:cNvPicPr>
            <a:picLocks noChangeAspect="1" noChangeArrowheads="1"/>
          </p:cNvPicPr>
          <p:nvPr>
            <p:custDataLst>
              <p:tags r:id="rId4"/>
            </p:custDataLst>
          </p:nvPr>
        </p:nvPicPr>
        <p:blipFill>
          <a:blip r:embed="rId32">
            <a:extLst>
              <a:ext uri="{28A0092B-C50C-407E-A947-70E740481C1C}">
                <a14:useLocalDpi xmlns:a14="http://schemas.microsoft.com/office/drawing/2010/main" val="0"/>
              </a:ext>
            </a:extLst>
          </a:blip>
          <a:srcRect/>
          <a:stretch>
            <a:fillRect/>
          </a:stretch>
        </p:blipFill>
        <p:spPr bwMode="gray">
          <a:xfrm>
            <a:off x="3446463" y="2397125"/>
            <a:ext cx="5164137" cy="39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Rectangle 6"/>
          <p:cNvSpPr>
            <a:spLocks noChangeArrowheads="1"/>
          </p:cNvSpPr>
          <p:nvPr>
            <p:custDataLst>
              <p:tags r:id="rId5"/>
            </p:custDataLst>
          </p:nvPr>
        </p:nvSpPr>
        <p:spPr bwMode="gray">
          <a:xfrm>
            <a:off x="3446463" y="2363788"/>
            <a:ext cx="4889500" cy="380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p>
        </p:txBody>
      </p:sp>
      <p:sp>
        <p:nvSpPr>
          <p:cNvPr id="3081" name="Rectangle 75"/>
          <p:cNvSpPr>
            <a:spLocks noChangeArrowheads="1"/>
          </p:cNvSpPr>
          <p:nvPr>
            <p:custDataLst>
              <p:tags r:id="rId6"/>
            </p:custDataLst>
          </p:nvPr>
        </p:nvSpPr>
        <p:spPr bwMode="gray">
          <a:xfrm>
            <a:off x="5929313" y="3276600"/>
            <a:ext cx="552450" cy="5969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p>
            <a:pPr algn="ctr">
              <a:spcBef>
                <a:spcPct val="20000"/>
              </a:spcBef>
            </a:pPr>
            <a:r>
              <a:rPr lang="en-US" sz="1400" b="1">
                <a:solidFill>
                  <a:schemeClr val="bg1"/>
                </a:solidFill>
              </a:rPr>
              <a:t>6-7M</a:t>
            </a:r>
          </a:p>
          <a:p>
            <a:pPr algn="ctr">
              <a:spcBef>
                <a:spcPct val="20000"/>
              </a:spcBef>
            </a:pPr>
            <a:r>
              <a:rPr lang="en-US" sz="1400" b="1">
                <a:solidFill>
                  <a:schemeClr val="bg1"/>
                </a:solidFill>
              </a:rPr>
              <a:t>(~8%)</a:t>
            </a:r>
          </a:p>
        </p:txBody>
      </p:sp>
      <p:sp>
        <p:nvSpPr>
          <p:cNvPr id="3082" name="Rectangle 77"/>
          <p:cNvSpPr>
            <a:spLocks noChangeArrowheads="1"/>
          </p:cNvSpPr>
          <p:nvPr>
            <p:custDataLst>
              <p:tags r:id="rId7"/>
            </p:custDataLst>
          </p:nvPr>
        </p:nvSpPr>
        <p:spPr bwMode="gray">
          <a:xfrm>
            <a:off x="5289550" y="2976563"/>
            <a:ext cx="56356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22225" tIns="0" rIns="22225" bIns="0" anchor="ctr"/>
          <a:lstStyle/>
          <a:p>
            <a:pPr algn="ctr">
              <a:spcBef>
                <a:spcPct val="20000"/>
              </a:spcBef>
            </a:pPr>
            <a:r>
              <a:rPr lang="en-US" sz="1400"/>
              <a:t>6.5M</a:t>
            </a:r>
            <a:br>
              <a:rPr lang="en-US" sz="1400"/>
            </a:br>
            <a:r>
              <a:rPr lang="en-US" sz="1400"/>
              <a:t>(8%)</a:t>
            </a:r>
          </a:p>
        </p:txBody>
      </p:sp>
      <p:grpSp>
        <p:nvGrpSpPr>
          <p:cNvPr id="3083" name="Group 135"/>
          <p:cNvGrpSpPr>
            <a:grpSpLocks/>
          </p:cNvGrpSpPr>
          <p:nvPr/>
        </p:nvGrpSpPr>
        <p:grpSpPr bwMode="auto">
          <a:xfrm>
            <a:off x="3541713" y="1184275"/>
            <a:ext cx="5424487" cy="5407025"/>
            <a:chOff x="3275895" y="1184642"/>
            <a:chExt cx="5424444" cy="5406899"/>
          </a:xfrm>
        </p:grpSpPr>
        <p:sp>
          <p:nvSpPr>
            <p:cNvPr id="3096" name="Rectangle 70"/>
            <p:cNvSpPr>
              <a:spLocks noChangeArrowheads="1"/>
            </p:cNvSpPr>
            <p:nvPr>
              <p:custDataLst>
                <p:tags r:id="rId20"/>
              </p:custDataLst>
            </p:nvPr>
          </p:nvSpPr>
          <p:spPr bwMode="gray">
            <a:xfrm>
              <a:off x="3275895" y="1184642"/>
              <a:ext cx="5422320" cy="5406899"/>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pic>
          <p:nvPicPr>
            <p:cNvPr id="3097" name="Picture 5" descr="Food_Security_Final"/>
            <p:cNvPicPr>
              <a:picLocks noChangeAspect="1" noChangeArrowheads="1"/>
            </p:cNvPicPr>
            <p:nvPr>
              <p:custDataLst>
                <p:tags r:id="rId21"/>
              </p:custDataLst>
            </p:nvPr>
          </p:nvPicPr>
          <p:blipFill>
            <a:blip r:embed="rId33">
              <a:extLst>
                <a:ext uri="{28A0092B-C50C-407E-A947-70E740481C1C}">
                  <a14:useLocalDpi xmlns:a14="http://schemas.microsoft.com/office/drawing/2010/main" val="0"/>
                </a:ext>
              </a:extLst>
            </a:blip>
            <a:srcRect/>
            <a:stretch>
              <a:fillRect/>
            </a:stretch>
          </p:blipFill>
          <p:spPr bwMode="gray">
            <a:xfrm>
              <a:off x="3525563" y="2545576"/>
              <a:ext cx="4704811" cy="3630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5" name="Object 73"/>
            <p:cNvGraphicFramePr>
              <a:graphicFrameLocks/>
            </p:cNvGraphicFramePr>
            <p:nvPr>
              <p:custDataLst>
                <p:tags r:id="rId22"/>
              </p:custDataLst>
            </p:nvPr>
          </p:nvGraphicFramePr>
          <p:xfrm>
            <a:off x="3426126" y="2579006"/>
            <a:ext cx="3601941" cy="3632131"/>
          </p:xfrm>
          <a:graphic>
            <a:graphicData uri="http://schemas.openxmlformats.org/presentationml/2006/ole">
              <mc:AlternateContent xmlns:mc="http://schemas.openxmlformats.org/markup-compatibility/2006">
                <mc:Choice xmlns:v="urn:schemas-microsoft-com:vml" Requires="v">
                  <p:oleObj spid="_x0000_s3120" name="Chart" r:id="rId34" imgW="2800502" imgH="2800502" progId="MSGraph.Chart.8">
                    <p:embed followColorScheme="full"/>
                  </p:oleObj>
                </mc:Choice>
                <mc:Fallback>
                  <p:oleObj name="Chart" r:id="rId34" imgW="2800502" imgH="2800502" progId="MSGraph.Chart.8">
                    <p:embed followColorScheme="full"/>
                    <p:pic>
                      <p:nvPicPr>
                        <p:cNvPr id="0" name=""/>
                        <p:cNvPicPr>
                          <a:picLocks noChangeArrowheads="1"/>
                        </p:cNvPicPr>
                        <p:nvPr/>
                      </p:nvPicPr>
                      <p:blipFill>
                        <a:blip r:embed="rId35"/>
                        <a:srcRect/>
                        <a:stretch>
                          <a:fillRect/>
                        </a:stretch>
                      </p:blipFill>
                      <p:spPr bwMode="gray">
                        <a:xfrm>
                          <a:off x="3426126" y="2579006"/>
                          <a:ext cx="3601941" cy="36321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98" name="Rectangle 74"/>
            <p:cNvSpPr>
              <a:spLocks noChangeArrowheads="1"/>
            </p:cNvSpPr>
            <p:nvPr>
              <p:custDataLst>
                <p:tags r:id="rId23"/>
              </p:custDataLst>
            </p:nvPr>
          </p:nvSpPr>
          <p:spPr bwMode="gray">
            <a:xfrm>
              <a:off x="6338263" y="2351525"/>
              <a:ext cx="57290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spAutoFit/>
            </a:bodyPr>
            <a:lstStyle/>
            <a:p>
              <a:pPr algn="ctr">
                <a:spcBef>
                  <a:spcPct val="20000"/>
                </a:spcBef>
              </a:pPr>
              <a:r>
                <a:rPr lang="en-US" sz="1600"/>
                <a:t>part </a:t>
              </a:r>
              <a:br>
                <a:rPr lang="en-US" sz="1600"/>
              </a:br>
              <a:r>
                <a:rPr lang="en-US" sz="1600"/>
                <a:t>year aid</a:t>
              </a:r>
            </a:p>
          </p:txBody>
        </p:sp>
        <p:sp>
          <p:nvSpPr>
            <p:cNvPr id="3099" name="Rectangle 76"/>
            <p:cNvSpPr>
              <a:spLocks noChangeArrowheads="1"/>
            </p:cNvSpPr>
            <p:nvPr>
              <p:custDataLst>
                <p:tags r:id="rId24"/>
              </p:custDataLst>
            </p:nvPr>
          </p:nvSpPr>
          <p:spPr bwMode="gray">
            <a:xfrm>
              <a:off x="5384766" y="2033842"/>
              <a:ext cx="792760" cy="68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p>
              <a:pPr algn="ctr">
                <a:spcBef>
                  <a:spcPct val="20000"/>
                </a:spcBef>
              </a:pPr>
              <a:r>
                <a:rPr lang="en-US" sz="1600"/>
                <a:t>year-round aid</a:t>
              </a:r>
            </a:p>
          </p:txBody>
        </p:sp>
        <p:grpSp>
          <p:nvGrpSpPr>
            <p:cNvPr id="3100" name="Group 125"/>
            <p:cNvGrpSpPr>
              <a:grpSpLocks/>
            </p:cNvGrpSpPr>
            <p:nvPr>
              <p:custDataLst>
                <p:tags r:id="rId25"/>
              </p:custDataLst>
            </p:nvPr>
          </p:nvGrpSpPr>
          <p:grpSpPr bwMode="auto">
            <a:xfrm>
              <a:off x="3362051" y="1274617"/>
              <a:ext cx="5213926" cy="669986"/>
              <a:chOff x="3362051" y="1274617"/>
              <a:chExt cx="5213926" cy="669986"/>
            </a:xfrm>
          </p:grpSpPr>
          <p:sp>
            <p:nvSpPr>
              <p:cNvPr id="3102" name="Rectangle 79"/>
              <p:cNvSpPr>
                <a:spLocks noChangeArrowheads="1"/>
              </p:cNvSpPr>
              <p:nvPr>
                <p:custDataLst>
                  <p:tags r:id="rId27"/>
                </p:custDataLst>
              </p:nvPr>
            </p:nvSpPr>
            <p:spPr bwMode="gray">
              <a:xfrm>
                <a:off x="3362051" y="1274617"/>
                <a:ext cx="5213926" cy="62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b">
                <a:spAutoFit/>
              </a:bodyPr>
              <a:lstStyle/>
              <a:p>
                <a:pPr>
                  <a:spcBef>
                    <a:spcPct val="20000"/>
                  </a:spcBef>
                </a:pPr>
                <a:r>
                  <a:rPr lang="en-US" sz="1800" b="1">
                    <a:solidFill>
                      <a:schemeClr val="tx2"/>
                    </a:solidFill>
                  </a:rPr>
                  <a:t>Share of population requiring food aid</a:t>
                </a:r>
              </a:p>
              <a:p>
                <a:pPr>
                  <a:spcBef>
                    <a:spcPct val="20000"/>
                  </a:spcBef>
                </a:pPr>
                <a:r>
                  <a:rPr lang="en-US" sz="1800">
                    <a:solidFill>
                      <a:srgbClr val="808080"/>
                    </a:solidFill>
                  </a:rPr>
                  <a:t>Percent, 2009</a:t>
                </a:r>
              </a:p>
            </p:txBody>
          </p:sp>
          <p:sp>
            <p:nvSpPr>
              <p:cNvPr id="3103" name="Line 80"/>
              <p:cNvSpPr>
                <a:spLocks noChangeShapeType="1"/>
              </p:cNvSpPr>
              <p:nvPr>
                <p:custDataLst>
                  <p:tags r:id="rId28"/>
                </p:custDataLst>
              </p:nvPr>
            </p:nvSpPr>
            <p:spPr bwMode="gray">
              <a:xfrm>
                <a:off x="3362051" y="1944603"/>
                <a:ext cx="5213926"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101" name="Rectangle 106"/>
            <p:cNvSpPr>
              <a:spLocks noChangeArrowheads="1"/>
            </p:cNvSpPr>
            <p:nvPr>
              <p:custDataLst>
                <p:tags r:id="rId26"/>
              </p:custDataLst>
            </p:nvPr>
          </p:nvSpPr>
          <p:spPr bwMode="gray">
            <a:xfrm>
              <a:off x="6892219" y="6223930"/>
              <a:ext cx="1808120" cy="25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b">
              <a:spAutoFit/>
            </a:bodyPr>
            <a:lstStyle/>
            <a:p>
              <a:pPr>
                <a:spcBef>
                  <a:spcPct val="20000"/>
                </a:spcBef>
              </a:pPr>
              <a:r>
                <a:rPr lang="en-US" sz="1600"/>
                <a:t>100% = 85 million</a:t>
              </a:r>
            </a:p>
          </p:txBody>
        </p:sp>
      </p:grpSp>
      <p:sp>
        <p:nvSpPr>
          <p:cNvPr id="3084" name="Rectangle 108"/>
          <p:cNvSpPr>
            <a:spLocks noChangeArrowheads="1"/>
          </p:cNvSpPr>
          <p:nvPr>
            <p:custDataLst>
              <p:tags r:id="rId8"/>
            </p:custDataLst>
          </p:nvPr>
        </p:nvSpPr>
        <p:spPr bwMode="gray">
          <a:xfrm>
            <a:off x="31750" y="1116013"/>
            <a:ext cx="33702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350" indent="3175"/>
            <a:r>
              <a:rPr lang="en-US" sz="2000" b="1">
                <a:solidFill>
                  <a:schemeClr val="tx2"/>
                </a:solidFill>
              </a:rPr>
              <a:t>GoE and donor resources have traditionally focused on food insecure areas = “Hungry Ethiopia”</a:t>
            </a:r>
          </a:p>
        </p:txBody>
      </p:sp>
      <p:sp>
        <p:nvSpPr>
          <p:cNvPr id="3085" name="Rectangle 63"/>
          <p:cNvSpPr>
            <a:spLocks noChangeArrowheads="1"/>
          </p:cNvSpPr>
          <p:nvPr>
            <p:custDataLst>
              <p:tags r:id="rId9"/>
            </p:custDataLst>
          </p:nvPr>
        </p:nvSpPr>
        <p:spPr bwMode="gray">
          <a:xfrm>
            <a:off x="4684713" y="71438"/>
            <a:ext cx="43068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400" b="1">
                <a:solidFill>
                  <a:schemeClr val="tx2"/>
                </a:solidFill>
              </a:rPr>
              <a:t>Context:</a:t>
            </a:r>
          </a:p>
          <a:p>
            <a:pPr algn="ctr"/>
            <a:r>
              <a:rPr lang="en-US" sz="2400" b="1">
                <a:solidFill>
                  <a:schemeClr val="tx2"/>
                </a:solidFill>
              </a:rPr>
              <a:t>Food Insecure Focus</a:t>
            </a:r>
          </a:p>
        </p:txBody>
      </p:sp>
      <p:grpSp>
        <p:nvGrpSpPr>
          <p:cNvPr id="3086" name="Group 116"/>
          <p:cNvGrpSpPr>
            <a:grpSpLocks/>
          </p:cNvGrpSpPr>
          <p:nvPr/>
        </p:nvGrpSpPr>
        <p:grpSpPr bwMode="auto">
          <a:xfrm>
            <a:off x="158750" y="2679700"/>
            <a:ext cx="3168650" cy="3838575"/>
            <a:chOff x="501650" y="2322513"/>
            <a:chExt cx="3922713" cy="3994150"/>
          </a:xfrm>
        </p:grpSpPr>
        <p:graphicFrame>
          <p:nvGraphicFramePr>
            <p:cNvPr id="3076" name="Object 11"/>
            <p:cNvGraphicFramePr>
              <a:graphicFrameLocks/>
            </p:cNvGraphicFramePr>
            <p:nvPr>
              <p:custDataLst>
                <p:tags r:id="rId12"/>
              </p:custDataLst>
            </p:nvPr>
          </p:nvGraphicFramePr>
          <p:xfrm>
            <a:off x="501650" y="2784476"/>
            <a:ext cx="3922713" cy="2941638"/>
          </p:xfrm>
          <a:graphic>
            <a:graphicData uri="http://schemas.openxmlformats.org/presentationml/2006/ole">
              <mc:AlternateContent xmlns:mc="http://schemas.openxmlformats.org/markup-compatibility/2006">
                <mc:Choice xmlns:v="urn:schemas-microsoft-com:vml" Requires="v">
                  <p:oleObj spid="_x0000_s3121" name="Chart" r:id="rId36" imgW="3924300" imgH="2943149" progId="MSGraph.Chart.8">
                    <p:embed followColorScheme="full"/>
                  </p:oleObj>
                </mc:Choice>
                <mc:Fallback>
                  <p:oleObj name="Chart" r:id="rId36" imgW="3924300" imgH="2943149" progId="MSGraph.Chart.8">
                    <p:embed followColorScheme="full"/>
                    <p:pic>
                      <p:nvPicPr>
                        <p:cNvPr id="0" name=""/>
                        <p:cNvPicPr>
                          <a:picLocks noChangeArrowheads="1"/>
                        </p:cNvPicPr>
                        <p:nvPr/>
                      </p:nvPicPr>
                      <p:blipFill>
                        <a:blip r:embed="rId37"/>
                        <a:srcRect/>
                        <a:stretch>
                          <a:fillRect/>
                        </a:stretch>
                      </p:blipFill>
                      <p:spPr bwMode="gray">
                        <a:xfrm>
                          <a:off x="501650" y="2784476"/>
                          <a:ext cx="3922713" cy="2941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9" name="Rectangle 12"/>
            <p:cNvSpPr>
              <a:spLocks noChangeArrowheads="1"/>
            </p:cNvSpPr>
            <p:nvPr>
              <p:custDataLst>
                <p:tags r:id="rId13"/>
              </p:custDataLst>
            </p:nvPr>
          </p:nvSpPr>
          <p:spPr bwMode="gray">
            <a:xfrm>
              <a:off x="3040063" y="5718176"/>
              <a:ext cx="13144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spcBef>
                  <a:spcPct val="20000"/>
                </a:spcBef>
              </a:pPr>
              <a:r>
                <a:rPr lang="en-US" sz="1600"/>
                <a:t>Productive</a:t>
              </a:r>
            </a:p>
          </p:txBody>
        </p:sp>
        <p:sp>
          <p:nvSpPr>
            <p:cNvPr id="3090" name="Rectangle 13"/>
            <p:cNvSpPr>
              <a:spLocks noChangeArrowheads="1"/>
            </p:cNvSpPr>
            <p:nvPr>
              <p:custDataLst>
                <p:tags r:id="rId14"/>
              </p:custDataLst>
            </p:nvPr>
          </p:nvSpPr>
          <p:spPr bwMode="gray">
            <a:xfrm>
              <a:off x="1903413" y="5718176"/>
              <a:ext cx="11001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spcBef>
                  <a:spcPct val="20000"/>
                </a:spcBef>
              </a:pPr>
              <a:r>
                <a:rPr lang="en-US" sz="1600"/>
                <a:t>Pastoral</a:t>
              </a:r>
            </a:p>
          </p:txBody>
        </p:sp>
        <p:sp>
          <p:nvSpPr>
            <p:cNvPr id="3091" name="Rectangle 14"/>
            <p:cNvSpPr>
              <a:spLocks noChangeArrowheads="1"/>
            </p:cNvSpPr>
            <p:nvPr>
              <p:custDataLst>
                <p:tags r:id="rId15"/>
              </p:custDataLst>
            </p:nvPr>
          </p:nvSpPr>
          <p:spPr bwMode="gray">
            <a:xfrm>
              <a:off x="706438" y="5718176"/>
              <a:ext cx="1009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spcBef>
                  <a:spcPct val="20000"/>
                </a:spcBef>
              </a:pPr>
              <a:r>
                <a:rPr lang="en-US" sz="1600"/>
                <a:t>Hungry</a:t>
              </a:r>
            </a:p>
          </p:txBody>
        </p:sp>
        <p:cxnSp>
          <p:nvCxnSpPr>
            <p:cNvPr id="3092" name="AutoShape 15"/>
            <p:cNvCxnSpPr>
              <a:cxnSpLocks noChangeShapeType="1"/>
              <a:stCxn id="3093" idx="4"/>
              <a:endCxn id="3093" idx="6"/>
            </p:cNvCxnSpPr>
            <p:nvPr>
              <p:custDataLst>
                <p:tags r:id="rId16"/>
              </p:custDataLst>
            </p:nvPr>
          </p:nvCxnSpPr>
          <p:spPr bwMode="gray">
            <a:xfrm>
              <a:off x="587375" y="2830513"/>
              <a:ext cx="3736975" cy="0"/>
            </a:xfrm>
            <a:prstGeom prst="straightConnector1">
              <a:avLst/>
            </a:prstGeom>
            <a:noFill/>
            <a:ln w="9525">
              <a:solidFill>
                <a:schemeClr val="tx2"/>
              </a:solidFill>
              <a:round/>
              <a:headEnd/>
              <a:tailEnd/>
            </a:ln>
            <a:extLst>
              <a:ext uri="{909E8E84-426E-40DD-AFC4-6F175D3DCCD1}">
                <a14:hiddenFill xmlns:a14="http://schemas.microsoft.com/office/drawing/2010/main">
                  <a:noFill/>
                </a14:hiddenFill>
              </a:ext>
            </a:extLst>
          </p:spPr>
        </p:cxnSp>
        <p:sp>
          <p:nvSpPr>
            <p:cNvPr id="3093" name="AutoShape 16"/>
            <p:cNvSpPr>
              <a:spLocks noChangeArrowheads="1"/>
            </p:cNvSpPr>
            <p:nvPr>
              <p:custDataLst>
                <p:tags r:id="rId17"/>
              </p:custDataLst>
            </p:nvPr>
          </p:nvSpPr>
          <p:spPr bwMode="gray">
            <a:xfrm>
              <a:off x="587375" y="2322513"/>
              <a:ext cx="3736975" cy="508000"/>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8659" anchor="b"/>
            <a:lstStyle/>
            <a:p>
              <a:pPr defTabSz="933450"/>
              <a:r>
                <a:rPr lang="en-US" sz="1600" b="1">
                  <a:solidFill>
                    <a:schemeClr val="tx2"/>
                  </a:solidFill>
                </a:rPr>
                <a:t>USAID agriculture portfolio</a:t>
              </a:r>
            </a:p>
            <a:p>
              <a:pPr defTabSz="933450"/>
              <a:r>
                <a:rPr lang="en-US" sz="1600">
                  <a:solidFill>
                    <a:srgbClr val="808080"/>
                  </a:solidFill>
                </a:rPr>
                <a:t>$millions, FY09</a:t>
              </a:r>
            </a:p>
          </p:txBody>
        </p:sp>
        <p:sp>
          <p:nvSpPr>
            <p:cNvPr id="3094" name="AutoShape 17"/>
            <p:cNvSpPr>
              <a:spLocks noChangeArrowheads="1"/>
            </p:cNvSpPr>
            <p:nvPr>
              <p:custDataLst>
                <p:tags r:id="rId18"/>
              </p:custDataLst>
            </p:nvPr>
          </p:nvSpPr>
          <p:spPr bwMode="gray">
            <a:xfrm>
              <a:off x="1387475" y="6072188"/>
              <a:ext cx="2144713" cy="244475"/>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a:r>
                <a:rPr lang="en-US" sz="1600" b="1">
                  <a:solidFill>
                    <a:schemeClr val="tx2"/>
                  </a:solidFill>
                </a:rPr>
                <a:t>The “Three Ethiopias”</a:t>
              </a:r>
            </a:p>
          </p:txBody>
        </p:sp>
        <p:sp>
          <p:nvSpPr>
            <p:cNvPr id="3095" name="Line 18"/>
            <p:cNvSpPr>
              <a:spLocks noChangeShapeType="1"/>
            </p:cNvSpPr>
            <p:nvPr>
              <p:custDataLst>
                <p:tags r:id="rId19"/>
              </p:custDataLst>
            </p:nvPr>
          </p:nvSpPr>
          <p:spPr bwMode="gray">
            <a:xfrm>
              <a:off x="587375" y="6003926"/>
              <a:ext cx="37369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087" name="Rectangle 34"/>
          <p:cNvSpPr>
            <a:spLocks noChangeArrowheads="1"/>
          </p:cNvSpPr>
          <p:nvPr>
            <p:custDataLst>
              <p:tags r:id="rId10"/>
            </p:custDataLst>
          </p:nvPr>
        </p:nvSpPr>
        <p:spPr bwMode="gray">
          <a:xfrm>
            <a:off x="149225" y="2605088"/>
            <a:ext cx="3252788" cy="3975100"/>
          </a:xfrm>
          <a:prstGeom prst="rect">
            <a:avLst/>
          </a:prstGeom>
          <a:noFill/>
          <a:ln w="1905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3088" name="Oval 33"/>
          <p:cNvSpPr>
            <a:spLocks noChangeArrowheads="1"/>
          </p:cNvSpPr>
          <p:nvPr>
            <p:custDataLst>
              <p:tags r:id="rId11"/>
            </p:custDataLst>
          </p:nvPr>
        </p:nvSpPr>
        <p:spPr bwMode="gray">
          <a:xfrm>
            <a:off x="3035300" y="6173788"/>
            <a:ext cx="3254375" cy="627062"/>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algn="ctr">
              <a:lnSpc>
                <a:spcPct val="90000"/>
              </a:lnSpc>
              <a:spcBef>
                <a:spcPct val="100000"/>
              </a:spcBef>
            </a:pPr>
            <a:r>
              <a:rPr lang="en-US" sz="1600" b="1" dirty="0">
                <a:solidFill>
                  <a:schemeClr val="bg1"/>
                </a:solidFill>
              </a:rPr>
              <a:t>USAID contribution to PSNP = $</a:t>
            </a:r>
            <a:r>
              <a:rPr lang="en-US" sz="1600" b="1" dirty="0" smtClean="0">
                <a:solidFill>
                  <a:schemeClr val="bg1"/>
                </a:solidFill>
              </a:rPr>
              <a:t>110M </a:t>
            </a:r>
            <a:r>
              <a:rPr lang="en-US" sz="1600" b="1" dirty="0">
                <a:solidFill>
                  <a:schemeClr val="bg1"/>
                </a:solidFill>
              </a:rPr>
              <a:t>annually</a:t>
            </a:r>
          </a:p>
        </p:txBody>
      </p:sp>
    </p:spTree>
    <p:extLst>
      <p:ext uri="{BB962C8B-B14F-4D97-AF65-F5344CB8AC3E}">
        <p14:creationId xmlns:p14="http://schemas.microsoft.com/office/powerpoint/2010/main" val="1688531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2"/>
          <p:cNvSpPr>
            <a:spLocks noGrp="1"/>
          </p:cNvSpPr>
          <p:nvPr>
            <p:ph type="sldNum" sz="quarter" idx="10"/>
          </p:nvPr>
        </p:nvSpPr>
        <p:spPr/>
        <p:txBody>
          <a:bodyPr/>
          <a:lstStyle/>
          <a:p>
            <a:pPr>
              <a:defRPr/>
            </a:pPr>
            <a:fld id="{ADAF3024-D571-4A27-9200-B78369658765}" type="slidenum">
              <a:rPr lang="en-US"/>
              <a:pPr>
                <a:defRPr/>
              </a:pPr>
              <a:t>6</a:t>
            </a:fld>
            <a:endParaRPr lang="en-US"/>
          </a:p>
        </p:txBody>
      </p:sp>
      <p:graphicFrame>
        <p:nvGraphicFramePr>
          <p:cNvPr id="7170" name="Rectangle 2" hidden="1"/>
          <p:cNvGraphicFramePr>
            <a:graphicFrameLocks/>
          </p:cNvGraphicFramePr>
          <p:nvPr>
            <p:custDataLst>
              <p:tags r:id="rId2"/>
            </p:custDataLst>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4113" name="think-cell Slide" r:id="rId33" imgW="0" imgH="0" progId="">
                  <p:embed/>
                </p:oleObj>
              </mc:Choice>
              <mc:Fallback>
                <p:oleObj name="think-cell Slide" r:id="rId33"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0" y="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2" name="Oval 16"/>
          <p:cNvSpPr>
            <a:spLocks noChangeAspect="1" noChangeArrowheads="1"/>
          </p:cNvSpPr>
          <p:nvPr>
            <p:custDataLst>
              <p:tags r:id="rId3"/>
            </p:custDataLst>
          </p:nvPr>
        </p:nvSpPr>
        <p:spPr bwMode="gray">
          <a:xfrm>
            <a:off x="1485900" y="1754188"/>
            <a:ext cx="3230563" cy="2897187"/>
          </a:xfrm>
          <a:prstGeom prst="ellipse">
            <a:avLst/>
          </a:prstGeom>
          <a:solidFill>
            <a:schemeClr val="bg1">
              <a:alpha val="34901"/>
            </a:schemeClr>
          </a:soli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lstStyle/>
          <a:p>
            <a:pPr algn="ctr"/>
            <a:endParaRPr lang="en-US"/>
          </a:p>
        </p:txBody>
      </p:sp>
      <p:sp>
        <p:nvSpPr>
          <p:cNvPr id="7173" name="Oval 3"/>
          <p:cNvSpPr>
            <a:spLocks noChangeArrowheads="1"/>
          </p:cNvSpPr>
          <p:nvPr>
            <p:custDataLst>
              <p:tags r:id="rId4"/>
            </p:custDataLst>
          </p:nvPr>
        </p:nvSpPr>
        <p:spPr bwMode="gray">
          <a:xfrm>
            <a:off x="1663700" y="1739900"/>
            <a:ext cx="2932113" cy="2714625"/>
          </a:xfrm>
          <a:prstGeom prst="ellipse">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7174" name="Oval 4"/>
          <p:cNvSpPr>
            <a:spLocks noChangeArrowheads="1"/>
          </p:cNvSpPr>
          <p:nvPr>
            <p:custDataLst>
              <p:tags r:id="rId5"/>
            </p:custDataLst>
          </p:nvPr>
        </p:nvSpPr>
        <p:spPr bwMode="gray">
          <a:xfrm>
            <a:off x="4243388" y="1739900"/>
            <a:ext cx="2932112" cy="2714625"/>
          </a:xfrm>
          <a:prstGeom prst="ellipse">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7175" name="Oval 5"/>
          <p:cNvSpPr>
            <a:spLocks noChangeArrowheads="1"/>
          </p:cNvSpPr>
          <p:nvPr>
            <p:custDataLst>
              <p:tags r:id="rId6"/>
            </p:custDataLst>
          </p:nvPr>
        </p:nvSpPr>
        <p:spPr bwMode="gray">
          <a:xfrm>
            <a:off x="2952750" y="3800475"/>
            <a:ext cx="2933700" cy="2713038"/>
          </a:xfrm>
          <a:prstGeom prst="ellipse">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 name="Oval 7"/>
          <p:cNvSpPr>
            <a:spLocks noChangeArrowheads="1"/>
          </p:cNvSpPr>
          <p:nvPr>
            <p:custDataLst>
              <p:tags r:id="rId7"/>
            </p:custDataLst>
          </p:nvPr>
        </p:nvSpPr>
        <p:spPr bwMode="gray">
          <a:xfrm>
            <a:off x="4247062" y="1783426"/>
            <a:ext cx="2824727" cy="2714959"/>
          </a:xfrm>
          <a:prstGeom prst="ellipse">
            <a:avLst/>
          </a:prstGeom>
          <a:blipFill dpi="0" rotWithShape="0">
            <a:blip r:embed="rId34" cstate="print"/>
            <a:srcRect/>
            <a:stretch>
              <a:fillRect r="-49093"/>
            </a:stretch>
          </a:blipFill>
          <a:ln w="9525">
            <a:solidFill>
              <a:srgbClr val="808080"/>
            </a:solidFill>
            <a:round/>
            <a:headEnd/>
            <a:tailEnd/>
          </a:ln>
          <a:effectLst/>
        </p:spPr>
        <p:txBody>
          <a:bodyPr wrap="none" anchor="ctr"/>
          <a:lstStyle/>
          <a:p>
            <a:pPr algn="ctr">
              <a:defRPr/>
            </a:pPr>
            <a:endParaRPr lang="en-US"/>
          </a:p>
        </p:txBody>
      </p:sp>
      <p:sp>
        <p:nvSpPr>
          <p:cNvPr id="7179" name="Oval 8" descr="Picture3"/>
          <p:cNvSpPr>
            <a:spLocks noChangeArrowheads="1"/>
          </p:cNvSpPr>
          <p:nvPr>
            <p:custDataLst>
              <p:tags r:id="rId8"/>
            </p:custDataLst>
          </p:nvPr>
        </p:nvSpPr>
        <p:spPr bwMode="gray">
          <a:xfrm>
            <a:off x="1765300" y="1765300"/>
            <a:ext cx="2824163" cy="2714625"/>
          </a:xfrm>
          <a:prstGeom prst="ellipse">
            <a:avLst/>
          </a:prstGeom>
          <a:blipFill dpi="0" rotWithShape="1">
            <a:blip r:embed="rId35"/>
            <a:srcRect/>
            <a:stretch>
              <a:fillRect/>
            </a:stretch>
          </a:blipFill>
          <a:ln w="9525">
            <a:solidFill>
              <a:srgbClr val="808080"/>
            </a:solidFill>
            <a:round/>
            <a:headEnd/>
            <a:tailEnd/>
          </a:ln>
        </p:spPr>
        <p:txBody>
          <a:bodyPr wrap="none" anchor="ctr"/>
          <a:lstStyle/>
          <a:p>
            <a:pPr algn="ctr"/>
            <a:endParaRPr lang="en-US"/>
          </a:p>
        </p:txBody>
      </p:sp>
      <p:sp>
        <p:nvSpPr>
          <p:cNvPr id="302089" name="Oval 9"/>
          <p:cNvSpPr>
            <a:spLocks noChangeArrowheads="1"/>
          </p:cNvSpPr>
          <p:nvPr>
            <p:custDataLst>
              <p:tags r:id="rId9"/>
            </p:custDataLst>
          </p:nvPr>
        </p:nvSpPr>
        <p:spPr bwMode="gray">
          <a:xfrm>
            <a:off x="3015722" y="3825540"/>
            <a:ext cx="2824727" cy="2714959"/>
          </a:xfrm>
          <a:prstGeom prst="ellipse">
            <a:avLst/>
          </a:prstGeom>
          <a:blipFill dpi="0" rotWithShape="1">
            <a:blip r:embed="rId36" cstate="print"/>
            <a:srcRect/>
            <a:stretch>
              <a:fillRect r="-49976"/>
            </a:stretch>
          </a:blipFill>
          <a:ln w="9525">
            <a:solidFill>
              <a:srgbClr val="808080"/>
            </a:solidFill>
            <a:round/>
            <a:headEnd/>
            <a:tailEnd/>
          </a:ln>
          <a:effectLst/>
        </p:spPr>
        <p:txBody>
          <a:bodyPr wrap="none" anchor="ctr"/>
          <a:lstStyle/>
          <a:p>
            <a:pPr algn="ctr">
              <a:defRPr/>
            </a:pPr>
            <a:endParaRPr lang="en-US"/>
          </a:p>
        </p:txBody>
      </p:sp>
      <p:sp>
        <p:nvSpPr>
          <p:cNvPr id="7183" name="Freeform 10"/>
          <p:cNvSpPr>
            <a:spLocks/>
          </p:cNvSpPr>
          <p:nvPr>
            <p:custDataLst>
              <p:tags r:id="rId10"/>
            </p:custDataLst>
          </p:nvPr>
        </p:nvSpPr>
        <p:spPr bwMode="gray">
          <a:xfrm>
            <a:off x="4460875" y="3829050"/>
            <a:ext cx="1160463" cy="657225"/>
          </a:xfrm>
          <a:custGeom>
            <a:avLst/>
            <a:gdLst>
              <a:gd name="T0" fmla="*/ 0 w 760"/>
              <a:gd name="T1" fmla="*/ 0 h 423"/>
              <a:gd name="T2" fmla="*/ 2147483647 w 760"/>
              <a:gd name="T3" fmla="*/ 0 h 423"/>
              <a:gd name="T4" fmla="*/ 2147483647 w 760"/>
              <a:gd name="T5" fmla="*/ 2147483647 h 423"/>
              <a:gd name="T6" fmla="*/ 2147483647 w 760"/>
              <a:gd name="T7" fmla="*/ 2147483647 h 423"/>
              <a:gd name="T8" fmla="*/ 2147483647 w 760"/>
              <a:gd name="T9" fmla="*/ 2147483647 h 423"/>
              <a:gd name="T10" fmla="*/ 2147483647 w 760"/>
              <a:gd name="T11" fmla="*/ 2147483647 h 423"/>
              <a:gd name="T12" fmla="*/ 2147483647 w 760"/>
              <a:gd name="T13" fmla="*/ 2147483647 h 423"/>
              <a:gd name="T14" fmla="*/ 2147483647 w 760"/>
              <a:gd name="T15" fmla="*/ 2147483647 h 423"/>
              <a:gd name="T16" fmla="*/ 2147483647 w 760"/>
              <a:gd name="T17" fmla="*/ 2147483647 h 423"/>
              <a:gd name="T18" fmla="*/ 2147483647 w 760"/>
              <a:gd name="T19" fmla="*/ 2147483647 h 423"/>
              <a:gd name="T20" fmla="*/ 2147483647 w 760"/>
              <a:gd name="T21" fmla="*/ 2147483647 h 423"/>
              <a:gd name="T22" fmla="*/ 2147483647 w 760"/>
              <a:gd name="T23" fmla="*/ 2147483647 h 423"/>
              <a:gd name="T24" fmla="*/ 2147483647 w 760"/>
              <a:gd name="T25" fmla="*/ 2147483647 h 423"/>
              <a:gd name="T26" fmla="*/ 2147483647 w 760"/>
              <a:gd name="T27" fmla="*/ 2147483647 h 423"/>
              <a:gd name="T28" fmla="*/ 2147483647 w 760"/>
              <a:gd name="T29" fmla="*/ 2147483647 h 423"/>
              <a:gd name="T30" fmla="*/ 2147483647 w 760"/>
              <a:gd name="T31" fmla="*/ 2147483647 h 423"/>
              <a:gd name="T32" fmla="*/ 2147483647 w 760"/>
              <a:gd name="T33" fmla="*/ 2147483647 h 423"/>
              <a:gd name="T34" fmla="*/ 2147483647 w 760"/>
              <a:gd name="T35" fmla="*/ 2147483647 h 423"/>
              <a:gd name="T36" fmla="*/ 2147483647 w 760"/>
              <a:gd name="T37" fmla="*/ 2147483647 h 423"/>
              <a:gd name="T38" fmla="*/ 2147483647 w 760"/>
              <a:gd name="T39" fmla="*/ 2147483647 h 423"/>
              <a:gd name="T40" fmla="*/ 2147483647 w 760"/>
              <a:gd name="T41" fmla="*/ 2147483647 h 423"/>
              <a:gd name="T42" fmla="*/ 2147483647 w 760"/>
              <a:gd name="T43" fmla="*/ 2147483647 h 423"/>
              <a:gd name="T44" fmla="*/ 2147483647 w 760"/>
              <a:gd name="T45" fmla="*/ 2147483647 h 423"/>
              <a:gd name="T46" fmla="*/ 2147483647 w 760"/>
              <a:gd name="T47" fmla="*/ 2147483647 h 423"/>
              <a:gd name="T48" fmla="*/ 2147483647 w 760"/>
              <a:gd name="T49" fmla="*/ 2147483647 h 423"/>
              <a:gd name="T50" fmla="*/ 2147483647 w 760"/>
              <a:gd name="T51" fmla="*/ 2147483647 h 423"/>
              <a:gd name="T52" fmla="*/ 0 w 760"/>
              <a:gd name="T53" fmla="*/ 0 h 4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60"/>
              <a:gd name="T82" fmla="*/ 0 h 423"/>
              <a:gd name="T83" fmla="*/ 760 w 760"/>
              <a:gd name="T84" fmla="*/ 423 h 4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60" h="423">
                <a:moveTo>
                  <a:pt x="0" y="0"/>
                </a:moveTo>
                <a:lnTo>
                  <a:pt x="52" y="0"/>
                </a:lnTo>
                <a:lnTo>
                  <a:pt x="118" y="9"/>
                </a:lnTo>
                <a:lnTo>
                  <a:pt x="186" y="24"/>
                </a:lnTo>
                <a:lnTo>
                  <a:pt x="253" y="42"/>
                </a:lnTo>
                <a:lnTo>
                  <a:pt x="315" y="63"/>
                </a:lnTo>
                <a:lnTo>
                  <a:pt x="388" y="93"/>
                </a:lnTo>
                <a:lnTo>
                  <a:pt x="448" y="126"/>
                </a:lnTo>
                <a:lnTo>
                  <a:pt x="523" y="174"/>
                </a:lnTo>
                <a:lnTo>
                  <a:pt x="577" y="219"/>
                </a:lnTo>
                <a:lnTo>
                  <a:pt x="640" y="279"/>
                </a:lnTo>
                <a:lnTo>
                  <a:pt x="696" y="339"/>
                </a:lnTo>
                <a:lnTo>
                  <a:pt x="760" y="423"/>
                </a:lnTo>
                <a:lnTo>
                  <a:pt x="694" y="420"/>
                </a:lnTo>
                <a:lnTo>
                  <a:pt x="610" y="410"/>
                </a:lnTo>
                <a:lnTo>
                  <a:pt x="532" y="393"/>
                </a:lnTo>
                <a:lnTo>
                  <a:pt x="451" y="366"/>
                </a:lnTo>
                <a:lnTo>
                  <a:pt x="397" y="342"/>
                </a:lnTo>
                <a:lnTo>
                  <a:pt x="330" y="311"/>
                </a:lnTo>
                <a:lnTo>
                  <a:pt x="271" y="275"/>
                </a:lnTo>
                <a:lnTo>
                  <a:pt x="214" y="237"/>
                </a:lnTo>
                <a:lnTo>
                  <a:pt x="163" y="192"/>
                </a:lnTo>
                <a:lnTo>
                  <a:pt x="112" y="147"/>
                </a:lnTo>
                <a:lnTo>
                  <a:pt x="79" y="111"/>
                </a:lnTo>
                <a:lnTo>
                  <a:pt x="43" y="66"/>
                </a:lnTo>
                <a:lnTo>
                  <a:pt x="21" y="30"/>
                </a:lnTo>
                <a:lnTo>
                  <a:pt x="0" y="0"/>
                </a:lnTo>
                <a:close/>
              </a:path>
            </a:pathLst>
          </a:custGeom>
          <a:solidFill>
            <a:schemeClr val="accent2"/>
          </a:solidFill>
          <a:ln w="19050" cap="rnd" cmpd="sng">
            <a:solidFill>
              <a:schemeClr val="bg1"/>
            </a:solidFill>
            <a:prstDash val="solid"/>
            <a:round/>
            <a:headEnd type="none" w="med" len="med"/>
            <a:tailEnd type="none" w="med" len="med"/>
          </a:ln>
        </p:spPr>
        <p:txBody>
          <a:bodyPr/>
          <a:lstStyle/>
          <a:p>
            <a:endParaRPr lang="en-US"/>
          </a:p>
        </p:txBody>
      </p:sp>
      <p:sp>
        <p:nvSpPr>
          <p:cNvPr id="7184" name="Freeform 11"/>
          <p:cNvSpPr>
            <a:spLocks/>
          </p:cNvSpPr>
          <p:nvPr>
            <p:custDataLst>
              <p:tags r:id="rId11"/>
            </p:custDataLst>
          </p:nvPr>
        </p:nvSpPr>
        <p:spPr bwMode="gray">
          <a:xfrm>
            <a:off x="3240088" y="3829050"/>
            <a:ext cx="1144587" cy="650875"/>
          </a:xfrm>
          <a:custGeom>
            <a:avLst/>
            <a:gdLst>
              <a:gd name="T0" fmla="*/ 2147483647 w 750"/>
              <a:gd name="T1" fmla="*/ 0 h 420"/>
              <a:gd name="T2" fmla="*/ 2147483647 w 750"/>
              <a:gd name="T3" fmla="*/ 2147483647 h 420"/>
              <a:gd name="T4" fmla="*/ 2147483647 w 750"/>
              <a:gd name="T5" fmla="*/ 2147483647 h 420"/>
              <a:gd name="T6" fmla="*/ 2147483647 w 750"/>
              <a:gd name="T7" fmla="*/ 2147483647 h 420"/>
              <a:gd name="T8" fmla="*/ 2147483647 w 750"/>
              <a:gd name="T9" fmla="*/ 2147483647 h 420"/>
              <a:gd name="T10" fmla="*/ 2147483647 w 750"/>
              <a:gd name="T11" fmla="*/ 2147483647 h 420"/>
              <a:gd name="T12" fmla="*/ 2147483647 w 750"/>
              <a:gd name="T13" fmla="*/ 2147483647 h 420"/>
              <a:gd name="T14" fmla="*/ 2147483647 w 750"/>
              <a:gd name="T15" fmla="*/ 2147483647 h 420"/>
              <a:gd name="T16" fmla="*/ 2147483647 w 750"/>
              <a:gd name="T17" fmla="*/ 2147483647 h 420"/>
              <a:gd name="T18" fmla="*/ 2147483647 w 750"/>
              <a:gd name="T19" fmla="*/ 2147483647 h 420"/>
              <a:gd name="T20" fmla="*/ 2147483647 w 750"/>
              <a:gd name="T21" fmla="*/ 2147483647 h 420"/>
              <a:gd name="T22" fmla="*/ 2147483647 w 750"/>
              <a:gd name="T23" fmla="*/ 2147483647 h 420"/>
              <a:gd name="T24" fmla="*/ 2147483647 w 750"/>
              <a:gd name="T25" fmla="*/ 2147483647 h 420"/>
              <a:gd name="T26" fmla="*/ 2147483647 w 750"/>
              <a:gd name="T27" fmla="*/ 2147483647 h 420"/>
              <a:gd name="T28" fmla="*/ 2147483647 w 750"/>
              <a:gd name="T29" fmla="*/ 2147483647 h 420"/>
              <a:gd name="T30" fmla="*/ 2147483647 w 750"/>
              <a:gd name="T31" fmla="*/ 2147483647 h 420"/>
              <a:gd name="T32" fmla="*/ 2147483647 w 750"/>
              <a:gd name="T33" fmla="*/ 2147483647 h 420"/>
              <a:gd name="T34" fmla="*/ 2147483647 w 750"/>
              <a:gd name="T35" fmla="*/ 2147483647 h 420"/>
              <a:gd name="T36" fmla="*/ 2147483647 w 750"/>
              <a:gd name="T37" fmla="*/ 2147483647 h 420"/>
              <a:gd name="T38" fmla="*/ 0 w 750"/>
              <a:gd name="T39" fmla="*/ 2147483647 h 420"/>
              <a:gd name="T40" fmla="*/ 2147483647 w 750"/>
              <a:gd name="T41" fmla="*/ 2147483647 h 420"/>
              <a:gd name="T42" fmla="*/ 2147483647 w 750"/>
              <a:gd name="T43" fmla="*/ 2147483647 h 420"/>
              <a:gd name="T44" fmla="*/ 2147483647 w 750"/>
              <a:gd name="T45" fmla="*/ 2147483647 h 420"/>
              <a:gd name="T46" fmla="*/ 2147483647 w 750"/>
              <a:gd name="T47" fmla="*/ 2147483647 h 420"/>
              <a:gd name="T48" fmla="*/ 2147483647 w 750"/>
              <a:gd name="T49" fmla="*/ 2147483647 h 420"/>
              <a:gd name="T50" fmla="*/ 2147483647 w 750"/>
              <a:gd name="T51" fmla="*/ 2147483647 h 420"/>
              <a:gd name="T52" fmla="*/ 2147483647 w 750"/>
              <a:gd name="T53" fmla="*/ 2147483647 h 420"/>
              <a:gd name="T54" fmla="*/ 2147483647 w 750"/>
              <a:gd name="T55" fmla="*/ 2147483647 h 420"/>
              <a:gd name="T56" fmla="*/ 2147483647 w 750"/>
              <a:gd name="T57" fmla="*/ 2147483647 h 420"/>
              <a:gd name="T58" fmla="*/ 2147483647 w 750"/>
              <a:gd name="T59" fmla="*/ 2147483647 h 420"/>
              <a:gd name="T60" fmla="*/ 2147483647 w 750"/>
              <a:gd name="T61" fmla="*/ 2147483647 h 420"/>
              <a:gd name="T62" fmla="*/ 2147483647 w 750"/>
              <a:gd name="T63" fmla="*/ 2147483647 h 420"/>
              <a:gd name="T64" fmla="*/ 2147483647 w 750"/>
              <a:gd name="T65" fmla="*/ 2147483647 h 420"/>
              <a:gd name="T66" fmla="*/ 2147483647 w 750"/>
              <a:gd name="T67" fmla="*/ 2147483647 h 420"/>
              <a:gd name="T68" fmla="*/ 2147483647 w 750"/>
              <a:gd name="T69" fmla="*/ 2147483647 h 420"/>
              <a:gd name="T70" fmla="*/ 2147483647 w 750"/>
              <a:gd name="T71" fmla="*/ 2147483647 h 420"/>
              <a:gd name="T72" fmla="*/ 2147483647 w 750"/>
              <a:gd name="T73" fmla="*/ 2147483647 h 420"/>
              <a:gd name="T74" fmla="*/ 2147483647 w 750"/>
              <a:gd name="T75" fmla="*/ 2147483647 h 420"/>
              <a:gd name="T76" fmla="*/ 2147483647 w 750"/>
              <a:gd name="T77" fmla="*/ 2147483647 h 420"/>
              <a:gd name="T78" fmla="*/ 2147483647 w 750"/>
              <a:gd name="T79" fmla="*/ 0 h 420"/>
              <a:gd name="T80" fmla="*/ 2147483647 w 750"/>
              <a:gd name="T81" fmla="*/ 0 h 4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50"/>
              <a:gd name="T124" fmla="*/ 0 h 420"/>
              <a:gd name="T125" fmla="*/ 750 w 750"/>
              <a:gd name="T126" fmla="*/ 420 h 4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50" h="420">
                <a:moveTo>
                  <a:pt x="750" y="0"/>
                </a:moveTo>
                <a:lnTo>
                  <a:pt x="736" y="23"/>
                </a:lnTo>
                <a:lnTo>
                  <a:pt x="714" y="54"/>
                </a:lnTo>
                <a:lnTo>
                  <a:pt x="687" y="90"/>
                </a:lnTo>
                <a:lnTo>
                  <a:pt x="660" y="120"/>
                </a:lnTo>
                <a:lnTo>
                  <a:pt x="639" y="146"/>
                </a:lnTo>
                <a:lnTo>
                  <a:pt x="612" y="168"/>
                </a:lnTo>
                <a:lnTo>
                  <a:pt x="573" y="206"/>
                </a:lnTo>
                <a:lnTo>
                  <a:pt x="537" y="234"/>
                </a:lnTo>
                <a:lnTo>
                  <a:pt x="496" y="264"/>
                </a:lnTo>
                <a:lnTo>
                  <a:pt x="451" y="293"/>
                </a:lnTo>
                <a:lnTo>
                  <a:pt x="409" y="317"/>
                </a:lnTo>
                <a:lnTo>
                  <a:pt x="366" y="336"/>
                </a:lnTo>
                <a:lnTo>
                  <a:pt x="316" y="357"/>
                </a:lnTo>
                <a:lnTo>
                  <a:pt x="268" y="374"/>
                </a:lnTo>
                <a:lnTo>
                  <a:pt x="210" y="392"/>
                </a:lnTo>
                <a:lnTo>
                  <a:pt x="148" y="405"/>
                </a:lnTo>
                <a:lnTo>
                  <a:pt x="93" y="414"/>
                </a:lnTo>
                <a:lnTo>
                  <a:pt x="43" y="419"/>
                </a:lnTo>
                <a:lnTo>
                  <a:pt x="0" y="420"/>
                </a:lnTo>
                <a:lnTo>
                  <a:pt x="21" y="386"/>
                </a:lnTo>
                <a:lnTo>
                  <a:pt x="40" y="357"/>
                </a:lnTo>
                <a:lnTo>
                  <a:pt x="64" y="329"/>
                </a:lnTo>
                <a:lnTo>
                  <a:pt x="93" y="294"/>
                </a:lnTo>
                <a:lnTo>
                  <a:pt x="123" y="263"/>
                </a:lnTo>
                <a:lnTo>
                  <a:pt x="159" y="231"/>
                </a:lnTo>
                <a:lnTo>
                  <a:pt x="196" y="198"/>
                </a:lnTo>
                <a:lnTo>
                  <a:pt x="235" y="168"/>
                </a:lnTo>
                <a:lnTo>
                  <a:pt x="265" y="149"/>
                </a:lnTo>
                <a:lnTo>
                  <a:pt x="300" y="126"/>
                </a:lnTo>
                <a:lnTo>
                  <a:pt x="345" y="104"/>
                </a:lnTo>
                <a:lnTo>
                  <a:pt x="387" y="83"/>
                </a:lnTo>
                <a:lnTo>
                  <a:pt x="429" y="66"/>
                </a:lnTo>
                <a:lnTo>
                  <a:pt x="469" y="51"/>
                </a:lnTo>
                <a:lnTo>
                  <a:pt x="505" y="39"/>
                </a:lnTo>
                <a:lnTo>
                  <a:pt x="544" y="27"/>
                </a:lnTo>
                <a:lnTo>
                  <a:pt x="583" y="18"/>
                </a:lnTo>
                <a:lnTo>
                  <a:pt x="630" y="11"/>
                </a:lnTo>
                <a:lnTo>
                  <a:pt x="679" y="3"/>
                </a:lnTo>
                <a:lnTo>
                  <a:pt x="733" y="0"/>
                </a:lnTo>
                <a:lnTo>
                  <a:pt x="750" y="0"/>
                </a:lnTo>
                <a:close/>
              </a:path>
            </a:pathLst>
          </a:custGeom>
          <a:solidFill>
            <a:schemeClr val="accent2"/>
          </a:solidFill>
          <a:ln w="19050" cap="rnd" cmpd="sng">
            <a:solidFill>
              <a:schemeClr val="bg1"/>
            </a:solidFill>
            <a:prstDash val="solid"/>
            <a:round/>
            <a:headEnd type="none" w="med" len="med"/>
            <a:tailEnd type="none" w="med" len="med"/>
          </a:ln>
        </p:spPr>
        <p:txBody>
          <a:bodyPr/>
          <a:lstStyle/>
          <a:p>
            <a:endParaRPr lang="en-US"/>
          </a:p>
        </p:txBody>
      </p:sp>
      <p:sp>
        <p:nvSpPr>
          <p:cNvPr id="7185" name="Freeform 12"/>
          <p:cNvSpPr>
            <a:spLocks/>
          </p:cNvSpPr>
          <p:nvPr>
            <p:custDataLst>
              <p:tags r:id="rId12"/>
            </p:custDataLst>
          </p:nvPr>
        </p:nvSpPr>
        <p:spPr bwMode="gray">
          <a:xfrm rot="-3586111">
            <a:off x="3890169" y="2804319"/>
            <a:ext cx="1073150" cy="639762"/>
          </a:xfrm>
          <a:custGeom>
            <a:avLst/>
            <a:gdLst>
              <a:gd name="T0" fmla="*/ 2147483647 w 750"/>
              <a:gd name="T1" fmla="*/ 0 h 420"/>
              <a:gd name="T2" fmla="*/ 2147483647 w 750"/>
              <a:gd name="T3" fmla="*/ 2147483647 h 420"/>
              <a:gd name="T4" fmla="*/ 2147483647 w 750"/>
              <a:gd name="T5" fmla="*/ 2147483647 h 420"/>
              <a:gd name="T6" fmla="*/ 2147483647 w 750"/>
              <a:gd name="T7" fmla="*/ 2147483647 h 420"/>
              <a:gd name="T8" fmla="*/ 2147483647 w 750"/>
              <a:gd name="T9" fmla="*/ 2147483647 h 420"/>
              <a:gd name="T10" fmla="*/ 2147483647 w 750"/>
              <a:gd name="T11" fmla="*/ 2147483647 h 420"/>
              <a:gd name="T12" fmla="*/ 2147483647 w 750"/>
              <a:gd name="T13" fmla="*/ 2147483647 h 420"/>
              <a:gd name="T14" fmla="*/ 2147483647 w 750"/>
              <a:gd name="T15" fmla="*/ 2147483647 h 420"/>
              <a:gd name="T16" fmla="*/ 2147483647 w 750"/>
              <a:gd name="T17" fmla="*/ 2147483647 h 420"/>
              <a:gd name="T18" fmla="*/ 2147483647 w 750"/>
              <a:gd name="T19" fmla="*/ 2147483647 h 420"/>
              <a:gd name="T20" fmla="*/ 2147483647 w 750"/>
              <a:gd name="T21" fmla="*/ 2147483647 h 420"/>
              <a:gd name="T22" fmla="*/ 2147483647 w 750"/>
              <a:gd name="T23" fmla="*/ 2147483647 h 420"/>
              <a:gd name="T24" fmla="*/ 2147483647 w 750"/>
              <a:gd name="T25" fmla="*/ 2147483647 h 420"/>
              <a:gd name="T26" fmla="*/ 2147483647 w 750"/>
              <a:gd name="T27" fmla="*/ 2147483647 h 420"/>
              <a:gd name="T28" fmla="*/ 2147483647 w 750"/>
              <a:gd name="T29" fmla="*/ 2147483647 h 420"/>
              <a:gd name="T30" fmla="*/ 2147483647 w 750"/>
              <a:gd name="T31" fmla="*/ 2147483647 h 420"/>
              <a:gd name="T32" fmla="*/ 2147483647 w 750"/>
              <a:gd name="T33" fmla="*/ 2147483647 h 420"/>
              <a:gd name="T34" fmla="*/ 2147483647 w 750"/>
              <a:gd name="T35" fmla="*/ 2147483647 h 420"/>
              <a:gd name="T36" fmla="*/ 2147483647 w 750"/>
              <a:gd name="T37" fmla="*/ 2147483647 h 420"/>
              <a:gd name="T38" fmla="*/ 0 w 750"/>
              <a:gd name="T39" fmla="*/ 2147483647 h 420"/>
              <a:gd name="T40" fmla="*/ 2147483647 w 750"/>
              <a:gd name="T41" fmla="*/ 2147483647 h 420"/>
              <a:gd name="T42" fmla="*/ 2147483647 w 750"/>
              <a:gd name="T43" fmla="*/ 2147483647 h 420"/>
              <a:gd name="T44" fmla="*/ 2147483647 w 750"/>
              <a:gd name="T45" fmla="*/ 2147483647 h 420"/>
              <a:gd name="T46" fmla="*/ 2147483647 w 750"/>
              <a:gd name="T47" fmla="*/ 2147483647 h 420"/>
              <a:gd name="T48" fmla="*/ 2147483647 w 750"/>
              <a:gd name="T49" fmla="*/ 2147483647 h 420"/>
              <a:gd name="T50" fmla="*/ 2147483647 w 750"/>
              <a:gd name="T51" fmla="*/ 2147483647 h 420"/>
              <a:gd name="T52" fmla="*/ 2147483647 w 750"/>
              <a:gd name="T53" fmla="*/ 2147483647 h 420"/>
              <a:gd name="T54" fmla="*/ 2147483647 w 750"/>
              <a:gd name="T55" fmla="*/ 2147483647 h 420"/>
              <a:gd name="T56" fmla="*/ 2147483647 w 750"/>
              <a:gd name="T57" fmla="*/ 2147483647 h 420"/>
              <a:gd name="T58" fmla="*/ 2147483647 w 750"/>
              <a:gd name="T59" fmla="*/ 2147483647 h 420"/>
              <a:gd name="T60" fmla="*/ 2147483647 w 750"/>
              <a:gd name="T61" fmla="*/ 2147483647 h 420"/>
              <a:gd name="T62" fmla="*/ 2147483647 w 750"/>
              <a:gd name="T63" fmla="*/ 2147483647 h 420"/>
              <a:gd name="T64" fmla="*/ 2147483647 w 750"/>
              <a:gd name="T65" fmla="*/ 2147483647 h 420"/>
              <a:gd name="T66" fmla="*/ 2147483647 w 750"/>
              <a:gd name="T67" fmla="*/ 2147483647 h 420"/>
              <a:gd name="T68" fmla="*/ 2147483647 w 750"/>
              <a:gd name="T69" fmla="*/ 2147483647 h 420"/>
              <a:gd name="T70" fmla="*/ 2147483647 w 750"/>
              <a:gd name="T71" fmla="*/ 2147483647 h 420"/>
              <a:gd name="T72" fmla="*/ 2147483647 w 750"/>
              <a:gd name="T73" fmla="*/ 2147483647 h 420"/>
              <a:gd name="T74" fmla="*/ 2147483647 w 750"/>
              <a:gd name="T75" fmla="*/ 2147483647 h 420"/>
              <a:gd name="T76" fmla="*/ 2147483647 w 750"/>
              <a:gd name="T77" fmla="*/ 2147483647 h 420"/>
              <a:gd name="T78" fmla="*/ 2147483647 w 750"/>
              <a:gd name="T79" fmla="*/ 0 h 420"/>
              <a:gd name="T80" fmla="*/ 2147483647 w 750"/>
              <a:gd name="T81" fmla="*/ 0 h 4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50"/>
              <a:gd name="T124" fmla="*/ 0 h 420"/>
              <a:gd name="T125" fmla="*/ 750 w 750"/>
              <a:gd name="T126" fmla="*/ 420 h 4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50" h="420">
                <a:moveTo>
                  <a:pt x="750" y="0"/>
                </a:moveTo>
                <a:lnTo>
                  <a:pt x="736" y="23"/>
                </a:lnTo>
                <a:lnTo>
                  <a:pt x="714" y="54"/>
                </a:lnTo>
                <a:lnTo>
                  <a:pt x="687" y="90"/>
                </a:lnTo>
                <a:lnTo>
                  <a:pt x="660" y="120"/>
                </a:lnTo>
                <a:lnTo>
                  <a:pt x="639" y="146"/>
                </a:lnTo>
                <a:lnTo>
                  <a:pt x="612" y="168"/>
                </a:lnTo>
                <a:lnTo>
                  <a:pt x="573" y="206"/>
                </a:lnTo>
                <a:lnTo>
                  <a:pt x="537" y="234"/>
                </a:lnTo>
                <a:lnTo>
                  <a:pt x="496" y="264"/>
                </a:lnTo>
                <a:lnTo>
                  <a:pt x="451" y="293"/>
                </a:lnTo>
                <a:lnTo>
                  <a:pt x="409" y="317"/>
                </a:lnTo>
                <a:lnTo>
                  <a:pt x="366" y="336"/>
                </a:lnTo>
                <a:lnTo>
                  <a:pt x="316" y="357"/>
                </a:lnTo>
                <a:lnTo>
                  <a:pt x="268" y="374"/>
                </a:lnTo>
                <a:lnTo>
                  <a:pt x="210" y="392"/>
                </a:lnTo>
                <a:lnTo>
                  <a:pt x="148" y="405"/>
                </a:lnTo>
                <a:lnTo>
                  <a:pt x="93" y="414"/>
                </a:lnTo>
                <a:lnTo>
                  <a:pt x="43" y="419"/>
                </a:lnTo>
                <a:lnTo>
                  <a:pt x="0" y="420"/>
                </a:lnTo>
                <a:lnTo>
                  <a:pt x="21" y="386"/>
                </a:lnTo>
                <a:lnTo>
                  <a:pt x="40" y="357"/>
                </a:lnTo>
                <a:lnTo>
                  <a:pt x="64" y="329"/>
                </a:lnTo>
                <a:lnTo>
                  <a:pt x="93" y="294"/>
                </a:lnTo>
                <a:lnTo>
                  <a:pt x="123" y="263"/>
                </a:lnTo>
                <a:lnTo>
                  <a:pt x="159" y="231"/>
                </a:lnTo>
                <a:lnTo>
                  <a:pt x="196" y="198"/>
                </a:lnTo>
                <a:lnTo>
                  <a:pt x="235" y="168"/>
                </a:lnTo>
                <a:lnTo>
                  <a:pt x="265" y="149"/>
                </a:lnTo>
                <a:lnTo>
                  <a:pt x="300" y="126"/>
                </a:lnTo>
                <a:lnTo>
                  <a:pt x="345" y="104"/>
                </a:lnTo>
                <a:lnTo>
                  <a:pt x="387" y="83"/>
                </a:lnTo>
                <a:lnTo>
                  <a:pt x="429" y="66"/>
                </a:lnTo>
                <a:lnTo>
                  <a:pt x="469" y="51"/>
                </a:lnTo>
                <a:lnTo>
                  <a:pt x="505" y="39"/>
                </a:lnTo>
                <a:lnTo>
                  <a:pt x="544" y="27"/>
                </a:lnTo>
                <a:lnTo>
                  <a:pt x="583" y="18"/>
                </a:lnTo>
                <a:lnTo>
                  <a:pt x="630" y="11"/>
                </a:lnTo>
                <a:lnTo>
                  <a:pt x="679" y="3"/>
                </a:lnTo>
                <a:lnTo>
                  <a:pt x="733" y="0"/>
                </a:lnTo>
                <a:lnTo>
                  <a:pt x="750" y="0"/>
                </a:lnTo>
                <a:close/>
              </a:path>
            </a:pathLst>
          </a:custGeom>
          <a:solidFill>
            <a:schemeClr val="accent2"/>
          </a:solidFill>
          <a:ln w="19050" cap="rnd" cmpd="sng">
            <a:solidFill>
              <a:schemeClr val="accent2"/>
            </a:solidFill>
            <a:prstDash val="solid"/>
            <a:round/>
            <a:headEnd type="none" w="med" len="med"/>
            <a:tailEnd type="none" w="med" len="med"/>
          </a:ln>
        </p:spPr>
        <p:txBody>
          <a:bodyPr/>
          <a:lstStyle/>
          <a:p>
            <a:endParaRPr lang="en-US"/>
          </a:p>
        </p:txBody>
      </p:sp>
      <p:sp>
        <p:nvSpPr>
          <p:cNvPr id="7186" name="Oval 13"/>
          <p:cNvSpPr>
            <a:spLocks noChangeArrowheads="1"/>
          </p:cNvSpPr>
          <p:nvPr/>
        </p:nvSpPr>
        <p:spPr bwMode="gray">
          <a:xfrm>
            <a:off x="1765300" y="1765300"/>
            <a:ext cx="2824163" cy="2714625"/>
          </a:xfrm>
          <a:prstGeom prst="ellipse">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7187" name="Oval 14"/>
          <p:cNvSpPr>
            <a:spLocks noChangeArrowheads="1"/>
          </p:cNvSpPr>
          <p:nvPr/>
        </p:nvSpPr>
        <p:spPr bwMode="gray">
          <a:xfrm>
            <a:off x="4246563" y="1782763"/>
            <a:ext cx="2825750" cy="2716212"/>
          </a:xfrm>
          <a:prstGeom prst="ellipse">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7188" name="Oval 15"/>
          <p:cNvSpPr>
            <a:spLocks noChangeArrowheads="1"/>
          </p:cNvSpPr>
          <p:nvPr/>
        </p:nvSpPr>
        <p:spPr bwMode="gray">
          <a:xfrm>
            <a:off x="3016250" y="3825875"/>
            <a:ext cx="2824163" cy="2714625"/>
          </a:xfrm>
          <a:prstGeom prst="ellipse">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7189" name="Oval 17"/>
          <p:cNvSpPr>
            <a:spLocks noChangeArrowheads="1"/>
          </p:cNvSpPr>
          <p:nvPr>
            <p:custDataLst>
              <p:tags r:id="rId13"/>
            </p:custDataLst>
          </p:nvPr>
        </p:nvSpPr>
        <p:spPr bwMode="gray">
          <a:xfrm>
            <a:off x="3016250" y="3825875"/>
            <a:ext cx="2824163" cy="2714625"/>
          </a:xfrm>
          <a:prstGeom prst="ellipse">
            <a:avLst/>
          </a:prstGeom>
          <a:solidFill>
            <a:schemeClr val="bg1">
              <a:alpha val="49019"/>
            </a:schemeClr>
          </a:soli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lstStyle/>
          <a:p>
            <a:pPr algn="ctr"/>
            <a:endParaRPr lang="en-US"/>
          </a:p>
        </p:txBody>
      </p:sp>
      <p:sp>
        <p:nvSpPr>
          <p:cNvPr id="7190" name="Oval 18"/>
          <p:cNvSpPr>
            <a:spLocks noChangeArrowheads="1"/>
          </p:cNvSpPr>
          <p:nvPr>
            <p:custDataLst>
              <p:tags r:id="rId14"/>
            </p:custDataLst>
          </p:nvPr>
        </p:nvSpPr>
        <p:spPr bwMode="gray">
          <a:xfrm>
            <a:off x="4246563" y="1782763"/>
            <a:ext cx="2825750" cy="2716212"/>
          </a:xfrm>
          <a:prstGeom prst="ellipse">
            <a:avLst/>
          </a:prstGeom>
          <a:solidFill>
            <a:schemeClr val="bg1">
              <a:alpha val="43137"/>
            </a:schemeClr>
          </a:soli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lstStyle/>
          <a:p>
            <a:pPr algn="ctr"/>
            <a:endParaRPr lang="en-US"/>
          </a:p>
        </p:txBody>
      </p:sp>
      <p:sp>
        <p:nvSpPr>
          <p:cNvPr id="7191" name="Rectangle 19"/>
          <p:cNvSpPr>
            <a:spLocks noChangeArrowheads="1"/>
          </p:cNvSpPr>
          <p:nvPr>
            <p:custDataLst>
              <p:tags r:id="rId15"/>
            </p:custDataLst>
          </p:nvPr>
        </p:nvSpPr>
        <p:spPr bwMode="gray">
          <a:xfrm>
            <a:off x="1922463" y="2861330"/>
            <a:ext cx="2390775"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spAutoFit/>
          </a:bodyPr>
          <a:lstStyle/>
          <a:p>
            <a:pPr algn="ctr" defTabSz="787400">
              <a:spcBef>
                <a:spcPct val="20000"/>
              </a:spcBef>
            </a:pPr>
            <a:r>
              <a:rPr lang="en-US" sz="2000" b="1" dirty="0">
                <a:solidFill>
                  <a:schemeClr val="accent1">
                    <a:lumMod val="50000"/>
                  </a:schemeClr>
                </a:solidFill>
              </a:rPr>
              <a:t>Agricultural </a:t>
            </a:r>
          </a:p>
          <a:p>
            <a:pPr algn="ctr" defTabSz="787400">
              <a:spcBef>
                <a:spcPct val="20000"/>
              </a:spcBef>
            </a:pPr>
            <a:r>
              <a:rPr lang="en-US" sz="2000" b="1" dirty="0">
                <a:solidFill>
                  <a:schemeClr val="accent1">
                    <a:lumMod val="50000"/>
                  </a:schemeClr>
                </a:solidFill>
              </a:rPr>
              <a:t>growth</a:t>
            </a:r>
          </a:p>
          <a:p>
            <a:pPr algn="ctr" defTabSz="787400">
              <a:spcBef>
                <a:spcPct val="20000"/>
              </a:spcBef>
            </a:pPr>
            <a:endParaRPr lang="en-US" sz="2000" b="1" dirty="0">
              <a:solidFill>
                <a:schemeClr val="tx2"/>
              </a:solidFill>
            </a:endParaRPr>
          </a:p>
        </p:txBody>
      </p:sp>
      <p:sp>
        <p:nvSpPr>
          <p:cNvPr id="7192" name="Rectangle 20"/>
          <p:cNvSpPr>
            <a:spLocks noChangeArrowheads="1"/>
          </p:cNvSpPr>
          <p:nvPr>
            <p:custDataLst>
              <p:tags r:id="rId16"/>
            </p:custDataLst>
          </p:nvPr>
        </p:nvSpPr>
        <p:spPr bwMode="gray">
          <a:xfrm>
            <a:off x="4537075" y="2343031"/>
            <a:ext cx="2351088"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spAutoFit/>
          </a:bodyPr>
          <a:lstStyle/>
          <a:p>
            <a:pPr algn="ctr" defTabSz="787400">
              <a:spcBef>
                <a:spcPct val="20000"/>
              </a:spcBef>
            </a:pPr>
            <a:r>
              <a:rPr lang="en-US" sz="2000" b="1" dirty="0">
                <a:solidFill>
                  <a:schemeClr val="tx2"/>
                </a:solidFill>
              </a:rPr>
              <a:t>Sustainable livelihoods for chronically vulnerable</a:t>
            </a:r>
          </a:p>
          <a:p>
            <a:pPr algn="ctr" defTabSz="787400">
              <a:spcBef>
                <a:spcPct val="20000"/>
              </a:spcBef>
            </a:pPr>
            <a:endParaRPr lang="en-US" sz="2000" b="1" dirty="0">
              <a:solidFill>
                <a:schemeClr val="tx2"/>
              </a:solidFill>
            </a:endParaRPr>
          </a:p>
        </p:txBody>
      </p:sp>
      <p:sp>
        <p:nvSpPr>
          <p:cNvPr id="7193" name="Rectangle 21"/>
          <p:cNvSpPr>
            <a:spLocks noChangeArrowheads="1"/>
          </p:cNvSpPr>
          <p:nvPr>
            <p:custDataLst>
              <p:tags r:id="rId17"/>
            </p:custDataLst>
          </p:nvPr>
        </p:nvSpPr>
        <p:spPr bwMode="gray">
          <a:xfrm>
            <a:off x="3271838" y="4586069"/>
            <a:ext cx="2309812"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defTabSz="787400">
              <a:spcBef>
                <a:spcPct val="20000"/>
              </a:spcBef>
            </a:pPr>
            <a:r>
              <a:rPr lang="en-US" sz="2000" b="1" dirty="0">
                <a:solidFill>
                  <a:schemeClr val="tx2"/>
                </a:solidFill>
              </a:rPr>
              <a:t>Policy development and Learning</a:t>
            </a:r>
          </a:p>
          <a:p>
            <a:pPr algn="ctr" defTabSz="787400">
              <a:spcBef>
                <a:spcPct val="20000"/>
              </a:spcBef>
            </a:pPr>
            <a:endParaRPr lang="en-US" sz="2000" b="1" dirty="0">
              <a:solidFill>
                <a:schemeClr val="tx2"/>
              </a:solidFill>
            </a:endParaRPr>
          </a:p>
        </p:txBody>
      </p:sp>
      <p:sp>
        <p:nvSpPr>
          <p:cNvPr id="7194" name="Rectangle 23"/>
          <p:cNvSpPr>
            <a:spLocks noChangeArrowheads="1"/>
          </p:cNvSpPr>
          <p:nvPr>
            <p:custDataLst>
              <p:tags r:id="rId18"/>
            </p:custDataLst>
          </p:nvPr>
        </p:nvSpPr>
        <p:spPr bwMode="gray">
          <a:xfrm>
            <a:off x="457200" y="990600"/>
            <a:ext cx="822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solidFill>
                  <a:schemeClr val="tx2"/>
                </a:solidFill>
              </a:rPr>
              <a:t>USAID/Ethiopia’s strategy will have three interlinked </a:t>
            </a:r>
            <a:r>
              <a:rPr lang="en-US" sz="2000" b="1" i="1">
                <a:solidFill>
                  <a:schemeClr val="tx2"/>
                </a:solidFill>
              </a:rPr>
              <a:t>Focus Areas </a:t>
            </a:r>
            <a:r>
              <a:rPr lang="en-US" sz="2000" b="1">
                <a:solidFill>
                  <a:schemeClr val="tx2"/>
                </a:solidFill>
              </a:rPr>
              <a:t>that will drive food security and nutrition objectives</a:t>
            </a:r>
          </a:p>
        </p:txBody>
      </p:sp>
      <p:sp>
        <p:nvSpPr>
          <p:cNvPr id="7195" name="Rectangle 27"/>
          <p:cNvSpPr>
            <a:spLocks noGrp="1" noChangeArrowheads="1"/>
          </p:cNvSpPr>
          <p:nvPr>
            <p:ph type="title"/>
            <p:custDataLst>
              <p:tags r:id="rId19"/>
            </p:custDataLst>
          </p:nvPr>
        </p:nvSpPr>
        <p:spPr bwMode="gray">
          <a:xfrm>
            <a:off x="4668044" y="228600"/>
            <a:ext cx="4306887" cy="609600"/>
          </a:xfrm>
        </p:spPr>
        <p:txBody>
          <a:bodyPr>
            <a:noAutofit/>
          </a:bodyPr>
          <a:lstStyle/>
          <a:p>
            <a:pPr algn="ctr" eaLnBrk="1" hangingPunct="1"/>
            <a:r>
              <a:rPr lang="en-US" sz="3600" dirty="0" smtClean="0"/>
              <a:t>Strategic Choices: Summary</a:t>
            </a:r>
          </a:p>
        </p:txBody>
      </p:sp>
      <p:sp>
        <p:nvSpPr>
          <p:cNvPr id="7196" name="Rectangle 10"/>
          <p:cNvSpPr>
            <a:spLocks noChangeArrowheads="1"/>
          </p:cNvSpPr>
          <p:nvPr>
            <p:custDataLst>
              <p:tags r:id="rId20"/>
            </p:custDataLst>
          </p:nvPr>
        </p:nvSpPr>
        <p:spPr bwMode="gray">
          <a:xfrm>
            <a:off x="184150" y="2392363"/>
            <a:ext cx="1470025" cy="1109662"/>
          </a:xfrm>
          <a:prstGeom prst="rect">
            <a:avLst/>
          </a:prstGeom>
          <a:solidFill>
            <a:schemeClr val="accent1"/>
          </a:solidFill>
          <a:ln w="9525" algn="ctr">
            <a:solidFill>
              <a:schemeClr val="accent1"/>
            </a:solidFill>
            <a:miter lim="800000"/>
            <a:headEnd/>
            <a:tailEnd/>
          </a:ln>
        </p:spPr>
        <p:txBody>
          <a:bodyPr lIns="137160" tIns="46648" rIns="46648" bIns="46648" anchor="ctr"/>
          <a:lstStyle/>
          <a:p>
            <a:pPr defTabSz="895350">
              <a:spcBef>
                <a:spcPct val="20000"/>
              </a:spcBef>
            </a:pPr>
            <a:r>
              <a:rPr lang="en-US" sz="1600" b="1" dirty="0">
                <a:solidFill>
                  <a:schemeClr val="bg1"/>
                </a:solidFill>
              </a:rPr>
              <a:t>System-wide transformer</a:t>
            </a:r>
          </a:p>
        </p:txBody>
      </p:sp>
      <p:sp>
        <p:nvSpPr>
          <p:cNvPr id="7197" name="Oval 12"/>
          <p:cNvSpPr>
            <a:spLocks noChangeArrowheads="1"/>
          </p:cNvSpPr>
          <p:nvPr>
            <p:custDataLst>
              <p:tags r:id="rId21"/>
            </p:custDataLst>
          </p:nvPr>
        </p:nvSpPr>
        <p:spPr bwMode="gray">
          <a:xfrm flipH="1">
            <a:off x="193675" y="2416175"/>
            <a:ext cx="312738" cy="290513"/>
          </a:xfrm>
          <a:prstGeom prst="ellipse">
            <a:avLst/>
          </a:prstGeom>
          <a:solidFill>
            <a:schemeClr val="accent2"/>
          </a:solidFill>
          <a:ln w="19050" algn="ctr">
            <a:solidFill>
              <a:schemeClr val="bg1"/>
            </a:solidFill>
            <a:round/>
            <a:headEnd/>
            <a:tailEnd/>
          </a:ln>
        </p:spPr>
        <p:txBody>
          <a:bodyPr wrap="none" lIns="0" tIns="0" rIns="0" bIns="0" anchor="ctr" anchorCtr="1"/>
          <a:lstStyle/>
          <a:p>
            <a:pPr>
              <a:spcBef>
                <a:spcPct val="20000"/>
              </a:spcBef>
            </a:pPr>
            <a:r>
              <a:rPr lang="en-US" sz="1600" b="1">
                <a:solidFill>
                  <a:schemeClr val="bg1"/>
                </a:solidFill>
              </a:rPr>
              <a:t>A</a:t>
            </a:r>
          </a:p>
        </p:txBody>
      </p:sp>
      <p:grpSp>
        <p:nvGrpSpPr>
          <p:cNvPr id="7198" name="Group 39"/>
          <p:cNvGrpSpPr>
            <a:grpSpLocks/>
          </p:cNvGrpSpPr>
          <p:nvPr/>
        </p:nvGrpSpPr>
        <p:grpSpPr bwMode="auto">
          <a:xfrm>
            <a:off x="7172325" y="2517775"/>
            <a:ext cx="1470025" cy="1109663"/>
            <a:chOff x="102" y="2000"/>
            <a:chExt cx="926" cy="699"/>
          </a:xfrm>
        </p:grpSpPr>
        <p:sp>
          <p:nvSpPr>
            <p:cNvPr id="7207" name="Rectangle 31"/>
            <p:cNvSpPr>
              <a:spLocks noChangeArrowheads="1"/>
            </p:cNvSpPr>
            <p:nvPr>
              <p:custDataLst>
                <p:tags r:id="rId29"/>
              </p:custDataLst>
            </p:nvPr>
          </p:nvSpPr>
          <p:spPr bwMode="gray">
            <a:xfrm>
              <a:off x="102" y="2000"/>
              <a:ext cx="926" cy="699"/>
            </a:xfrm>
            <a:prstGeom prst="rect">
              <a:avLst/>
            </a:prstGeom>
            <a:solidFill>
              <a:schemeClr val="accent1"/>
            </a:solidFill>
            <a:ln w="9525" algn="ctr">
              <a:solidFill>
                <a:schemeClr val="accent1"/>
              </a:solidFill>
              <a:miter lim="800000"/>
              <a:headEnd/>
              <a:tailEnd/>
            </a:ln>
          </p:spPr>
          <p:txBody>
            <a:bodyPr lIns="137160" tIns="46648" rIns="46648" bIns="46648" anchor="ctr"/>
            <a:lstStyle/>
            <a:p>
              <a:pPr defTabSz="895350">
                <a:spcBef>
                  <a:spcPct val="20000"/>
                </a:spcBef>
              </a:pPr>
              <a:r>
                <a:rPr lang="en-US" sz="1600" b="1" dirty="0">
                  <a:solidFill>
                    <a:schemeClr val="bg1"/>
                  </a:solidFill>
                </a:rPr>
                <a:t>Voice of the Poor</a:t>
              </a:r>
            </a:p>
          </p:txBody>
        </p:sp>
        <p:sp>
          <p:nvSpPr>
            <p:cNvPr id="7208" name="Oval 33"/>
            <p:cNvSpPr>
              <a:spLocks noChangeArrowheads="1"/>
            </p:cNvSpPr>
            <p:nvPr>
              <p:custDataLst>
                <p:tags r:id="rId30"/>
              </p:custDataLst>
            </p:nvPr>
          </p:nvSpPr>
          <p:spPr bwMode="gray">
            <a:xfrm flipH="1">
              <a:off x="117" y="2015"/>
              <a:ext cx="197" cy="183"/>
            </a:xfrm>
            <a:prstGeom prst="ellipse">
              <a:avLst/>
            </a:prstGeom>
            <a:solidFill>
              <a:schemeClr val="accent2"/>
            </a:solidFill>
            <a:ln w="19050" algn="ctr">
              <a:solidFill>
                <a:schemeClr val="bg1"/>
              </a:solidFill>
              <a:round/>
              <a:headEnd/>
              <a:tailEnd/>
            </a:ln>
          </p:spPr>
          <p:txBody>
            <a:bodyPr wrap="none" lIns="0" tIns="0" rIns="0" bIns="0" anchor="ctr" anchorCtr="1"/>
            <a:lstStyle/>
            <a:p>
              <a:pPr>
                <a:spcBef>
                  <a:spcPct val="20000"/>
                </a:spcBef>
              </a:pPr>
              <a:r>
                <a:rPr lang="en-US" sz="1600" b="1">
                  <a:solidFill>
                    <a:schemeClr val="bg1"/>
                  </a:solidFill>
                </a:rPr>
                <a:t>B</a:t>
              </a:r>
            </a:p>
          </p:txBody>
        </p:sp>
      </p:grpSp>
      <p:grpSp>
        <p:nvGrpSpPr>
          <p:cNvPr id="7199" name="Group 40"/>
          <p:cNvGrpSpPr>
            <a:grpSpLocks/>
          </p:cNvGrpSpPr>
          <p:nvPr/>
        </p:nvGrpSpPr>
        <p:grpSpPr bwMode="auto">
          <a:xfrm>
            <a:off x="5915025" y="5545138"/>
            <a:ext cx="1470025" cy="1109662"/>
            <a:chOff x="102" y="3174"/>
            <a:chExt cx="926" cy="699"/>
          </a:xfrm>
        </p:grpSpPr>
        <p:sp>
          <p:nvSpPr>
            <p:cNvPr id="7205" name="Rectangle 35"/>
            <p:cNvSpPr>
              <a:spLocks noChangeArrowheads="1"/>
            </p:cNvSpPr>
            <p:nvPr>
              <p:custDataLst>
                <p:tags r:id="rId27"/>
              </p:custDataLst>
            </p:nvPr>
          </p:nvSpPr>
          <p:spPr bwMode="gray">
            <a:xfrm>
              <a:off x="102" y="3174"/>
              <a:ext cx="926" cy="699"/>
            </a:xfrm>
            <a:prstGeom prst="rect">
              <a:avLst/>
            </a:prstGeom>
            <a:solidFill>
              <a:schemeClr val="accent1"/>
            </a:solidFill>
            <a:ln w="9525" algn="ctr">
              <a:solidFill>
                <a:schemeClr val="accent1"/>
              </a:solidFill>
              <a:miter lim="800000"/>
              <a:headEnd/>
              <a:tailEnd/>
            </a:ln>
          </p:spPr>
          <p:txBody>
            <a:bodyPr lIns="137160" tIns="46648" rIns="46648" bIns="46648" anchor="ctr"/>
            <a:lstStyle/>
            <a:p>
              <a:pPr defTabSz="895350">
                <a:spcBef>
                  <a:spcPct val="20000"/>
                </a:spcBef>
              </a:pPr>
              <a:r>
                <a:rPr lang="en-US" sz="1600" b="1" dirty="0">
                  <a:solidFill>
                    <a:schemeClr val="bg1"/>
                  </a:solidFill>
                </a:rPr>
                <a:t>Policy and Learning</a:t>
              </a:r>
            </a:p>
          </p:txBody>
        </p:sp>
        <p:sp>
          <p:nvSpPr>
            <p:cNvPr id="7206" name="Oval 37"/>
            <p:cNvSpPr>
              <a:spLocks noChangeArrowheads="1"/>
            </p:cNvSpPr>
            <p:nvPr>
              <p:custDataLst>
                <p:tags r:id="rId28"/>
              </p:custDataLst>
            </p:nvPr>
          </p:nvSpPr>
          <p:spPr bwMode="gray">
            <a:xfrm flipH="1">
              <a:off x="117" y="3189"/>
              <a:ext cx="197" cy="183"/>
            </a:xfrm>
            <a:prstGeom prst="ellipse">
              <a:avLst/>
            </a:prstGeom>
            <a:solidFill>
              <a:schemeClr val="accent2"/>
            </a:solidFill>
            <a:ln w="19050" algn="ctr">
              <a:solidFill>
                <a:schemeClr val="bg1"/>
              </a:solidFill>
              <a:round/>
              <a:headEnd/>
              <a:tailEnd/>
            </a:ln>
          </p:spPr>
          <p:txBody>
            <a:bodyPr wrap="none" lIns="0" tIns="0" rIns="0" bIns="0" anchor="ctr" anchorCtr="1"/>
            <a:lstStyle/>
            <a:p>
              <a:pPr>
                <a:spcBef>
                  <a:spcPct val="20000"/>
                </a:spcBef>
              </a:pPr>
              <a:r>
                <a:rPr lang="en-US" sz="1600" b="1">
                  <a:solidFill>
                    <a:schemeClr val="bg1"/>
                  </a:solidFill>
                </a:rPr>
                <a:t>C</a:t>
              </a:r>
            </a:p>
          </p:txBody>
        </p:sp>
      </p:grpSp>
      <p:sp>
        <p:nvSpPr>
          <p:cNvPr id="7200" name="Rectangle 11"/>
          <p:cNvSpPr>
            <a:spLocks noChangeArrowheads="1"/>
          </p:cNvSpPr>
          <p:nvPr>
            <p:custDataLst>
              <p:tags r:id="rId22"/>
            </p:custDataLst>
          </p:nvPr>
        </p:nvSpPr>
        <p:spPr bwMode="gray">
          <a:xfrm>
            <a:off x="1073150" y="3249613"/>
            <a:ext cx="582613" cy="274637"/>
          </a:xfrm>
          <a:prstGeom prst="rect">
            <a:avLst/>
          </a:prstGeom>
          <a:solidFill>
            <a:schemeClr val="hlink"/>
          </a:solidFill>
          <a:ln w="9525" algn="ctr">
            <a:solidFill>
              <a:schemeClr val="bg1"/>
            </a:solidFill>
            <a:miter lim="800000"/>
            <a:headEnd/>
            <a:tailEnd/>
          </a:ln>
        </p:spPr>
        <p:txBody>
          <a:bodyPr lIns="27989" tIns="27989" rIns="27989" bIns="27989" anchor="ctr"/>
          <a:lstStyle/>
          <a:p>
            <a:pPr algn="ctr">
              <a:spcBef>
                <a:spcPct val="20000"/>
              </a:spcBef>
            </a:pPr>
            <a:r>
              <a:rPr lang="en-US" sz="1600" b="1">
                <a:solidFill>
                  <a:schemeClr val="bg1"/>
                </a:solidFill>
              </a:rPr>
              <a:t>65%</a:t>
            </a:r>
          </a:p>
        </p:txBody>
      </p:sp>
      <p:sp>
        <p:nvSpPr>
          <p:cNvPr id="7201" name="Rectangle 32"/>
          <p:cNvSpPr>
            <a:spLocks noChangeArrowheads="1"/>
          </p:cNvSpPr>
          <p:nvPr>
            <p:custDataLst>
              <p:tags r:id="rId23"/>
            </p:custDataLst>
          </p:nvPr>
        </p:nvSpPr>
        <p:spPr bwMode="gray">
          <a:xfrm>
            <a:off x="8058150" y="3365500"/>
            <a:ext cx="588963" cy="274638"/>
          </a:xfrm>
          <a:prstGeom prst="rect">
            <a:avLst/>
          </a:prstGeom>
          <a:solidFill>
            <a:schemeClr val="hlink"/>
          </a:solidFill>
          <a:ln w="9525" algn="ctr">
            <a:solidFill>
              <a:schemeClr val="bg1"/>
            </a:solidFill>
            <a:miter lim="800000"/>
            <a:headEnd/>
            <a:tailEnd/>
          </a:ln>
        </p:spPr>
        <p:txBody>
          <a:bodyPr lIns="27989" tIns="27989" rIns="27989" bIns="27989" anchor="ctr"/>
          <a:lstStyle/>
          <a:p>
            <a:pPr algn="ctr">
              <a:spcBef>
                <a:spcPct val="20000"/>
              </a:spcBef>
            </a:pPr>
            <a:r>
              <a:rPr lang="en-US" sz="1600" b="1">
                <a:solidFill>
                  <a:schemeClr val="bg1"/>
                </a:solidFill>
              </a:rPr>
              <a:t>25%</a:t>
            </a:r>
          </a:p>
        </p:txBody>
      </p:sp>
      <p:sp>
        <p:nvSpPr>
          <p:cNvPr id="7202" name="Rectangle 36"/>
          <p:cNvSpPr>
            <a:spLocks noChangeArrowheads="1"/>
          </p:cNvSpPr>
          <p:nvPr>
            <p:custDataLst>
              <p:tags r:id="rId24"/>
            </p:custDataLst>
          </p:nvPr>
        </p:nvSpPr>
        <p:spPr bwMode="gray">
          <a:xfrm>
            <a:off x="6821488" y="6396038"/>
            <a:ext cx="588962" cy="274637"/>
          </a:xfrm>
          <a:prstGeom prst="rect">
            <a:avLst/>
          </a:prstGeom>
          <a:solidFill>
            <a:schemeClr val="hlink"/>
          </a:solidFill>
          <a:ln w="9525" algn="ctr">
            <a:solidFill>
              <a:schemeClr val="bg1"/>
            </a:solidFill>
            <a:miter lim="800000"/>
            <a:headEnd/>
            <a:tailEnd/>
          </a:ln>
        </p:spPr>
        <p:txBody>
          <a:bodyPr lIns="27989" tIns="27989" rIns="27989" bIns="27989" anchor="ctr"/>
          <a:lstStyle/>
          <a:p>
            <a:pPr algn="ctr">
              <a:spcBef>
                <a:spcPct val="20000"/>
              </a:spcBef>
            </a:pPr>
            <a:r>
              <a:rPr lang="en-US" sz="1600" b="1">
                <a:solidFill>
                  <a:schemeClr val="bg1"/>
                </a:solidFill>
              </a:rPr>
              <a:t>10%</a:t>
            </a:r>
          </a:p>
        </p:txBody>
      </p:sp>
      <p:sp>
        <p:nvSpPr>
          <p:cNvPr id="7203" name="Rectangle 8"/>
          <p:cNvSpPr>
            <a:spLocks noChangeArrowheads="1"/>
          </p:cNvSpPr>
          <p:nvPr>
            <p:custDataLst>
              <p:tags r:id="rId25"/>
            </p:custDataLst>
          </p:nvPr>
        </p:nvSpPr>
        <p:spPr bwMode="gray">
          <a:xfrm>
            <a:off x="188913" y="3540125"/>
            <a:ext cx="166052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69863" indent="-169863">
              <a:spcBef>
                <a:spcPct val="30000"/>
              </a:spcBef>
              <a:buFontTx/>
              <a:buBlip>
                <a:blip r:embed="rId37"/>
              </a:buBlip>
              <a:tabLst>
                <a:tab pos="7069138" algn="r"/>
              </a:tabLst>
            </a:pPr>
            <a:r>
              <a:rPr lang="en-US" sz="1600">
                <a:solidFill>
                  <a:schemeClr val="tx2"/>
                </a:solidFill>
              </a:rPr>
              <a:t>(AGP) for </a:t>
            </a:r>
            <a:r>
              <a:rPr lang="en-US" sz="1600" b="1" i="1">
                <a:solidFill>
                  <a:schemeClr val="tx2"/>
                </a:solidFill>
              </a:rPr>
              <a:t>Productive Ethiopia</a:t>
            </a:r>
          </a:p>
          <a:p>
            <a:pPr marL="169863" indent="-169863">
              <a:spcBef>
                <a:spcPct val="30000"/>
              </a:spcBef>
              <a:buFontTx/>
              <a:buBlip>
                <a:blip r:embed="rId37"/>
              </a:buBlip>
              <a:tabLst>
                <a:tab pos="7069138" algn="r"/>
              </a:tabLst>
            </a:pPr>
            <a:r>
              <a:rPr lang="en-US" sz="1600">
                <a:solidFill>
                  <a:schemeClr val="tx2"/>
                </a:solidFill>
              </a:rPr>
              <a:t>Link vulnerable populations into “Productive Ethiopia”</a:t>
            </a:r>
            <a:endParaRPr lang="en-US" sz="1600"/>
          </a:p>
          <a:p>
            <a:pPr marL="169863" indent="-169863">
              <a:spcBef>
                <a:spcPct val="30000"/>
              </a:spcBef>
              <a:buFontTx/>
              <a:buBlip>
                <a:blip r:embed="rId37"/>
              </a:buBlip>
              <a:tabLst>
                <a:tab pos="7069138" algn="r"/>
              </a:tabLst>
            </a:pPr>
            <a:r>
              <a:rPr lang="en-US" sz="1600">
                <a:solidFill>
                  <a:schemeClr val="tx2"/>
                </a:solidFill>
              </a:rPr>
              <a:t>Systems Change Initiative</a:t>
            </a:r>
          </a:p>
        </p:txBody>
      </p:sp>
      <p:sp>
        <p:nvSpPr>
          <p:cNvPr id="7204" name="Rectangle 8"/>
          <p:cNvSpPr>
            <a:spLocks noChangeArrowheads="1"/>
          </p:cNvSpPr>
          <p:nvPr>
            <p:custDataLst>
              <p:tags r:id="rId26"/>
            </p:custDataLst>
          </p:nvPr>
        </p:nvSpPr>
        <p:spPr bwMode="gray">
          <a:xfrm>
            <a:off x="7167563" y="3706813"/>
            <a:ext cx="166052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69863" indent="-169863">
              <a:spcBef>
                <a:spcPct val="30000"/>
              </a:spcBef>
              <a:buFontTx/>
              <a:buBlip>
                <a:blip r:embed="rId37"/>
              </a:buBlip>
              <a:tabLst>
                <a:tab pos="7069138" algn="r"/>
              </a:tabLst>
            </a:pPr>
            <a:r>
              <a:rPr lang="en-US" sz="1600">
                <a:solidFill>
                  <a:schemeClr val="tx2"/>
                </a:solidFill>
              </a:rPr>
              <a:t>Link vulnerable populations into economic opportunities</a:t>
            </a:r>
          </a:p>
        </p:txBody>
      </p:sp>
    </p:spTree>
    <p:extLst>
      <p:ext uri="{BB962C8B-B14F-4D97-AF65-F5344CB8AC3E}">
        <p14:creationId xmlns:p14="http://schemas.microsoft.com/office/powerpoint/2010/main" val="288087747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
          <p:cNvSpPr>
            <a:spLocks noGrp="1"/>
          </p:cNvSpPr>
          <p:nvPr>
            <p:ph type="sldNum" sz="quarter" idx="10"/>
          </p:nvPr>
        </p:nvSpPr>
        <p:spPr/>
        <p:txBody>
          <a:bodyPr/>
          <a:lstStyle/>
          <a:p>
            <a:pPr>
              <a:defRPr/>
            </a:pPr>
            <a:fld id="{788F5E87-0983-4A81-9E1E-FF6C607BC8ED}" type="slidenum">
              <a:rPr lang="en-US"/>
              <a:pPr>
                <a:defRPr/>
              </a:pPr>
              <a:t>7</a:t>
            </a:fld>
            <a:endParaRPr lang="en-US"/>
          </a:p>
        </p:txBody>
      </p:sp>
      <p:graphicFrame>
        <p:nvGraphicFramePr>
          <p:cNvPr id="12290" name="Rectangle 2" hidden="1"/>
          <p:cNvGraphicFramePr>
            <a:graphicFrameLocks/>
          </p:cNvGraphicFramePr>
          <p:nvPr>
            <p:custDataLst>
              <p:tags r:id="rId2"/>
            </p:custDataLst>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5137" name="think-cell Slide" r:id="rId24" imgW="0" imgH="0" progId="">
                  <p:embed/>
                </p:oleObj>
              </mc:Choice>
              <mc:Fallback>
                <p:oleObj name="think-cell Slide" r:id="rId24"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0" y="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2" name="Rectangle 8"/>
          <p:cNvSpPr>
            <a:spLocks noChangeArrowheads="1"/>
          </p:cNvSpPr>
          <p:nvPr>
            <p:custDataLst>
              <p:tags r:id="rId3"/>
            </p:custDataLst>
          </p:nvPr>
        </p:nvSpPr>
        <p:spPr bwMode="gray">
          <a:xfrm>
            <a:off x="1930400" y="990600"/>
            <a:ext cx="72564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350" indent="3175"/>
            <a:r>
              <a:rPr lang="en-US" sz="2000" b="1">
                <a:solidFill>
                  <a:schemeClr val="tx2"/>
                </a:solidFill>
              </a:rPr>
              <a:t>Within AGP, USAID/Ethiopia will focus investment </a:t>
            </a:r>
            <a:br>
              <a:rPr lang="en-US" sz="2000" b="1">
                <a:solidFill>
                  <a:schemeClr val="tx2"/>
                </a:solidFill>
              </a:rPr>
            </a:br>
            <a:r>
              <a:rPr lang="en-US" sz="2000" b="1">
                <a:solidFill>
                  <a:schemeClr val="tx2"/>
                </a:solidFill>
              </a:rPr>
              <a:t>on Marketing &amp; Agribusiness component</a:t>
            </a:r>
            <a:endParaRPr lang="en-US" sz="1900" b="1">
              <a:solidFill>
                <a:schemeClr val="tx2"/>
              </a:solidFill>
            </a:endParaRPr>
          </a:p>
        </p:txBody>
      </p:sp>
      <p:sp>
        <p:nvSpPr>
          <p:cNvPr id="12293" name="Line 9"/>
          <p:cNvSpPr>
            <a:spLocks noChangeShapeType="1"/>
          </p:cNvSpPr>
          <p:nvPr>
            <p:custDataLst>
              <p:tags r:id="rId4"/>
            </p:custDataLst>
          </p:nvPr>
        </p:nvSpPr>
        <p:spPr bwMode="gray">
          <a:xfrm>
            <a:off x="1901825" y="2260600"/>
            <a:ext cx="6956425" cy="0"/>
          </a:xfrm>
          <a:prstGeom prst="line">
            <a:avLst/>
          </a:prstGeom>
          <a:noFill/>
          <a:ln w="19050">
            <a:solidFill>
              <a:schemeClr val="accent2"/>
            </a:solidFill>
            <a:round/>
            <a:headEnd/>
            <a:tailEnd type="diamond" w="med" len="med"/>
          </a:ln>
          <a:extLst>
            <a:ext uri="{909E8E84-426E-40DD-AFC4-6F175D3DCCD1}">
              <a14:hiddenFill xmlns:a14="http://schemas.microsoft.com/office/drawing/2010/main">
                <a:noFill/>
              </a14:hiddenFill>
            </a:ext>
          </a:extLst>
        </p:spPr>
        <p:txBody>
          <a:bodyPr/>
          <a:lstStyle/>
          <a:p>
            <a:endParaRPr lang="en-US"/>
          </a:p>
        </p:txBody>
      </p:sp>
      <p:sp>
        <p:nvSpPr>
          <p:cNvPr id="12294" name="Rectangle 10"/>
          <p:cNvSpPr>
            <a:spLocks noChangeArrowheads="1"/>
          </p:cNvSpPr>
          <p:nvPr>
            <p:custDataLst>
              <p:tags r:id="rId5"/>
            </p:custDataLst>
          </p:nvPr>
        </p:nvSpPr>
        <p:spPr bwMode="gray">
          <a:xfrm>
            <a:off x="174625" y="2170113"/>
            <a:ext cx="1816100" cy="18256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b"/>
          <a:lstStyle/>
          <a:p>
            <a:pPr defTabSz="895350">
              <a:spcBef>
                <a:spcPct val="20000"/>
              </a:spcBef>
            </a:pPr>
            <a:r>
              <a:rPr lang="en-US" sz="1600" b="1"/>
              <a:t>AGP components</a:t>
            </a:r>
          </a:p>
        </p:txBody>
      </p:sp>
      <p:sp>
        <p:nvSpPr>
          <p:cNvPr id="12295" name="Rectangle 11"/>
          <p:cNvSpPr>
            <a:spLocks noChangeArrowheads="1"/>
          </p:cNvSpPr>
          <p:nvPr>
            <p:custDataLst>
              <p:tags r:id="rId6"/>
            </p:custDataLst>
          </p:nvPr>
        </p:nvSpPr>
        <p:spPr bwMode="gray">
          <a:xfrm>
            <a:off x="188913" y="2570163"/>
            <a:ext cx="2868612" cy="2662237"/>
          </a:xfrm>
          <a:prstGeom prst="rect">
            <a:avLst/>
          </a:prstGeom>
          <a:solidFill>
            <a:schemeClr val="bg1"/>
          </a:solidFill>
          <a:ln w="19050">
            <a:solidFill>
              <a:schemeClr val="accent1"/>
            </a:solidFill>
            <a:miter lim="800000"/>
            <a:headEnd/>
            <a:tailEnd/>
          </a:ln>
        </p:spPr>
        <p:txBody>
          <a:bodyPr wrap="none" anchor="ctr"/>
          <a:lstStyle/>
          <a:p>
            <a:pPr algn="ctr"/>
            <a:endParaRPr lang="en-US"/>
          </a:p>
        </p:txBody>
      </p:sp>
      <p:sp>
        <p:nvSpPr>
          <p:cNvPr id="12296" name="Rectangle 12"/>
          <p:cNvSpPr>
            <a:spLocks noChangeArrowheads="1"/>
          </p:cNvSpPr>
          <p:nvPr>
            <p:custDataLst>
              <p:tags r:id="rId7"/>
            </p:custDataLst>
          </p:nvPr>
        </p:nvSpPr>
        <p:spPr bwMode="gray">
          <a:xfrm>
            <a:off x="3103563" y="2570163"/>
            <a:ext cx="2909887" cy="2678112"/>
          </a:xfrm>
          <a:prstGeom prst="rect">
            <a:avLst/>
          </a:prstGeom>
          <a:solidFill>
            <a:schemeClr val="bg1"/>
          </a:solidFill>
          <a:ln w="19050">
            <a:solidFill>
              <a:schemeClr val="accent1"/>
            </a:solidFill>
            <a:miter lim="800000"/>
            <a:headEnd/>
            <a:tailEnd/>
          </a:ln>
        </p:spPr>
        <p:txBody>
          <a:bodyPr wrap="none" anchor="ctr"/>
          <a:lstStyle/>
          <a:p>
            <a:pPr algn="ctr"/>
            <a:endParaRPr lang="en-US"/>
          </a:p>
        </p:txBody>
      </p:sp>
      <p:sp>
        <p:nvSpPr>
          <p:cNvPr id="12297" name="Rectangle 13"/>
          <p:cNvSpPr>
            <a:spLocks noChangeArrowheads="1"/>
          </p:cNvSpPr>
          <p:nvPr>
            <p:custDataLst>
              <p:tags r:id="rId8"/>
            </p:custDataLst>
          </p:nvPr>
        </p:nvSpPr>
        <p:spPr bwMode="gray">
          <a:xfrm>
            <a:off x="6088063" y="2570163"/>
            <a:ext cx="2822575" cy="2678112"/>
          </a:xfrm>
          <a:prstGeom prst="rect">
            <a:avLst/>
          </a:prstGeom>
          <a:solidFill>
            <a:schemeClr val="bg1"/>
          </a:solidFill>
          <a:ln w="19050">
            <a:solidFill>
              <a:schemeClr val="accent1"/>
            </a:solidFill>
            <a:miter lim="800000"/>
            <a:headEnd/>
            <a:tailEnd/>
          </a:ln>
        </p:spPr>
        <p:txBody>
          <a:bodyPr wrap="none" anchor="ctr"/>
          <a:lstStyle/>
          <a:p>
            <a:pPr algn="ctr"/>
            <a:endParaRPr lang="en-US"/>
          </a:p>
        </p:txBody>
      </p:sp>
      <p:sp>
        <p:nvSpPr>
          <p:cNvPr id="12298" name="Rectangle 14"/>
          <p:cNvSpPr>
            <a:spLocks noChangeArrowheads="1"/>
          </p:cNvSpPr>
          <p:nvPr>
            <p:custDataLst>
              <p:tags r:id="rId9"/>
            </p:custDataLst>
          </p:nvPr>
        </p:nvSpPr>
        <p:spPr bwMode="gray">
          <a:xfrm>
            <a:off x="174625" y="2374900"/>
            <a:ext cx="2882900" cy="522288"/>
          </a:xfrm>
          <a:prstGeom prst="rect">
            <a:avLst/>
          </a:prstGeom>
          <a:solidFill>
            <a:schemeClr val="accent1"/>
          </a:solidFill>
          <a:ln w="19050">
            <a:solidFill>
              <a:schemeClr val="accent1"/>
            </a:solidFill>
            <a:miter lim="800000"/>
            <a:headEnd/>
            <a:tailEnd/>
          </a:ln>
        </p:spPr>
        <p:txBody>
          <a:bodyPr lIns="74637" tIns="74637" rIns="74637" bIns="74637" anchor="ctr"/>
          <a:lstStyle/>
          <a:p>
            <a:pPr marL="331788" defTabSz="895350">
              <a:spcBef>
                <a:spcPct val="20000"/>
              </a:spcBef>
            </a:pPr>
            <a:r>
              <a:rPr lang="en-US" sz="1400" b="1" dirty="0">
                <a:solidFill>
                  <a:schemeClr val="bg1"/>
                </a:solidFill>
              </a:rPr>
              <a:t>Agricultural production </a:t>
            </a:r>
            <a:br>
              <a:rPr lang="en-US" sz="1400" b="1" dirty="0">
                <a:solidFill>
                  <a:schemeClr val="bg1"/>
                </a:solidFill>
              </a:rPr>
            </a:br>
            <a:r>
              <a:rPr lang="en-US" sz="1400" b="1" dirty="0">
                <a:solidFill>
                  <a:schemeClr val="bg1"/>
                </a:solidFill>
              </a:rPr>
              <a:t>and commercialization</a:t>
            </a:r>
          </a:p>
        </p:txBody>
      </p:sp>
      <p:sp>
        <p:nvSpPr>
          <p:cNvPr id="12299" name="Rectangle 15"/>
          <p:cNvSpPr>
            <a:spLocks noChangeArrowheads="1"/>
          </p:cNvSpPr>
          <p:nvPr>
            <p:custDataLst>
              <p:tags r:id="rId10"/>
            </p:custDataLst>
          </p:nvPr>
        </p:nvSpPr>
        <p:spPr bwMode="gray">
          <a:xfrm>
            <a:off x="6088063" y="2374900"/>
            <a:ext cx="2836862" cy="522288"/>
          </a:xfrm>
          <a:prstGeom prst="rect">
            <a:avLst/>
          </a:prstGeom>
          <a:solidFill>
            <a:schemeClr val="accent1"/>
          </a:solidFill>
          <a:ln w="19050" algn="ctr">
            <a:solidFill>
              <a:schemeClr val="accent1"/>
            </a:solidFill>
            <a:miter lim="800000"/>
            <a:headEnd/>
            <a:tailEnd/>
          </a:ln>
        </p:spPr>
        <p:txBody>
          <a:bodyPr lIns="74637" tIns="74637" rIns="74637" bIns="74637" anchor="ctr"/>
          <a:lstStyle/>
          <a:p>
            <a:pPr marL="331788" defTabSz="895350">
              <a:spcBef>
                <a:spcPct val="20000"/>
              </a:spcBef>
            </a:pPr>
            <a:r>
              <a:rPr lang="en-US" sz="1400" b="1" dirty="0">
                <a:solidFill>
                  <a:schemeClr val="bg1"/>
                </a:solidFill>
              </a:rPr>
              <a:t>Program management/M&amp;E</a:t>
            </a:r>
          </a:p>
        </p:txBody>
      </p:sp>
      <p:sp>
        <p:nvSpPr>
          <p:cNvPr id="12300" name="Rectangle 16"/>
          <p:cNvSpPr>
            <a:spLocks noChangeArrowheads="1"/>
          </p:cNvSpPr>
          <p:nvPr>
            <p:custDataLst>
              <p:tags r:id="rId11"/>
            </p:custDataLst>
          </p:nvPr>
        </p:nvSpPr>
        <p:spPr bwMode="gray">
          <a:xfrm>
            <a:off x="3132138" y="2374900"/>
            <a:ext cx="2881312" cy="522288"/>
          </a:xfrm>
          <a:prstGeom prst="rect">
            <a:avLst/>
          </a:prstGeom>
          <a:solidFill>
            <a:schemeClr val="accent1"/>
          </a:solidFill>
          <a:ln w="19050" algn="ctr">
            <a:solidFill>
              <a:schemeClr val="accent1"/>
            </a:solidFill>
            <a:miter lim="800000"/>
            <a:headEnd/>
            <a:tailEnd/>
          </a:ln>
        </p:spPr>
        <p:txBody>
          <a:bodyPr lIns="74637" tIns="74637" rIns="74637" bIns="74637" anchor="ctr"/>
          <a:lstStyle/>
          <a:p>
            <a:pPr marL="331788" defTabSz="895350">
              <a:spcBef>
                <a:spcPct val="20000"/>
              </a:spcBef>
            </a:pPr>
            <a:r>
              <a:rPr lang="en-US" sz="1400" b="1" dirty="0">
                <a:solidFill>
                  <a:schemeClr val="bg1"/>
                </a:solidFill>
              </a:rPr>
              <a:t>Small scale rural infra development and </a:t>
            </a:r>
            <a:r>
              <a:rPr lang="en-US" sz="1400" b="1" dirty="0" err="1">
                <a:solidFill>
                  <a:schemeClr val="bg1"/>
                </a:solidFill>
              </a:rPr>
              <a:t>mgmt</a:t>
            </a:r>
            <a:endParaRPr lang="en-US" sz="1400" b="1" dirty="0">
              <a:solidFill>
                <a:schemeClr val="bg1"/>
              </a:solidFill>
            </a:endParaRPr>
          </a:p>
        </p:txBody>
      </p:sp>
      <p:sp>
        <p:nvSpPr>
          <p:cNvPr id="12301" name="Rectangle 17"/>
          <p:cNvSpPr>
            <a:spLocks noChangeArrowheads="1"/>
          </p:cNvSpPr>
          <p:nvPr>
            <p:custDataLst>
              <p:tags r:id="rId12"/>
            </p:custDataLst>
          </p:nvPr>
        </p:nvSpPr>
        <p:spPr bwMode="gray">
          <a:xfrm>
            <a:off x="252413" y="2959100"/>
            <a:ext cx="2725737"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74625" indent="-174625" defTabSz="895350">
              <a:spcBef>
                <a:spcPct val="20000"/>
              </a:spcBef>
              <a:buFontTx/>
              <a:buBlip>
                <a:blip r:embed="rId25"/>
              </a:buBlip>
              <a:tabLst>
                <a:tab pos="800100" algn="dec"/>
              </a:tabLst>
            </a:pPr>
            <a:r>
              <a:rPr lang="en-US" sz="1400"/>
              <a:t>Develop and </a:t>
            </a:r>
            <a:r>
              <a:rPr lang="en-US" sz="1400" b="1"/>
              <a:t>strengthen institutional capacity</a:t>
            </a:r>
            <a:r>
              <a:rPr lang="en-US" sz="1400"/>
              <a:t> </a:t>
            </a:r>
          </a:p>
          <a:p>
            <a:pPr marL="174625" indent="-174625" defTabSz="895350">
              <a:spcBef>
                <a:spcPct val="20000"/>
              </a:spcBef>
              <a:tabLst>
                <a:tab pos="800100" algn="dec"/>
              </a:tabLst>
            </a:pPr>
            <a:endParaRPr lang="en-US" sz="1400"/>
          </a:p>
          <a:p>
            <a:pPr marL="174625" indent="-174625" defTabSz="895350">
              <a:spcBef>
                <a:spcPct val="20000"/>
              </a:spcBef>
              <a:buFontTx/>
              <a:buBlip>
                <a:blip r:embed="rId25"/>
              </a:buBlip>
              <a:tabLst>
                <a:tab pos="800100" algn="dec"/>
              </a:tabLst>
            </a:pPr>
            <a:r>
              <a:rPr lang="en-US" sz="1400" b="1"/>
              <a:t>Scale up best practices</a:t>
            </a:r>
            <a:r>
              <a:rPr lang="en-US" sz="1400"/>
              <a:t>; </a:t>
            </a:r>
          </a:p>
          <a:p>
            <a:pPr marL="174625" indent="-174625" defTabSz="895350">
              <a:spcBef>
                <a:spcPct val="20000"/>
              </a:spcBef>
              <a:tabLst>
                <a:tab pos="800100" algn="dec"/>
              </a:tabLst>
            </a:pPr>
            <a:endParaRPr lang="en-US" sz="1400"/>
          </a:p>
          <a:p>
            <a:pPr marL="174625" indent="-174625" defTabSz="895350">
              <a:spcBef>
                <a:spcPct val="20000"/>
              </a:spcBef>
              <a:buFontTx/>
              <a:buBlip>
                <a:blip r:embed="rId25"/>
              </a:buBlip>
              <a:tabLst>
                <a:tab pos="800100" algn="dec"/>
              </a:tabLst>
            </a:pPr>
            <a:r>
              <a:rPr lang="en-US" sz="1400" b="1"/>
              <a:t>Strengthen marketing and agribusiness development</a:t>
            </a:r>
            <a:r>
              <a:rPr lang="en-US" sz="1400"/>
              <a:t> of key value chain commodities thru private sector engagement</a:t>
            </a:r>
          </a:p>
        </p:txBody>
      </p:sp>
      <p:sp>
        <p:nvSpPr>
          <p:cNvPr id="12302" name="Rectangle 18"/>
          <p:cNvSpPr>
            <a:spLocks noChangeArrowheads="1"/>
          </p:cNvSpPr>
          <p:nvPr>
            <p:custDataLst>
              <p:tags r:id="rId13"/>
            </p:custDataLst>
          </p:nvPr>
        </p:nvSpPr>
        <p:spPr bwMode="gray">
          <a:xfrm>
            <a:off x="3209925" y="2987675"/>
            <a:ext cx="27241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74625" indent="-174625" defTabSz="895350">
              <a:spcBef>
                <a:spcPct val="50000"/>
              </a:spcBef>
              <a:buFontTx/>
              <a:buBlip>
                <a:blip r:embed="rId25"/>
              </a:buBlip>
              <a:tabLst>
                <a:tab pos="800100" algn="dec"/>
              </a:tabLst>
            </a:pPr>
            <a:r>
              <a:rPr lang="en-US" sz="1400"/>
              <a:t>Small scale agricultural water development and management</a:t>
            </a:r>
          </a:p>
          <a:p>
            <a:pPr marL="174625" indent="-174625" defTabSz="895350">
              <a:spcBef>
                <a:spcPct val="50000"/>
              </a:spcBef>
              <a:buFontTx/>
              <a:buBlip>
                <a:blip r:embed="rId25"/>
              </a:buBlip>
              <a:tabLst>
                <a:tab pos="800100" algn="dec"/>
              </a:tabLst>
            </a:pPr>
            <a:r>
              <a:rPr lang="en-US" sz="1400"/>
              <a:t>Small scale market infrastructure development and management</a:t>
            </a:r>
          </a:p>
        </p:txBody>
      </p:sp>
      <p:sp>
        <p:nvSpPr>
          <p:cNvPr id="12303" name="Rectangle 19"/>
          <p:cNvSpPr>
            <a:spLocks noChangeArrowheads="1"/>
          </p:cNvSpPr>
          <p:nvPr>
            <p:custDataLst>
              <p:tags r:id="rId14"/>
            </p:custDataLst>
          </p:nvPr>
        </p:nvSpPr>
        <p:spPr bwMode="gray">
          <a:xfrm>
            <a:off x="6165850" y="2959100"/>
            <a:ext cx="272415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74625" indent="-174625" defTabSz="895350">
              <a:spcBef>
                <a:spcPct val="50000"/>
              </a:spcBef>
              <a:buFontTx/>
              <a:buBlip>
                <a:blip r:embed="rId25"/>
              </a:buBlip>
              <a:tabLst>
                <a:tab pos="800100" algn="dec"/>
              </a:tabLst>
            </a:pPr>
            <a:r>
              <a:rPr lang="en-US" sz="1400"/>
              <a:t>Support effective management and coordination of AGP</a:t>
            </a:r>
          </a:p>
          <a:p>
            <a:pPr marL="174625" indent="-174625" defTabSz="895350">
              <a:spcBef>
                <a:spcPct val="50000"/>
              </a:spcBef>
              <a:buFontTx/>
              <a:buBlip>
                <a:blip r:embed="rId25"/>
              </a:buBlip>
              <a:tabLst>
                <a:tab pos="800100" algn="dec"/>
              </a:tabLst>
            </a:pPr>
            <a:r>
              <a:rPr lang="en-US" sz="1400"/>
              <a:t>Establish effective M&amp;E system and create learning environment</a:t>
            </a:r>
          </a:p>
        </p:txBody>
      </p:sp>
      <p:sp>
        <p:nvSpPr>
          <p:cNvPr id="12304" name="Rectangle 20"/>
          <p:cNvSpPr>
            <a:spLocks noChangeArrowheads="1"/>
          </p:cNvSpPr>
          <p:nvPr/>
        </p:nvSpPr>
        <p:spPr bwMode="gray">
          <a:xfrm>
            <a:off x="214313" y="4189413"/>
            <a:ext cx="2767012" cy="882650"/>
          </a:xfrm>
          <a:prstGeom prst="rect">
            <a:avLst/>
          </a:prstGeom>
          <a:noFill/>
          <a:ln w="22225">
            <a:solidFill>
              <a:schemeClr val="hlink"/>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12305" name="Rectangle 21"/>
          <p:cNvSpPr>
            <a:spLocks noChangeArrowheads="1"/>
          </p:cNvSpPr>
          <p:nvPr/>
        </p:nvSpPr>
        <p:spPr bwMode="gray">
          <a:xfrm>
            <a:off x="204788" y="2409825"/>
            <a:ext cx="304800" cy="436563"/>
          </a:xfrm>
          <a:prstGeom prst="rect">
            <a:avLst/>
          </a:prstGeom>
          <a:solidFill>
            <a:schemeClr val="accent2"/>
          </a:solidFill>
          <a:ln w="9525">
            <a:solidFill>
              <a:schemeClr val="bg1"/>
            </a:solidFill>
            <a:miter lim="800000"/>
            <a:headEnd/>
            <a:tailEnd/>
          </a:ln>
        </p:spPr>
        <p:txBody>
          <a:bodyPr wrap="none" lIns="93296" tIns="46648" rIns="93296" bIns="46648" anchor="ctr"/>
          <a:lstStyle/>
          <a:p>
            <a:pPr algn="ctr" defTabSz="933450"/>
            <a:r>
              <a:rPr lang="en-US" sz="1600" b="1">
                <a:solidFill>
                  <a:schemeClr val="bg1"/>
                </a:solidFill>
              </a:rPr>
              <a:t>1</a:t>
            </a:r>
          </a:p>
        </p:txBody>
      </p:sp>
      <p:sp>
        <p:nvSpPr>
          <p:cNvPr id="12306" name="Rectangle 24"/>
          <p:cNvSpPr>
            <a:spLocks noChangeArrowheads="1"/>
          </p:cNvSpPr>
          <p:nvPr/>
        </p:nvSpPr>
        <p:spPr bwMode="gray">
          <a:xfrm>
            <a:off x="6134100" y="4241800"/>
            <a:ext cx="2744788" cy="742950"/>
          </a:xfrm>
          <a:prstGeom prst="rect">
            <a:avLst/>
          </a:prstGeom>
          <a:noFill/>
          <a:ln w="22225">
            <a:solidFill>
              <a:schemeClr val="hlink"/>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12307" name="Rectangle 25"/>
          <p:cNvSpPr>
            <a:spLocks noChangeArrowheads="1"/>
          </p:cNvSpPr>
          <p:nvPr>
            <p:custDataLst>
              <p:tags r:id="rId15"/>
            </p:custDataLst>
          </p:nvPr>
        </p:nvSpPr>
        <p:spPr bwMode="gray">
          <a:xfrm>
            <a:off x="6183313" y="4289425"/>
            <a:ext cx="2614612"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74625" indent="-174625" defTabSz="895350">
              <a:spcBef>
                <a:spcPct val="50000"/>
              </a:spcBef>
              <a:buFontTx/>
              <a:buBlip>
                <a:blip r:embed="rId25"/>
              </a:buBlip>
              <a:tabLst>
                <a:tab pos="800100" algn="dec"/>
              </a:tabLst>
            </a:pPr>
            <a:r>
              <a:rPr lang="en-US" sz="1400" b="1"/>
              <a:t>Support baseline assessment</a:t>
            </a:r>
            <a:r>
              <a:rPr lang="en-US" sz="1400"/>
              <a:t> of AGP population</a:t>
            </a:r>
          </a:p>
        </p:txBody>
      </p:sp>
      <p:sp>
        <p:nvSpPr>
          <p:cNvPr id="12308" name="Line 26"/>
          <p:cNvSpPr>
            <a:spLocks noChangeShapeType="1"/>
          </p:cNvSpPr>
          <p:nvPr>
            <p:custDataLst>
              <p:tags r:id="rId16"/>
            </p:custDataLst>
          </p:nvPr>
        </p:nvSpPr>
        <p:spPr bwMode="gray">
          <a:xfrm>
            <a:off x="227013" y="5322888"/>
            <a:ext cx="8645525" cy="0"/>
          </a:xfrm>
          <a:prstGeom prst="line">
            <a:avLst/>
          </a:prstGeom>
          <a:noFill/>
          <a:ln w="19050">
            <a:solidFill>
              <a:schemeClr val="accent2"/>
            </a:solidFill>
            <a:round/>
            <a:headEnd/>
            <a:tailEnd type="diamond" w="med" len="med"/>
          </a:ln>
          <a:extLst>
            <a:ext uri="{909E8E84-426E-40DD-AFC4-6F175D3DCCD1}">
              <a14:hiddenFill xmlns:a14="http://schemas.microsoft.com/office/drawing/2010/main">
                <a:noFill/>
              </a14:hiddenFill>
            </a:ext>
          </a:extLst>
        </p:spPr>
        <p:txBody>
          <a:bodyPr/>
          <a:lstStyle/>
          <a:p>
            <a:endParaRPr lang="en-US"/>
          </a:p>
        </p:txBody>
      </p:sp>
      <p:sp>
        <p:nvSpPr>
          <p:cNvPr id="12309" name="Rectangle 27"/>
          <p:cNvSpPr>
            <a:spLocks noChangeArrowheads="1"/>
          </p:cNvSpPr>
          <p:nvPr/>
        </p:nvSpPr>
        <p:spPr bwMode="gray">
          <a:xfrm>
            <a:off x="225425" y="5519738"/>
            <a:ext cx="5657850" cy="1158875"/>
          </a:xfrm>
          <a:prstGeom prst="rect">
            <a:avLst/>
          </a:prstGeom>
          <a:solidFill>
            <a:schemeClr val="bg1"/>
          </a:solidFill>
          <a:ln w="19050">
            <a:solidFill>
              <a:schemeClr val="accent2"/>
            </a:solidFill>
            <a:miter lim="800000"/>
            <a:headEnd/>
            <a:tailEnd/>
          </a:ln>
        </p:spPr>
        <p:txBody>
          <a:bodyPr lIns="74637" tIns="74637" rIns="74637" bIns="74637"/>
          <a:lstStyle/>
          <a:p>
            <a:pPr marL="174625" indent="-174625">
              <a:spcBef>
                <a:spcPct val="40000"/>
              </a:spcBef>
              <a:buClr>
                <a:schemeClr val="tx1"/>
              </a:buClr>
              <a:buFontTx/>
              <a:buBlip>
                <a:blip r:embed="rId25"/>
              </a:buBlip>
            </a:pPr>
            <a:r>
              <a:rPr lang="en-US" sz="1400" b="1"/>
              <a:t>Rationale for focusing on Marketing &amp; Agribusiness:</a:t>
            </a:r>
          </a:p>
          <a:p>
            <a:pPr marL="403225" lvl="1" indent="-227013">
              <a:spcBef>
                <a:spcPct val="20000"/>
              </a:spcBef>
              <a:buClr>
                <a:schemeClr val="tx1"/>
              </a:buClr>
              <a:buFont typeface="Wingdings" pitchFamily="2" charset="2"/>
              <a:buChar char="ü"/>
            </a:pPr>
            <a:r>
              <a:rPr lang="en-US" sz="1400">
                <a:ea typeface="MS PGothic"/>
                <a:cs typeface="MS PGothic"/>
              </a:rPr>
              <a:t>Leverage private sector to drive change</a:t>
            </a:r>
          </a:p>
          <a:p>
            <a:pPr marL="403225" lvl="1" indent="-227013">
              <a:spcBef>
                <a:spcPct val="20000"/>
              </a:spcBef>
              <a:buClr>
                <a:schemeClr val="tx1"/>
              </a:buClr>
              <a:buFont typeface="Wingdings" pitchFamily="2" charset="2"/>
              <a:buChar char="ü"/>
            </a:pPr>
            <a:r>
              <a:rPr lang="en-US" sz="1400">
                <a:ea typeface="MS PGothic"/>
                <a:cs typeface="MS PGothic"/>
              </a:rPr>
              <a:t>Capitalize on USAID comparative advantage</a:t>
            </a:r>
          </a:p>
          <a:p>
            <a:pPr marL="403225" lvl="1" indent="-227013">
              <a:spcBef>
                <a:spcPct val="20000"/>
              </a:spcBef>
              <a:buClr>
                <a:schemeClr val="tx1"/>
              </a:buClr>
              <a:buFont typeface="Wingdings" pitchFamily="2" charset="2"/>
              <a:buChar char="ü"/>
            </a:pPr>
            <a:r>
              <a:rPr lang="en-US" sz="1400">
                <a:ea typeface="MS PGothic"/>
                <a:cs typeface="MS PGothic"/>
              </a:rPr>
              <a:t>Leverage GoE/donor dollars for maximum impact</a:t>
            </a:r>
            <a:endParaRPr lang="en-US">
              <a:ea typeface="MS PGothic"/>
              <a:cs typeface="MS PGothic"/>
            </a:endParaRPr>
          </a:p>
        </p:txBody>
      </p:sp>
      <p:sp>
        <p:nvSpPr>
          <p:cNvPr id="12310" name="Oval 28"/>
          <p:cNvSpPr>
            <a:spLocks noChangeArrowheads="1"/>
          </p:cNvSpPr>
          <p:nvPr>
            <p:custDataLst>
              <p:tags r:id="rId17"/>
            </p:custDataLst>
          </p:nvPr>
        </p:nvSpPr>
        <p:spPr bwMode="gray">
          <a:xfrm>
            <a:off x="6084888" y="5370513"/>
            <a:ext cx="2797175" cy="1444625"/>
          </a:xfrm>
          <a:prstGeom prst="ellipse">
            <a:avLst/>
          </a:prstGeom>
          <a:solidFill>
            <a:schemeClr val="hlink"/>
          </a:solidFill>
          <a:ln w="19050">
            <a:solidFill>
              <a:schemeClr val="bg1"/>
            </a:solidFill>
            <a:round/>
            <a:headEnd/>
            <a:tailEnd/>
          </a:ln>
        </p:spPr>
        <p:txBody>
          <a:bodyPr wrap="none" anchor="ctr"/>
          <a:lstStyle/>
          <a:p>
            <a:pPr algn="ctr"/>
            <a:endParaRPr lang="en-US"/>
          </a:p>
        </p:txBody>
      </p:sp>
      <p:sp>
        <p:nvSpPr>
          <p:cNvPr id="12311" name="Rectangle 29"/>
          <p:cNvSpPr>
            <a:spLocks noChangeArrowheads="1"/>
          </p:cNvSpPr>
          <p:nvPr>
            <p:custDataLst>
              <p:tags r:id="rId18"/>
            </p:custDataLst>
          </p:nvPr>
        </p:nvSpPr>
        <p:spPr bwMode="gray">
          <a:xfrm>
            <a:off x="6251575" y="5562600"/>
            <a:ext cx="247015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87" tIns="0" rIns="3887" bIns="0" anchor="ctr"/>
          <a:lstStyle/>
          <a:p>
            <a:pPr algn="ctr">
              <a:spcBef>
                <a:spcPct val="20000"/>
              </a:spcBef>
            </a:pPr>
            <a:r>
              <a:rPr lang="en-US" sz="1400" b="1">
                <a:solidFill>
                  <a:schemeClr val="bg1"/>
                </a:solidFill>
              </a:rPr>
              <a:t>USAID is the only </a:t>
            </a:r>
            <a:br>
              <a:rPr lang="en-US" sz="1400" b="1">
                <a:solidFill>
                  <a:schemeClr val="bg1"/>
                </a:solidFill>
              </a:rPr>
            </a:br>
            <a:r>
              <a:rPr lang="en-US" sz="1400" b="1">
                <a:solidFill>
                  <a:schemeClr val="bg1"/>
                </a:solidFill>
              </a:rPr>
              <a:t>donor currently providing significant direct support to marketing and agribusiness </a:t>
            </a:r>
            <a:br>
              <a:rPr lang="en-US" sz="1400" b="1">
                <a:solidFill>
                  <a:schemeClr val="bg1"/>
                </a:solidFill>
              </a:rPr>
            </a:br>
            <a:r>
              <a:rPr lang="en-US" sz="1400" b="1">
                <a:solidFill>
                  <a:schemeClr val="bg1"/>
                </a:solidFill>
              </a:rPr>
              <a:t>development</a:t>
            </a:r>
            <a:r>
              <a:rPr lang="en-US" sz="1400">
                <a:solidFill>
                  <a:schemeClr val="bg1"/>
                </a:solidFill>
              </a:rPr>
              <a:t> </a:t>
            </a:r>
          </a:p>
        </p:txBody>
      </p:sp>
      <p:grpSp>
        <p:nvGrpSpPr>
          <p:cNvPr id="12312" name="Group 33"/>
          <p:cNvGrpSpPr>
            <a:grpSpLocks/>
          </p:cNvGrpSpPr>
          <p:nvPr/>
        </p:nvGrpSpPr>
        <p:grpSpPr bwMode="auto">
          <a:xfrm>
            <a:off x="0" y="954088"/>
            <a:ext cx="1470025" cy="1109662"/>
            <a:chOff x="92" y="782"/>
            <a:chExt cx="926" cy="699"/>
          </a:xfrm>
        </p:grpSpPr>
        <p:sp>
          <p:nvSpPr>
            <p:cNvPr id="12316" name="Rectangle 34"/>
            <p:cNvSpPr>
              <a:spLocks noChangeArrowheads="1"/>
            </p:cNvSpPr>
            <p:nvPr>
              <p:custDataLst>
                <p:tags r:id="rId19"/>
              </p:custDataLst>
            </p:nvPr>
          </p:nvSpPr>
          <p:spPr bwMode="gray">
            <a:xfrm>
              <a:off x="92" y="782"/>
              <a:ext cx="926" cy="699"/>
            </a:xfrm>
            <a:prstGeom prst="rect">
              <a:avLst/>
            </a:prstGeom>
            <a:solidFill>
              <a:schemeClr val="accent1"/>
            </a:solidFill>
            <a:ln w="9525" algn="ctr">
              <a:solidFill>
                <a:schemeClr val="accent1"/>
              </a:solidFill>
              <a:miter lim="800000"/>
              <a:headEnd/>
              <a:tailEnd/>
            </a:ln>
          </p:spPr>
          <p:txBody>
            <a:bodyPr lIns="137160" tIns="46648" rIns="46648" bIns="46648" anchor="ctr"/>
            <a:lstStyle/>
            <a:p>
              <a:pPr defTabSz="895350">
                <a:spcBef>
                  <a:spcPct val="20000"/>
                </a:spcBef>
              </a:pPr>
              <a:r>
                <a:rPr lang="en-US" sz="1600" b="1" dirty="0">
                  <a:solidFill>
                    <a:schemeClr val="bg1"/>
                  </a:solidFill>
                </a:rPr>
                <a:t>System-wide transformer</a:t>
              </a:r>
            </a:p>
          </p:txBody>
        </p:sp>
        <p:sp>
          <p:nvSpPr>
            <p:cNvPr id="12317" name="Rectangle 35"/>
            <p:cNvSpPr>
              <a:spLocks noChangeArrowheads="1"/>
            </p:cNvSpPr>
            <p:nvPr>
              <p:custDataLst>
                <p:tags r:id="rId20"/>
              </p:custDataLst>
            </p:nvPr>
          </p:nvSpPr>
          <p:spPr bwMode="gray">
            <a:xfrm>
              <a:off x="684" y="1308"/>
              <a:ext cx="334" cy="173"/>
            </a:xfrm>
            <a:prstGeom prst="rect">
              <a:avLst/>
            </a:prstGeom>
            <a:solidFill>
              <a:schemeClr val="hlink"/>
            </a:solidFill>
            <a:ln w="9525" algn="ctr">
              <a:solidFill>
                <a:schemeClr val="bg1"/>
              </a:solidFill>
              <a:miter lim="800000"/>
              <a:headEnd/>
              <a:tailEnd/>
            </a:ln>
          </p:spPr>
          <p:txBody>
            <a:bodyPr lIns="27989" tIns="27989" rIns="27989" bIns="27989" anchor="ctr"/>
            <a:lstStyle/>
            <a:p>
              <a:pPr algn="ctr">
                <a:spcBef>
                  <a:spcPct val="20000"/>
                </a:spcBef>
              </a:pPr>
              <a:r>
                <a:rPr lang="en-US" sz="1600" b="1">
                  <a:solidFill>
                    <a:schemeClr val="bg1"/>
                  </a:solidFill>
                </a:rPr>
                <a:t>65%</a:t>
              </a:r>
            </a:p>
          </p:txBody>
        </p:sp>
        <p:sp>
          <p:nvSpPr>
            <p:cNvPr id="12318" name="Oval 36"/>
            <p:cNvSpPr>
              <a:spLocks noChangeArrowheads="1"/>
            </p:cNvSpPr>
            <p:nvPr>
              <p:custDataLst>
                <p:tags r:id="rId21"/>
              </p:custDataLst>
            </p:nvPr>
          </p:nvSpPr>
          <p:spPr bwMode="gray">
            <a:xfrm flipH="1">
              <a:off x="98" y="797"/>
              <a:ext cx="197" cy="183"/>
            </a:xfrm>
            <a:prstGeom prst="ellipse">
              <a:avLst/>
            </a:prstGeom>
            <a:solidFill>
              <a:schemeClr val="accent2"/>
            </a:solidFill>
            <a:ln w="19050" algn="ctr">
              <a:solidFill>
                <a:schemeClr val="bg1"/>
              </a:solidFill>
              <a:round/>
              <a:headEnd/>
              <a:tailEnd/>
            </a:ln>
          </p:spPr>
          <p:txBody>
            <a:bodyPr wrap="none" lIns="0" tIns="0" rIns="0" bIns="0" anchor="ctr" anchorCtr="1"/>
            <a:lstStyle/>
            <a:p>
              <a:pPr>
                <a:spcBef>
                  <a:spcPct val="20000"/>
                </a:spcBef>
              </a:pPr>
              <a:r>
                <a:rPr lang="en-US" sz="1600" b="1">
                  <a:solidFill>
                    <a:schemeClr val="bg1"/>
                  </a:solidFill>
                </a:rPr>
                <a:t>A</a:t>
              </a:r>
            </a:p>
          </p:txBody>
        </p:sp>
      </p:grpSp>
      <p:sp>
        <p:nvSpPr>
          <p:cNvPr id="12313" name="Rectangle 41"/>
          <p:cNvSpPr>
            <a:spLocks noChangeArrowheads="1"/>
          </p:cNvSpPr>
          <p:nvPr/>
        </p:nvSpPr>
        <p:spPr bwMode="gray">
          <a:xfrm>
            <a:off x="3159125" y="2389188"/>
            <a:ext cx="304800" cy="436562"/>
          </a:xfrm>
          <a:prstGeom prst="rect">
            <a:avLst/>
          </a:prstGeom>
          <a:solidFill>
            <a:schemeClr val="accent2"/>
          </a:solidFill>
          <a:ln w="9525">
            <a:solidFill>
              <a:schemeClr val="bg1"/>
            </a:solidFill>
            <a:miter lim="800000"/>
            <a:headEnd/>
            <a:tailEnd/>
          </a:ln>
        </p:spPr>
        <p:txBody>
          <a:bodyPr wrap="none" lIns="93296" tIns="46648" rIns="93296" bIns="46648" anchor="ctr"/>
          <a:lstStyle/>
          <a:p>
            <a:pPr algn="ctr" defTabSz="933450"/>
            <a:r>
              <a:rPr lang="en-US" sz="1600" b="1">
                <a:solidFill>
                  <a:schemeClr val="bg1"/>
                </a:solidFill>
              </a:rPr>
              <a:t>2</a:t>
            </a:r>
          </a:p>
        </p:txBody>
      </p:sp>
      <p:sp>
        <p:nvSpPr>
          <p:cNvPr id="12314" name="Rectangle 42"/>
          <p:cNvSpPr>
            <a:spLocks noChangeArrowheads="1"/>
          </p:cNvSpPr>
          <p:nvPr/>
        </p:nvSpPr>
        <p:spPr bwMode="gray">
          <a:xfrm>
            <a:off x="6105525" y="2403475"/>
            <a:ext cx="304800" cy="436563"/>
          </a:xfrm>
          <a:prstGeom prst="rect">
            <a:avLst/>
          </a:prstGeom>
          <a:solidFill>
            <a:schemeClr val="accent2"/>
          </a:solidFill>
          <a:ln w="9525">
            <a:solidFill>
              <a:schemeClr val="bg1"/>
            </a:solidFill>
            <a:miter lim="800000"/>
            <a:headEnd/>
            <a:tailEnd/>
          </a:ln>
        </p:spPr>
        <p:txBody>
          <a:bodyPr wrap="none" lIns="93296" tIns="46648" rIns="93296" bIns="46648" anchor="ctr"/>
          <a:lstStyle/>
          <a:p>
            <a:pPr algn="ctr" defTabSz="933450"/>
            <a:r>
              <a:rPr lang="en-US" sz="1600" b="1">
                <a:solidFill>
                  <a:schemeClr val="bg1"/>
                </a:solidFill>
              </a:rPr>
              <a:t>3</a:t>
            </a:r>
          </a:p>
        </p:txBody>
      </p:sp>
      <p:sp>
        <p:nvSpPr>
          <p:cNvPr id="12315" name="Rectangle 43"/>
          <p:cNvSpPr>
            <a:spLocks noChangeArrowheads="1"/>
          </p:cNvSpPr>
          <p:nvPr/>
        </p:nvSpPr>
        <p:spPr bwMode="gray">
          <a:xfrm>
            <a:off x="5397500" y="217488"/>
            <a:ext cx="3133725" cy="473075"/>
          </a:xfrm>
          <a:prstGeom prst="rect">
            <a:avLst/>
          </a:prstGeom>
          <a:noFill/>
          <a:ln w="25400" algn="ctr">
            <a:solidFill>
              <a:srgbClr val="33CCCC"/>
            </a:solidFill>
            <a:prstDash val="dash"/>
            <a:miter lim="800000"/>
            <a:headEnd/>
            <a:tailEnd/>
          </a:ln>
          <a:extLst>
            <a:ext uri="{909E8E84-426E-40DD-AFC4-6F175D3DCCD1}">
              <a14:hiddenFill xmlns:a14="http://schemas.microsoft.com/office/drawing/2010/main">
                <a:solidFill>
                  <a:srgbClr val="FFFFFF"/>
                </a:solidFill>
              </a14:hiddenFill>
            </a:ext>
          </a:extLst>
        </p:spPr>
        <p:txBody>
          <a:bodyPr lIns="45720" rIns="45720" anchor="ctr" anchorCtr="1">
            <a:spAutoFit/>
          </a:bodyPr>
          <a:lstStyle/>
          <a:p>
            <a:pPr defTabSz="895350">
              <a:spcBef>
                <a:spcPct val="20000"/>
              </a:spcBef>
            </a:pPr>
            <a:r>
              <a:rPr lang="en-US" sz="2400" b="1"/>
              <a:t>AGP: USAID Focus</a:t>
            </a:r>
          </a:p>
        </p:txBody>
      </p:sp>
    </p:spTree>
    <p:extLst>
      <p:ext uri="{BB962C8B-B14F-4D97-AF65-F5344CB8AC3E}">
        <p14:creationId xmlns:p14="http://schemas.microsoft.com/office/powerpoint/2010/main" val="2250698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4"/>
          <p:cNvSpPr>
            <a:spLocks noChangeArrowheads="1"/>
          </p:cNvSpPr>
          <p:nvPr>
            <p:custDataLst>
              <p:tags r:id="rId1"/>
            </p:custDataLst>
          </p:nvPr>
        </p:nvSpPr>
        <p:spPr bwMode="gray">
          <a:xfrm>
            <a:off x="206375" y="2198688"/>
            <a:ext cx="3452813" cy="635000"/>
          </a:xfrm>
          <a:prstGeom prst="rect">
            <a:avLst/>
          </a:prstGeom>
          <a:solidFill>
            <a:schemeClr val="accent1"/>
          </a:solidFill>
          <a:ln w="19050">
            <a:solidFill>
              <a:schemeClr val="accent1"/>
            </a:solidFill>
            <a:miter lim="800000"/>
            <a:headEnd/>
            <a:tailEnd/>
          </a:ln>
        </p:spPr>
        <p:txBody>
          <a:bodyPr lIns="45720" rIns="45720"/>
          <a:lstStyle/>
          <a:p>
            <a:pPr eaLnBrk="0" hangingPunct="0">
              <a:spcBef>
                <a:spcPct val="20000"/>
              </a:spcBef>
            </a:pPr>
            <a:r>
              <a:rPr lang="en-US" sz="1600" b="1" dirty="0">
                <a:solidFill>
                  <a:schemeClr val="tx2"/>
                </a:solidFill>
              </a:rPr>
              <a:t>  </a:t>
            </a:r>
            <a:r>
              <a:rPr lang="en-US" sz="1600" b="1" dirty="0">
                <a:solidFill>
                  <a:schemeClr val="bg1"/>
                </a:solidFill>
              </a:rPr>
              <a:t>Systems Change Initiative</a:t>
            </a:r>
            <a:r>
              <a:rPr lang="en-US" sz="1600" b="1" dirty="0">
                <a:solidFill>
                  <a:schemeClr val="tx2"/>
                </a:solidFill>
              </a:rPr>
              <a:t/>
            </a:r>
            <a:br>
              <a:rPr lang="en-US" sz="1600" b="1" dirty="0">
                <a:solidFill>
                  <a:schemeClr val="tx2"/>
                </a:solidFill>
              </a:rPr>
            </a:br>
            <a:r>
              <a:rPr lang="en-US" sz="1600" b="1" dirty="0">
                <a:solidFill>
                  <a:schemeClr val="tx2"/>
                </a:solidFill>
              </a:rPr>
              <a:t>  </a:t>
            </a:r>
            <a:endParaRPr lang="en-US" sz="1600" baseline="30000" dirty="0"/>
          </a:p>
        </p:txBody>
      </p:sp>
      <p:sp>
        <p:nvSpPr>
          <p:cNvPr id="126978" name="Rectangle 5"/>
          <p:cNvSpPr>
            <a:spLocks noChangeArrowheads="1"/>
          </p:cNvSpPr>
          <p:nvPr>
            <p:custDataLst>
              <p:tags r:id="rId2"/>
            </p:custDataLst>
          </p:nvPr>
        </p:nvSpPr>
        <p:spPr bwMode="gray">
          <a:xfrm>
            <a:off x="3673475" y="2198688"/>
            <a:ext cx="5124450" cy="649287"/>
          </a:xfrm>
          <a:prstGeom prst="rect">
            <a:avLst/>
          </a:prstGeom>
          <a:solidFill>
            <a:schemeClr val="bg1"/>
          </a:solidFill>
          <a:ln w="19050">
            <a:solidFill>
              <a:schemeClr val="accent1"/>
            </a:solidFill>
            <a:miter lim="800000"/>
            <a:headEnd/>
            <a:tailEnd/>
          </a:ln>
        </p:spPr>
        <p:txBody>
          <a:bodyPr lIns="45720" rIns="45720"/>
          <a:lstStyle/>
          <a:p>
            <a:pPr defTabSz="895350" eaLnBrk="0" hangingPunct="0">
              <a:spcBef>
                <a:spcPct val="20000"/>
              </a:spcBef>
            </a:pPr>
            <a:r>
              <a:rPr lang="en-US" sz="1600" b="1">
                <a:solidFill>
                  <a:schemeClr val="tx2"/>
                </a:solidFill>
              </a:rPr>
              <a:t>Objective</a:t>
            </a:r>
            <a:r>
              <a:rPr lang="en-US" sz="1600"/>
              <a:t>: Catalyze systemic and policy change through targeted investments with high rates of return</a:t>
            </a:r>
          </a:p>
        </p:txBody>
      </p:sp>
      <p:sp>
        <p:nvSpPr>
          <p:cNvPr id="126979" name="Rectangle 8"/>
          <p:cNvSpPr>
            <a:spLocks noChangeArrowheads="1"/>
          </p:cNvSpPr>
          <p:nvPr>
            <p:custDataLst>
              <p:tags r:id="rId3"/>
            </p:custDataLst>
          </p:nvPr>
        </p:nvSpPr>
        <p:spPr bwMode="gray">
          <a:xfrm>
            <a:off x="333375" y="3070225"/>
            <a:ext cx="4516438" cy="3159125"/>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6980" name="Rectangle 9"/>
          <p:cNvSpPr>
            <a:spLocks noChangeArrowheads="1"/>
          </p:cNvSpPr>
          <p:nvPr/>
        </p:nvSpPr>
        <p:spPr bwMode="gray">
          <a:xfrm>
            <a:off x="427038" y="3451225"/>
            <a:ext cx="4341812"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sz="1600"/>
              <a:t>The Mission will use set criteria to choose investments, e.g., does the investment:</a:t>
            </a:r>
          </a:p>
          <a:p>
            <a:pPr marL="344488" lvl="2" indent="-176213" eaLnBrk="0" hangingPunct="0">
              <a:spcBef>
                <a:spcPct val="25000"/>
              </a:spcBef>
              <a:buFont typeface="Arial" pitchFamily="34" charset="0"/>
              <a:buBlip>
                <a:blip r:embed="rId13"/>
              </a:buBlip>
            </a:pPr>
            <a:r>
              <a:rPr lang="en-US" sz="1600" b="1" u="sng">
                <a:ea typeface="MS PGothic"/>
                <a:cs typeface="MS PGothic"/>
              </a:rPr>
              <a:t>Directly</a:t>
            </a:r>
            <a:r>
              <a:rPr lang="en-US" sz="1600">
                <a:ea typeface="MS PGothic"/>
                <a:cs typeface="MS PGothic"/>
              </a:rPr>
              <a:t> benefits at least </a:t>
            </a:r>
            <a:r>
              <a:rPr lang="en-US" sz="1600" b="1">
                <a:ea typeface="MS PGothic"/>
                <a:cs typeface="MS PGothic"/>
              </a:rPr>
              <a:t>50,000 smallholder farmers or pastoralists</a:t>
            </a:r>
            <a:r>
              <a:rPr lang="en-US" sz="1600">
                <a:ea typeface="MS PGothic"/>
                <a:cs typeface="MS PGothic"/>
              </a:rPr>
              <a:t>?</a:t>
            </a:r>
          </a:p>
          <a:p>
            <a:pPr marL="344488" lvl="2" indent="-176213" eaLnBrk="0" hangingPunct="0">
              <a:spcBef>
                <a:spcPct val="25000"/>
              </a:spcBef>
              <a:buFont typeface="Arial" pitchFamily="34" charset="0"/>
              <a:buBlip>
                <a:blip r:embed="rId13"/>
              </a:buBlip>
            </a:pPr>
            <a:r>
              <a:rPr lang="en-US" sz="1600">
                <a:ea typeface="MS PGothic"/>
                <a:cs typeface="MS PGothic"/>
              </a:rPr>
              <a:t>Innovative (is anyone else already doing it)?</a:t>
            </a:r>
          </a:p>
          <a:p>
            <a:pPr marL="344488" lvl="2" indent="-176213" eaLnBrk="0" hangingPunct="0">
              <a:spcBef>
                <a:spcPct val="25000"/>
              </a:spcBef>
              <a:buFont typeface="Arial" pitchFamily="34" charset="0"/>
              <a:buBlip>
                <a:blip r:embed="rId13"/>
              </a:buBlip>
            </a:pPr>
            <a:r>
              <a:rPr lang="en-US" sz="1600">
                <a:ea typeface="MS PGothic"/>
                <a:cs typeface="MS PGothic"/>
              </a:rPr>
              <a:t>Incorporates performance metrics which ensure a </a:t>
            </a:r>
            <a:r>
              <a:rPr lang="en-US" sz="1600" b="1">
                <a:ea typeface="MS PGothic"/>
                <a:cs typeface="MS PGothic"/>
              </a:rPr>
              <a:t>transition to stand alone sustainability</a:t>
            </a:r>
            <a:r>
              <a:rPr lang="en-US" sz="1600">
                <a:ea typeface="MS PGothic"/>
                <a:cs typeface="MS PGothic"/>
              </a:rPr>
              <a:t> in 3 years?</a:t>
            </a:r>
          </a:p>
          <a:p>
            <a:pPr marL="344488" lvl="2" indent="-176213" eaLnBrk="0" hangingPunct="0">
              <a:spcBef>
                <a:spcPct val="25000"/>
              </a:spcBef>
              <a:buFont typeface="Arial" pitchFamily="34" charset="0"/>
              <a:buBlip>
                <a:blip r:embed="rId13"/>
              </a:buBlip>
            </a:pPr>
            <a:r>
              <a:rPr lang="en-US" sz="1600" b="1">
                <a:ea typeface="MS PGothic"/>
                <a:cs typeface="MS PGothic"/>
              </a:rPr>
              <a:t>Clear critical path</a:t>
            </a:r>
            <a:r>
              <a:rPr lang="en-US" sz="1600">
                <a:ea typeface="MS PGothic"/>
                <a:cs typeface="MS PGothic"/>
              </a:rPr>
              <a:t> from a small investment to large systemic change </a:t>
            </a:r>
            <a:r>
              <a:rPr lang="en-US" sz="1600" b="1">
                <a:ea typeface="MS PGothic"/>
                <a:cs typeface="MS PGothic"/>
              </a:rPr>
              <a:t>within 3 years?</a:t>
            </a:r>
            <a:endParaRPr lang="en-US" sz="1600">
              <a:ea typeface="MS PGothic"/>
              <a:cs typeface="MS PGothic"/>
            </a:endParaRPr>
          </a:p>
        </p:txBody>
      </p:sp>
      <p:sp>
        <p:nvSpPr>
          <p:cNvPr id="126981" name="Rectangle 10"/>
          <p:cNvSpPr>
            <a:spLocks noChangeArrowheads="1"/>
          </p:cNvSpPr>
          <p:nvPr>
            <p:custDataLst>
              <p:tags r:id="rId4"/>
            </p:custDataLst>
          </p:nvPr>
        </p:nvSpPr>
        <p:spPr bwMode="gray">
          <a:xfrm>
            <a:off x="352425" y="3079750"/>
            <a:ext cx="4467225" cy="269875"/>
          </a:xfrm>
          <a:prstGeom prst="rect">
            <a:avLst/>
          </a:prstGeom>
          <a:solidFill>
            <a:schemeClr val="accent1"/>
          </a:solidFill>
          <a:ln w="9525" algn="ctr">
            <a:solidFill>
              <a:schemeClr val="accent1"/>
            </a:solidFill>
            <a:miter lim="800000"/>
            <a:headEnd/>
            <a:tailEnd/>
          </a:ln>
        </p:spPr>
        <p:txBody>
          <a:bodyPr lIns="45720" rIns="45720" anchor="ctr"/>
          <a:lstStyle/>
          <a:p>
            <a:pPr marL="342900" indent="-342900" eaLnBrk="0" hangingPunct="0">
              <a:spcBef>
                <a:spcPct val="20000"/>
              </a:spcBef>
            </a:pPr>
            <a:r>
              <a:rPr lang="en-US" sz="1600" b="1" dirty="0">
                <a:solidFill>
                  <a:schemeClr val="bg1"/>
                </a:solidFill>
              </a:rPr>
              <a:t>Criteria for initiative investments</a:t>
            </a:r>
          </a:p>
        </p:txBody>
      </p:sp>
      <p:sp>
        <p:nvSpPr>
          <p:cNvPr id="126982" name="Rectangle 12"/>
          <p:cNvSpPr>
            <a:spLocks noChangeArrowheads="1"/>
          </p:cNvSpPr>
          <p:nvPr>
            <p:custDataLst>
              <p:tags r:id="rId5"/>
            </p:custDataLst>
          </p:nvPr>
        </p:nvSpPr>
        <p:spPr bwMode="gray">
          <a:xfrm>
            <a:off x="1731963" y="1044575"/>
            <a:ext cx="718661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350" indent="3175" eaLnBrk="0" hangingPunct="0"/>
            <a:r>
              <a:rPr lang="en-US" sz="2100" b="1">
                <a:solidFill>
                  <a:schemeClr val="tx2"/>
                </a:solidFill>
              </a:rPr>
              <a:t>In addition to AGP, the Mission will also support a Systems Change Initiative</a:t>
            </a:r>
          </a:p>
        </p:txBody>
      </p:sp>
      <p:grpSp>
        <p:nvGrpSpPr>
          <p:cNvPr id="126983" name="Group 229"/>
          <p:cNvGrpSpPr>
            <a:grpSpLocks/>
          </p:cNvGrpSpPr>
          <p:nvPr/>
        </p:nvGrpSpPr>
        <p:grpSpPr bwMode="auto">
          <a:xfrm>
            <a:off x="0" y="954088"/>
            <a:ext cx="1470025" cy="1109662"/>
            <a:chOff x="92" y="782"/>
            <a:chExt cx="926" cy="699"/>
          </a:xfrm>
        </p:grpSpPr>
        <p:sp>
          <p:nvSpPr>
            <p:cNvPr id="126987" name="Rectangle 230"/>
            <p:cNvSpPr>
              <a:spLocks noChangeArrowheads="1"/>
            </p:cNvSpPr>
            <p:nvPr>
              <p:custDataLst>
                <p:tags r:id="rId8"/>
              </p:custDataLst>
            </p:nvPr>
          </p:nvSpPr>
          <p:spPr bwMode="gray">
            <a:xfrm>
              <a:off x="92" y="782"/>
              <a:ext cx="926" cy="699"/>
            </a:xfrm>
            <a:prstGeom prst="rect">
              <a:avLst/>
            </a:prstGeom>
            <a:solidFill>
              <a:schemeClr val="accent1"/>
            </a:solidFill>
            <a:ln w="9525" algn="ctr">
              <a:solidFill>
                <a:schemeClr val="accent1"/>
              </a:solidFill>
              <a:miter lim="800000"/>
              <a:headEnd/>
              <a:tailEnd/>
            </a:ln>
          </p:spPr>
          <p:txBody>
            <a:bodyPr lIns="137160" tIns="46648" rIns="46648" bIns="46648" anchor="ctr"/>
            <a:lstStyle/>
            <a:p>
              <a:pPr defTabSz="895350">
                <a:spcBef>
                  <a:spcPct val="20000"/>
                </a:spcBef>
              </a:pPr>
              <a:r>
                <a:rPr lang="en-US" sz="1600" b="1" dirty="0">
                  <a:solidFill>
                    <a:schemeClr val="bg1"/>
                  </a:solidFill>
                </a:rPr>
                <a:t>System-wide transformer</a:t>
              </a:r>
            </a:p>
          </p:txBody>
        </p:sp>
        <p:sp>
          <p:nvSpPr>
            <p:cNvPr id="126988" name="Rectangle 231"/>
            <p:cNvSpPr>
              <a:spLocks noChangeArrowheads="1"/>
            </p:cNvSpPr>
            <p:nvPr>
              <p:custDataLst>
                <p:tags r:id="rId9"/>
              </p:custDataLst>
            </p:nvPr>
          </p:nvSpPr>
          <p:spPr bwMode="gray">
            <a:xfrm>
              <a:off x="684" y="1308"/>
              <a:ext cx="334" cy="173"/>
            </a:xfrm>
            <a:prstGeom prst="rect">
              <a:avLst/>
            </a:prstGeom>
            <a:solidFill>
              <a:schemeClr val="hlink"/>
            </a:solidFill>
            <a:ln w="9525" algn="ctr">
              <a:solidFill>
                <a:schemeClr val="bg1"/>
              </a:solidFill>
              <a:miter lim="800000"/>
              <a:headEnd/>
              <a:tailEnd/>
            </a:ln>
          </p:spPr>
          <p:txBody>
            <a:bodyPr lIns="27989" tIns="27989" rIns="27989" bIns="27989" anchor="ctr"/>
            <a:lstStyle/>
            <a:p>
              <a:pPr algn="ctr">
                <a:spcBef>
                  <a:spcPct val="20000"/>
                </a:spcBef>
              </a:pPr>
              <a:r>
                <a:rPr lang="en-US" sz="1600" b="1">
                  <a:solidFill>
                    <a:schemeClr val="bg1"/>
                  </a:solidFill>
                </a:rPr>
                <a:t>65%</a:t>
              </a:r>
            </a:p>
          </p:txBody>
        </p:sp>
        <p:sp>
          <p:nvSpPr>
            <p:cNvPr id="126989" name="Oval 232"/>
            <p:cNvSpPr>
              <a:spLocks noChangeArrowheads="1"/>
            </p:cNvSpPr>
            <p:nvPr>
              <p:custDataLst>
                <p:tags r:id="rId10"/>
              </p:custDataLst>
            </p:nvPr>
          </p:nvSpPr>
          <p:spPr bwMode="gray">
            <a:xfrm flipH="1">
              <a:off x="98" y="797"/>
              <a:ext cx="197" cy="183"/>
            </a:xfrm>
            <a:prstGeom prst="ellipse">
              <a:avLst/>
            </a:prstGeom>
            <a:solidFill>
              <a:schemeClr val="accent2"/>
            </a:solidFill>
            <a:ln w="19050" algn="ctr">
              <a:solidFill>
                <a:schemeClr val="bg1"/>
              </a:solidFill>
              <a:round/>
              <a:headEnd/>
              <a:tailEnd/>
            </a:ln>
          </p:spPr>
          <p:txBody>
            <a:bodyPr wrap="none" lIns="0" tIns="0" rIns="0" bIns="0" anchor="ctr" anchorCtr="1"/>
            <a:lstStyle/>
            <a:p>
              <a:pPr>
                <a:spcBef>
                  <a:spcPct val="20000"/>
                </a:spcBef>
              </a:pPr>
              <a:r>
                <a:rPr lang="en-US" sz="1600" b="1">
                  <a:solidFill>
                    <a:schemeClr val="bg1"/>
                  </a:solidFill>
                </a:rPr>
                <a:t>A</a:t>
              </a:r>
            </a:p>
          </p:txBody>
        </p:sp>
      </p:grpSp>
      <p:sp>
        <p:nvSpPr>
          <p:cNvPr id="126984" name="Rectangle 21"/>
          <p:cNvSpPr>
            <a:spLocks noChangeArrowheads="1"/>
          </p:cNvSpPr>
          <p:nvPr>
            <p:custDataLst>
              <p:tags r:id="rId6"/>
            </p:custDataLst>
          </p:nvPr>
        </p:nvSpPr>
        <p:spPr bwMode="gray">
          <a:xfrm>
            <a:off x="5111750" y="3141663"/>
            <a:ext cx="3787775" cy="2117725"/>
          </a:xfrm>
          <a:prstGeom prst="rect">
            <a:avLst/>
          </a:prstGeom>
          <a:solidFill>
            <a:schemeClr val="accent1">
              <a:alpha val="50980"/>
            </a:schemeClr>
          </a:solidFill>
          <a:ln w="19050">
            <a:solidFill>
              <a:schemeClr val="accent2"/>
            </a:solidFill>
            <a:miter lim="800000"/>
            <a:headEnd/>
            <a:tailEnd/>
          </a:ln>
        </p:spPr>
        <p:txBody>
          <a:bodyPr/>
          <a:lstStyle/>
          <a:p>
            <a:pPr marL="231775" indent="-231775"/>
            <a:r>
              <a:rPr lang="en-US" sz="1600" b="1" dirty="0"/>
              <a:t>Potential Investments:</a:t>
            </a:r>
          </a:p>
          <a:p>
            <a:pPr marL="231775" indent="-231775">
              <a:spcBef>
                <a:spcPct val="25000"/>
              </a:spcBef>
              <a:buFontTx/>
              <a:buBlip>
                <a:blip r:embed="rId13"/>
              </a:buBlip>
            </a:pPr>
            <a:r>
              <a:rPr lang="en-US" sz="1600" dirty="0"/>
              <a:t>Support to </a:t>
            </a:r>
            <a:r>
              <a:rPr lang="en-US" sz="1600" dirty="0" smtClean="0"/>
              <a:t>Agricultural Transformation Agency</a:t>
            </a:r>
          </a:p>
          <a:p>
            <a:pPr marL="231775" indent="-231775">
              <a:spcBef>
                <a:spcPct val="25000"/>
              </a:spcBef>
              <a:buFontTx/>
              <a:buBlip>
                <a:blip r:embed="rId13"/>
              </a:buBlip>
            </a:pPr>
            <a:r>
              <a:rPr lang="en-US" sz="1600" dirty="0" smtClean="0"/>
              <a:t>Transformative </a:t>
            </a:r>
            <a:r>
              <a:rPr lang="en-US" sz="1600" dirty="0" err="1"/>
              <a:t>ag</a:t>
            </a:r>
            <a:r>
              <a:rPr lang="en-US" sz="1600" dirty="0"/>
              <a:t> input reforms (Gates recommendations)</a:t>
            </a:r>
          </a:p>
          <a:p>
            <a:pPr marL="231775" indent="-231775">
              <a:spcBef>
                <a:spcPct val="25000"/>
              </a:spcBef>
              <a:buFontTx/>
              <a:buBlip>
                <a:blip r:embed="rId13"/>
              </a:buBlip>
            </a:pPr>
            <a:r>
              <a:rPr lang="en-US" sz="1600" dirty="0"/>
              <a:t>Biotechnology</a:t>
            </a:r>
          </a:p>
          <a:p>
            <a:pPr marL="231775" indent="-231775">
              <a:spcBef>
                <a:spcPct val="25000"/>
              </a:spcBef>
              <a:buFontTx/>
              <a:buBlip>
                <a:blip r:embed="rId13"/>
              </a:buBlip>
            </a:pPr>
            <a:r>
              <a:rPr lang="en-US" sz="1600" dirty="0"/>
              <a:t>Land administration</a:t>
            </a:r>
          </a:p>
          <a:p>
            <a:pPr marL="231775" indent="-231775">
              <a:spcBef>
                <a:spcPct val="25000"/>
              </a:spcBef>
              <a:buFontTx/>
              <a:buBlip>
                <a:blip r:embed="rId13"/>
              </a:buBlip>
            </a:pPr>
            <a:endParaRPr lang="en-US" sz="1600" dirty="0"/>
          </a:p>
        </p:txBody>
      </p:sp>
      <p:sp>
        <p:nvSpPr>
          <p:cNvPr id="126985" name="Text Box 238"/>
          <p:cNvSpPr txBox="1">
            <a:spLocks noChangeArrowheads="1"/>
          </p:cNvSpPr>
          <p:nvPr>
            <p:custDataLst>
              <p:tags r:id="rId7"/>
            </p:custDataLst>
          </p:nvPr>
        </p:nvSpPr>
        <p:spPr bwMode="auto">
          <a:xfrm>
            <a:off x="4757738" y="160338"/>
            <a:ext cx="4343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fontAlgn="base">
              <a:spcBef>
                <a:spcPct val="0"/>
              </a:spcBef>
              <a:spcAft>
                <a:spcPct val="0"/>
              </a:spcAft>
              <a:defRPr sz="1200">
                <a:solidFill>
                  <a:schemeClr val="tx1"/>
                </a:solidFill>
                <a:latin typeface="Arial" pitchFamily="34" charset="0"/>
              </a:defRPr>
            </a:lvl6pPr>
            <a:lvl7pPr marL="2971800" indent="-228600" fontAlgn="base">
              <a:spcBef>
                <a:spcPct val="0"/>
              </a:spcBef>
              <a:spcAft>
                <a:spcPct val="0"/>
              </a:spcAft>
              <a:defRPr sz="1200">
                <a:solidFill>
                  <a:schemeClr val="tx1"/>
                </a:solidFill>
                <a:latin typeface="Arial" pitchFamily="34" charset="0"/>
              </a:defRPr>
            </a:lvl7pPr>
            <a:lvl8pPr marL="3429000" indent="-228600" fontAlgn="base">
              <a:spcBef>
                <a:spcPct val="0"/>
              </a:spcBef>
              <a:spcAft>
                <a:spcPct val="0"/>
              </a:spcAft>
              <a:defRPr sz="1200">
                <a:solidFill>
                  <a:schemeClr val="tx1"/>
                </a:solidFill>
                <a:latin typeface="Arial" pitchFamily="34" charset="0"/>
              </a:defRPr>
            </a:lvl8pPr>
            <a:lvl9pPr marL="3886200" indent="-228600" fontAlgn="base">
              <a:spcBef>
                <a:spcPct val="0"/>
              </a:spcBef>
              <a:spcAft>
                <a:spcPct val="0"/>
              </a:spcAft>
              <a:defRPr sz="1200">
                <a:solidFill>
                  <a:schemeClr val="tx1"/>
                </a:solidFill>
                <a:latin typeface="Arial" pitchFamily="34" charset="0"/>
              </a:defRPr>
            </a:lvl9pPr>
          </a:lstStyle>
          <a:p>
            <a:pPr algn="ctr">
              <a:lnSpc>
                <a:spcPct val="80000"/>
              </a:lnSpc>
              <a:spcBef>
                <a:spcPct val="100000"/>
              </a:spcBef>
            </a:pPr>
            <a:r>
              <a:rPr lang="en-US" sz="2400" b="1"/>
              <a:t>Systems Change      Initiative</a:t>
            </a:r>
          </a:p>
        </p:txBody>
      </p:sp>
      <p:sp>
        <p:nvSpPr>
          <p:cNvPr id="45" name="Slide Number Placeholder 2"/>
          <p:cNvSpPr txBox="1">
            <a:spLocks noGrp="1"/>
          </p:cNvSpPr>
          <p:nvPr/>
        </p:nvSpPr>
        <p:spPr bwMode="auto">
          <a:xfrm>
            <a:off x="6781800" y="6248400"/>
            <a:ext cx="1905000" cy="457200"/>
          </a:xfrm>
          <a:prstGeom prst="rect">
            <a:avLst/>
          </a:prstGeom>
          <a:noFill/>
          <a:ln>
            <a:miter lim="800000"/>
            <a:headEnd/>
            <a:tailEnd/>
          </a:ln>
        </p:spPr>
        <p:txBody>
          <a:bodyPr/>
          <a:lstStyle/>
          <a:p>
            <a:pPr algn="r" eaLnBrk="0" hangingPunct="0">
              <a:defRPr/>
            </a:pPr>
            <a:fld id="{1EC624A8-D1CB-43F0-B1D3-AF8177C0067F}" type="slidenum">
              <a:rPr lang="en-US">
                <a:latin typeface="+mn-lt"/>
              </a:rPr>
              <a:pPr algn="r" eaLnBrk="0" hangingPunct="0">
                <a:defRPr/>
              </a:pPr>
              <a:t>8</a:t>
            </a:fld>
            <a:endParaRPr lang="en-US">
              <a:latin typeface="+mn-lt"/>
            </a:endParaRPr>
          </a:p>
        </p:txBody>
      </p:sp>
    </p:spTree>
    <p:extLst>
      <p:ext uri="{BB962C8B-B14F-4D97-AF65-F5344CB8AC3E}">
        <p14:creationId xmlns:p14="http://schemas.microsoft.com/office/powerpoint/2010/main" val="2700050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2"/>
          <p:cNvSpPr>
            <a:spLocks noGrp="1"/>
          </p:cNvSpPr>
          <p:nvPr>
            <p:ph type="sldNum" sz="quarter" idx="10"/>
          </p:nvPr>
        </p:nvSpPr>
        <p:spPr/>
        <p:txBody>
          <a:bodyPr/>
          <a:lstStyle/>
          <a:p>
            <a:pPr>
              <a:defRPr/>
            </a:pPr>
            <a:fld id="{2716293C-EDF7-49FA-A6CB-A6215270DFDC}" type="slidenum">
              <a:rPr lang="en-US"/>
              <a:pPr>
                <a:defRPr/>
              </a:pPr>
              <a:t>9</a:t>
            </a:fld>
            <a:endParaRPr lang="en-US"/>
          </a:p>
        </p:txBody>
      </p:sp>
      <p:graphicFrame>
        <p:nvGraphicFramePr>
          <p:cNvPr id="15362" name="Rectangle 2" hidden="1"/>
          <p:cNvGraphicFramePr>
            <a:graphicFrameLocks/>
          </p:cNvGraphicFramePr>
          <p:nvPr>
            <p:custDataLst>
              <p:tags r:id="rId2"/>
            </p:custDataLst>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6161" name="think-cell Slide" r:id="rId13" imgW="0" imgH="0" progId="">
                  <p:embed/>
                </p:oleObj>
              </mc:Choice>
              <mc:Fallback>
                <p:oleObj name="think-cell Slide" r:id="rId13"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0" y="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4" name="Rectangle 3" hidden="1"/>
          <p:cNvSpPr>
            <a:spLocks noChangeArrowheads="1"/>
          </p:cNvSpPr>
          <p:nvPr>
            <p:custDataLst>
              <p:tags r:id="rId3"/>
            </p:custDataLst>
          </p:nvPr>
        </p:nvSpPr>
        <p:spPr bwMode="gray">
          <a:xfrm>
            <a:off x="0" y="0"/>
            <a:ext cx="161925" cy="161925"/>
          </a:xfrm>
          <a:prstGeom prst="rect">
            <a:avLst/>
          </a:prstGeom>
          <a:solidFill>
            <a:schemeClr val="accent1"/>
          </a:solidFill>
          <a:ln w="9525">
            <a:solidFill>
              <a:schemeClr val="tx1"/>
            </a:solidFill>
            <a:miter lim="800000"/>
            <a:headEnd/>
            <a:tailEnd/>
          </a:ln>
        </p:spPr>
        <p:txBody>
          <a:bodyPr wrap="none" lIns="0" tIns="0" rIns="0" bIns="0" anchor="ctr"/>
          <a:lstStyle/>
          <a:p>
            <a:pPr algn="ctr" defTabSz="933450"/>
            <a:r>
              <a:rPr lang="en-US" sz="1400">
                <a:cs typeface="Arial" pitchFamily="34" charset="0"/>
              </a:rPr>
              <a:t>3</a:t>
            </a:r>
          </a:p>
        </p:txBody>
      </p:sp>
      <p:sp>
        <p:nvSpPr>
          <p:cNvPr id="15365" name="Rectangle 4"/>
          <p:cNvSpPr>
            <a:spLocks noChangeArrowheads="1"/>
          </p:cNvSpPr>
          <p:nvPr>
            <p:custDataLst>
              <p:tags r:id="rId4"/>
            </p:custDataLst>
          </p:nvPr>
        </p:nvSpPr>
        <p:spPr bwMode="gray">
          <a:xfrm>
            <a:off x="2090738" y="1392238"/>
            <a:ext cx="6802437" cy="530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227013" indent="-227013">
              <a:spcBef>
                <a:spcPct val="30000"/>
              </a:spcBef>
              <a:buFontTx/>
              <a:buBlip>
                <a:blip r:embed="rId14"/>
              </a:buBlip>
              <a:tabLst>
                <a:tab pos="6807200" algn="r"/>
              </a:tabLst>
            </a:pPr>
            <a:r>
              <a:rPr lang="en-US" sz="1800" b="1" dirty="0">
                <a:solidFill>
                  <a:schemeClr val="tx2"/>
                </a:solidFill>
              </a:rPr>
              <a:t>Link vulnerable populations to opportunities for economic growth through </a:t>
            </a:r>
            <a:r>
              <a:rPr lang="en-US" sz="1800" b="1" i="1" dirty="0">
                <a:solidFill>
                  <a:schemeClr val="tx2"/>
                </a:solidFill>
              </a:rPr>
              <a:t>“</a:t>
            </a:r>
            <a:r>
              <a:rPr lang="en-US" sz="1800" b="1" i="1" u="sng" dirty="0">
                <a:solidFill>
                  <a:schemeClr val="tx2"/>
                </a:solidFill>
              </a:rPr>
              <a:t>push</a:t>
            </a:r>
            <a:r>
              <a:rPr lang="en-US" sz="1800" b="1" i="1" dirty="0">
                <a:solidFill>
                  <a:schemeClr val="tx2"/>
                </a:solidFill>
              </a:rPr>
              <a:t>” </a:t>
            </a:r>
            <a:r>
              <a:rPr lang="en-US" sz="1800" b="1" dirty="0">
                <a:solidFill>
                  <a:schemeClr val="tx2"/>
                </a:solidFill>
              </a:rPr>
              <a:t>model:</a:t>
            </a:r>
          </a:p>
          <a:p>
            <a:pPr marL="227013" indent="-227013">
              <a:spcBef>
                <a:spcPct val="30000"/>
              </a:spcBef>
              <a:buFontTx/>
              <a:buBlip>
                <a:blip r:embed="rId14"/>
              </a:buBlip>
              <a:tabLst>
                <a:tab pos="6807200" algn="r"/>
              </a:tabLst>
            </a:pPr>
            <a:endParaRPr lang="en-US" b="1" dirty="0">
              <a:solidFill>
                <a:schemeClr val="tx2"/>
              </a:solidFill>
            </a:endParaRPr>
          </a:p>
          <a:p>
            <a:pPr marL="569913" lvl="1" indent="-228600">
              <a:spcBef>
                <a:spcPct val="15000"/>
              </a:spcBef>
              <a:buFont typeface="Wingdings" pitchFamily="2" charset="2"/>
              <a:buChar char="ü"/>
              <a:tabLst>
                <a:tab pos="6807200" algn="r"/>
              </a:tabLst>
            </a:pPr>
            <a:r>
              <a:rPr lang="en-US" sz="1800" b="1" dirty="0">
                <a:solidFill>
                  <a:schemeClr val="tx2"/>
                </a:solidFill>
                <a:ea typeface="MS PGothic"/>
                <a:cs typeface="MS PGothic"/>
              </a:rPr>
              <a:t>Graduate 50,000 households “Hungry” Ethiopia/PSNP</a:t>
            </a:r>
          </a:p>
          <a:p>
            <a:pPr marL="912813" lvl="2" indent="-228600">
              <a:spcBef>
                <a:spcPct val="8000"/>
              </a:spcBef>
              <a:buFontTx/>
              <a:buChar char="•"/>
              <a:tabLst>
                <a:tab pos="6807200" algn="r"/>
              </a:tabLst>
            </a:pPr>
            <a:r>
              <a:rPr lang="en-US" sz="1800" dirty="0">
                <a:ea typeface="MS PGothic"/>
                <a:cs typeface="MS PGothic"/>
              </a:rPr>
              <a:t>Provide “push” through asset transfers, TA, capability building, credit access, nutrition education </a:t>
            </a:r>
          </a:p>
          <a:p>
            <a:pPr marL="912813" lvl="2" indent="-228600">
              <a:spcBef>
                <a:spcPct val="8000"/>
              </a:spcBef>
              <a:buFontTx/>
              <a:buChar char="•"/>
              <a:tabLst>
                <a:tab pos="6807200" algn="r"/>
              </a:tabLst>
            </a:pPr>
            <a:r>
              <a:rPr lang="en-US" sz="1800" dirty="0">
                <a:ea typeface="MS PGothic"/>
                <a:cs typeface="MS PGothic"/>
              </a:rPr>
              <a:t>Link PSNP-GRADS to AGP by prioritizing PSNP </a:t>
            </a:r>
            <a:r>
              <a:rPr lang="en-US" sz="1800" dirty="0" err="1">
                <a:ea typeface="MS PGothic"/>
                <a:cs typeface="MS PGothic"/>
              </a:rPr>
              <a:t>woredas</a:t>
            </a:r>
            <a:r>
              <a:rPr lang="en-US" sz="1800" dirty="0">
                <a:ea typeface="MS PGothic"/>
                <a:cs typeface="MS PGothic"/>
              </a:rPr>
              <a:t> adjacent to AGP areas and prioritizing assets and value                                 chains promoted in AGP </a:t>
            </a:r>
            <a:r>
              <a:rPr lang="en-US" sz="1800" dirty="0" err="1">
                <a:ea typeface="MS PGothic"/>
                <a:cs typeface="MS PGothic"/>
              </a:rPr>
              <a:t>woredas</a:t>
            </a:r>
            <a:r>
              <a:rPr lang="en-US" sz="1800" dirty="0">
                <a:ea typeface="MS PGothic"/>
                <a:cs typeface="MS PGothic"/>
              </a:rPr>
              <a:t> </a:t>
            </a:r>
          </a:p>
          <a:p>
            <a:pPr marL="912813" lvl="2" indent="-228600">
              <a:spcBef>
                <a:spcPct val="8000"/>
              </a:spcBef>
              <a:buFontTx/>
              <a:buChar char="•"/>
              <a:tabLst>
                <a:tab pos="6807200" algn="r"/>
              </a:tabLst>
            </a:pPr>
            <a:endParaRPr lang="en-US" dirty="0">
              <a:ea typeface="MS PGothic"/>
              <a:cs typeface="MS PGothic"/>
            </a:endParaRPr>
          </a:p>
          <a:p>
            <a:pPr marL="569913" lvl="1" indent="-228600">
              <a:spcBef>
                <a:spcPct val="15000"/>
              </a:spcBef>
              <a:buFont typeface="Wingdings" pitchFamily="2" charset="2"/>
              <a:buChar char="ü"/>
              <a:tabLst>
                <a:tab pos="6807200" algn="r"/>
              </a:tabLst>
            </a:pPr>
            <a:r>
              <a:rPr lang="en-US" sz="1800" b="1" dirty="0">
                <a:solidFill>
                  <a:schemeClr val="tx2"/>
                </a:solidFill>
                <a:ea typeface="MS PGothic"/>
                <a:cs typeface="MS PGothic"/>
              </a:rPr>
              <a:t>Improve livelihoods in “Pastoral Ethiopia” through linkages to target AGP area</a:t>
            </a:r>
          </a:p>
          <a:p>
            <a:pPr marL="912813" lvl="2" indent="-228600">
              <a:spcBef>
                <a:spcPct val="8000"/>
              </a:spcBef>
              <a:buFontTx/>
              <a:buChar char="•"/>
              <a:tabLst>
                <a:tab pos="6807200" algn="r"/>
              </a:tabLst>
            </a:pPr>
            <a:r>
              <a:rPr lang="en-ZA" sz="1800" dirty="0">
                <a:ea typeface="MS PGothic"/>
                <a:cs typeface="MS PGothic"/>
              </a:rPr>
              <a:t>Provide “push” through TA on animal health, emergency de-stocking, NRM, nutrition education</a:t>
            </a:r>
          </a:p>
          <a:p>
            <a:pPr marL="912813" lvl="2" indent="-228600">
              <a:spcBef>
                <a:spcPct val="8000"/>
              </a:spcBef>
              <a:buFontTx/>
              <a:buChar char="•"/>
              <a:tabLst>
                <a:tab pos="6807200" algn="r"/>
              </a:tabLst>
            </a:pPr>
            <a:r>
              <a:rPr lang="en-ZA" sz="1800" dirty="0">
                <a:ea typeface="MS PGothic"/>
                <a:cs typeface="MS PGothic"/>
              </a:rPr>
              <a:t>Link PLI to AGP through cost-sharing incentives for private sector to facilitate market </a:t>
            </a:r>
            <a:r>
              <a:rPr lang="en-ZA" sz="1800" dirty="0" smtClean="0">
                <a:ea typeface="MS PGothic"/>
                <a:cs typeface="MS PGothic"/>
              </a:rPr>
              <a:t>linkages</a:t>
            </a:r>
            <a:endParaRPr lang="en-ZA" dirty="0">
              <a:ea typeface="MS PGothic"/>
              <a:cs typeface="MS PGothic"/>
            </a:endParaRPr>
          </a:p>
          <a:p>
            <a:pPr marL="569913" lvl="1" indent="-228600">
              <a:spcBef>
                <a:spcPct val="15000"/>
              </a:spcBef>
              <a:buFont typeface="Wingdings" pitchFamily="2" charset="2"/>
              <a:buChar char="ü"/>
              <a:tabLst>
                <a:tab pos="6807200" algn="r"/>
              </a:tabLst>
            </a:pPr>
            <a:r>
              <a:rPr lang="en-ZA" sz="1800" b="1" dirty="0">
                <a:ea typeface="MS PGothic"/>
                <a:cs typeface="MS PGothic"/>
              </a:rPr>
              <a:t>Strengthen </a:t>
            </a:r>
            <a:r>
              <a:rPr lang="en-ZA" sz="1800" b="1" dirty="0" err="1">
                <a:ea typeface="MS PGothic"/>
                <a:cs typeface="MS PGothic"/>
              </a:rPr>
              <a:t>GoE</a:t>
            </a:r>
            <a:r>
              <a:rPr lang="en-ZA" sz="1800" b="1" dirty="0">
                <a:ea typeface="MS PGothic"/>
                <a:cs typeface="MS PGothic"/>
              </a:rPr>
              <a:t> efforts to scale “push” model thru capacity building for PSNP &amp; HABP</a:t>
            </a:r>
            <a:endParaRPr lang="en-US" sz="1800" b="1" dirty="0">
              <a:ea typeface="MS PGothic"/>
              <a:cs typeface="MS PGothic"/>
            </a:endParaRPr>
          </a:p>
        </p:txBody>
      </p:sp>
      <p:sp>
        <p:nvSpPr>
          <p:cNvPr id="15366" name="Rectangle 5"/>
          <p:cNvSpPr>
            <a:spLocks noChangeArrowheads="1"/>
          </p:cNvSpPr>
          <p:nvPr>
            <p:custDataLst>
              <p:tags r:id="rId5"/>
            </p:custDataLst>
          </p:nvPr>
        </p:nvSpPr>
        <p:spPr bwMode="gray">
          <a:xfrm>
            <a:off x="2151063" y="1165225"/>
            <a:ext cx="69786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spcBef>
                <a:spcPct val="40000"/>
              </a:spcBef>
            </a:pPr>
            <a:r>
              <a:rPr lang="en-US" sz="2000" b="1">
                <a:solidFill>
                  <a:schemeClr val="tx2"/>
                </a:solidFill>
              </a:rPr>
              <a:t>Model for change</a:t>
            </a:r>
          </a:p>
        </p:txBody>
      </p:sp>
      <p:sp>
        <p:nvSpPr>
          <p:cNvPr id="15367" name="Line 6"/>
          <p:cNvSpPr>
            <a:spLocks noChangeShapeType="1"/>
          </p:cNvSpPr>
          <p:nvPr>
            <p:custDataLst>
              <p:tags r:id="rId6"/>
            </p:custDataLst>
          </p:nvPr>
        </p:nvSpPr>
        <p:spPr bwMode="gray">
          <a:xfrm>
            <a:off x="2092325" y="1373188"/>
            <a:ext cx="6745288" cy="0"/>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5368" name="Rectangle 7"/>
          <p:cNvSpPr>
            <a:spLocks noGrp="1" noChangeArrowheads="1"/>
          </p:cNvSpPr>
          <p:nvPr>
            <p:ph type="title"/>
            <p:custDataLst>
              <p:tags r:id="rId7"/>
            </p:custDataLst>
          </p:nvPr>
        </p:nvSpPr>
        <p:spPr bwMode="gray">
          <a:xfrm>
            <a:off x="4648200" y="152400"/>
            <a:ext cx="4306887" cy="609600"/>
          </a:xfrm>
        </p:spPr>
        <p:txBody>
          <a:bodyPr>
            <a:noAutofit/>
          </a:bodyPr>
          <a:lstStyle/>
          <a:p>
            <a:pPr algn="ctr" eaLnBrk="1" hangingPunct="1">
              <a:lnSpc>
                <a:spcPct val="90000"/>
              </a:lnSpc>
            </a:pPr>
            <a:r>
              <a:rPr lang="en-US" sz="3600" dirty="0" smtClean="0"/>
              <a:t>Focus Area B:</a:t>
            </a:r>
            <a:br>
              <a:rPr lang="en-US" sz="3600" dirty="0" smtClean="0"/>
            </a:br>
            <a:r>
              <a:rPr lang="en-US" sz="3600" dirty="0" smtClean="0"/>
              <a:t>“Voice of the Poor”</a:t>
            </a:r>
          </a:p>
        </p:txBody>
      </p:sp>
      <p:grpSp>
        <p:nvGrpSpPr>
          <p:cNvPr id="15369" name="Group 8"/>
          <p:cNvGrpSpPr>
            <a:grpSpLocks noChangeAspect="1"/>
          </p:cNvGrpSpPr>
          <p:nvPr/>
        </p:nvGrpSpPr>
        <p:grpSpPr bwMode="auto">
          <a:xfrm>
            <a:off x="317500" y="1023938"/>
            <a:ext cx="1563688" cy="1181100"/>
            <a:chOff x="102" y="2000"/>
            <a:chExt cx="926" cy="699"/>
          </a:xfrm>
        </p:grpSpPr>
        <p:sp>
          <p:nvSpPr>
            <p:cNvPr id="15372" name="Rectangle 9"/>
            <p:cNvSpPr>
              <a:spLocks noChangeAspect="1" noChangeArrowheads="1"/>
            </p:cNvSpPr>
            <p:nvPr>
              <p:custDataLst>
                <p:tags r:id="rId8"/>
              </p:custDataLst>
            </p:nvPr>
          </p:nvSpPr>
          <p:spPr bwMode="gray">
            <a:xfrm>
              <a:off x="102" y="2000"/>
              <a:ext cx="926" cy="699"/>
            </a:xfrm>
            <a:prstGeom prst="rect">
              <a:avLst/>
            </a:prstGeom>
            <a:solidFill>
              <a:schemeClr val="accent1"/>
            </a:solidFill>
            <a:ln w="9525" algn="ctr">
              <a:solidFill>
                <a:schemeClr val="accent1"/>
              </a:solidFill>
              <a:miter lim="800000"/>
              <a:headEnd/>
              <a:tailEnd/>
            </a:ln>
          </p:spPr>
          <p:txBody>
            <a:bodyPr lIns="137160" tIns="46648" rIns="46648" bIns="46648" anchor="ctr"/>
            <a:lstStyle/>
            <a:p>
              <a:pPr defTabSz="895350">
                <a:spcBef>
                  <a:spcPct val="20000"/>
                </a:spcBef>
              </a:pPr>
              <a:r>
                <a:rPr lang="en-US" sz="1800" b="1" dirty="0">
                  <a:solidFill>
                    <a:schemeClr val="bg1"/>
                  </a:solidFill>
                </a:rPr>
                <a:t>Voice of the Poor</a:t>
              </a:r>
            </a:p>
          </p:txBody>
        </p:sp>
        <p:sp>
          <p:nvSpPr>
            <p:cNvPr id="15373" name="Rectangle 10"/>
            <p:cNvSpPr>
              <a:spLocks noChangeAspect="1" noChangeArrowheads="1"/>
            </p:cNvSpPr>
            <p:nvPr>
              <p:custDataLst>
                <p:tags r:id="rId9"/>
              </p:custDataLst>
            </p:nvPr>
          </p:nvSpPr>
          <p:spPr bwMode="gray">
            <a:xfrm>
              <a:off x="694" y="2526"/>
              <a:ext cx="334" cy="173"/>
            </a:xfrm>
            <a:prstGeom prst="rect">
              <a:avLst/>
            </a:prstGeom>
            <a:solidFill>
              <a:schemeClr val="hlink"/>
            </a:solidFill>
            <a:ln w="9525" algn="ctr">
              <a:solidFill>
                <a:schemeClr val="bg1"/>
              </a:solidFill>
              <a:miter lim="800000"/>
              <a:headEnd/>
              <a:tailEnd/>
            </a:ln>
          </p:spPr>
          <p:txBody>
            <a:bodyPr lIns="27989" tIns="27989" rIns="27989" bIns="27989" anchor="ctr"/>
            <a:lstStyle/>
            <a:p>
              <a:pPr algn="ctr">
                <a:spcBef>
                  <a:spcPct val="20000"/>
                </a:spcBef>
              </a:pPr>
              <a:r>
                <a:rPr lang="en-US" sz="1800" b="1">
                  <a:solidFill>
                    <a:schemeClr val="bg1"/>
                  </a:solidFill>
                </a:rPr>
                <a:t>25%</a:t>
              </a:r>
            </a:p>
          </p:txBody>
        </p:sp>
        <p:sp>
          <p:nvSpPr>
            <p:cNvPr id="15374" name="Oval 11"/>
            <p:cNvSpPr>
              <a:spLocks noChangeAspect="1" noChangeArrowheads="1"/>
            </p:cNvSpPr>
            <p:nvPr>
              <p:custDataLst>
                <p:tags r:id="rId10"/>
              </p:custDataLst>
            </p:nvPr>
          </p:nvSpPr>
          <p:spPr bwMode="gray">
            <a:xfrm flipH="1">
              <a:off x="117" y="2015"/>
              <a:ext cx="197" cy="183"/>
            </a:xfrm>
            <a:prstGeom prst="ellipse">
              <a:avLst/>
            </a:prstGeom>
            <a:solidFill>
              <a:schemeClr val="accent2"/>
            </a:solidFill>
            <a:ln w="19050" algn="ctr">
              <a:solidFill>
                <a:schemeClr val="bg1"/>
              </a:solidFill>
              <a:round/>
              <a:headEnd/>
              <a:tailEnd/>
            </a:ln>
          </p:spPr>
          <p:txBody>
            <a:bodyPr wrap="none" lIns="0" tIns="0" rIns="0" bIns="0" anchor="ctr" anchorCtr="1"/>
            <a:lstStyle/>
            <a:p>
              <a:pPr>
                <a:spcBef>
                  <a:spcPct val="20000"/>
                </a:spcBef>
              </a:pPr>
              <a:r>
                <a:rPr lang="en-US" sz="1800" b="1">
                  <a:solidFill>
                    <a:schemeClr val="bg1"/>
                  </a:solidFill>
                </a:rPr>
                <a:t>B</a:t>
              </a:r>
            </a:p>
          </p:txBody>
        </p:sp>
      </p:grpSp>
      <p:pic>
        <p:nvPicPr>
          <p:cNvPr id="15370" name="Picture 5" descr="DSCN0031"/>
          <p:cNvPicPr>
            <a:picLocks noChangeAspect="1" noChangeArrowheads="1"/>
          </p:cNvPicPr>
          <p:nvPr/>
        </p:nvPicPr>
        <p:blipFill>
          <a:blip r:embed="rId15">
            <a:lum bright="26000" contrast="6000"/>
            <a:extLst>
              <a:ext uri="{28A0092B-C50C-407E-A947-70E740481C1C}">
                <a14:useLocalDpi xmlns:a14="http://schemas.microsoft.com/office/drawing/2010/main" val="0"/>
              </a:ext>
            </a:extLst>
          </a:blip>
          <a:srcRect/>
          <a:stretch>
            <a:fillRect/>
          </a:stretch>
        </p:blipFill>
        <p:spPr bwMode="auto">
          <a:xfrm>
            <a:off x="169863" y="2317750"/>
            <a:ext cx="2143125" cy="1616075"/>
          </a:xfrm>
          <a:prstGeom prst="rect">
            <a:avLst/>
          </a:prstGeom>
          <a:noFill/>
          <a:ln w="50800">
            <a:solidFill>
              <a:srgbClr val="FDE5A1"/>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2" descr="Herding cattle"/>
          <p:cNvPicPr>
            <a:picLocks noChangeAspect="1" noChangeArrowheads="1"/>
          </p:cNvPicPr>
          <p:nvPr/>
        </p:nvPicPr>
        <p:blipFill>
          <a:blip r:embed="rId16" cstate="print"/>
          <a:srcRect t="12335"/>
          <a:stretch>
            <a:fillRect/>
          </a:stretch>
        </p:blipFill>
        <p:spPr bwMode="auto">
          <a:xfrm flipH="1">
            <a:off x="148855" y="4228827"/>
            <a:ext cx="2211571" cy="1455414"/>
          </a:xfrm>
          <a:prstGeom prst="rect">
            <a:avLst/>
          </a:prstGeom>
          <a:noFill/>
          <a:ln w="50800">
            <a:solidFill>
              <a:srgbClr val="E68E8E"/>
            </a:solidFill>
            <a:miter lim="800000"/>
            <a:headEnd/>
            <a:tailEnd/>
          </a:ln>
          <a:scene3d>
            <a:camera prst="orthographicFront">
              <a:rot lat="0" lon="0" rev="0"/>
            </a:camera>
            <a:lightRig rig="threePt" dir="t"/>
          </a:scene3d>
        </p:spPr>
      </p:pic>
    </p:spTree>
    <p:extLst>
      <p:ext uri="{BB962C8B-B14F-4D97-AF65-F5344CB8AC3E}">
        <p14:creationId xmlns:p14="http://schemas.microsoft.com/office/powerpoint/2010/main" val="8251005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qZavriy4gkGihLBYAesD_Q"/>
</p:tagLst>
</file>

<file path=ppt/tags/tag100.xml><?xml version="1.0" encoding="utf-8"?>
<p:tagLst xmlns:a="http://schemas.openxmlformats.org/drawingml/2006/main" xmlns:r="http://schemas.openxmlformats.org/officeDocument/2006/relationships" xmlns:p="http://schemas.openxmlformats.org/presentationml/2006/main">
  <p:tag name="NAME" val="RectangleText"/>
  <p:tag name="THINKCELLSHAPEDONOTDELETE" val="pa_TyHDUnikOR4X6T6ykrf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SmOaTx.Ap0Ks2q.nGJ_19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cQocX8IkGkeAleCo1Jr.u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reZgYaxBlkmL933P3drrl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Y0elfnw_zEmACMZXeN8Bh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R.0jHT_PZUmaIRZ6zshvYw"/>
</p:tagLst>
</file>

<file path=ppt/tags/tag106.xml><?xml version="1.0" encoding="utf-8"?>
<p:tagLst xmlns:a="http://schemas.openxmlformats.org/drawingml/2006/main" xmlns:r="http://schemas.openxmlformats.org/officeDocument/2006/relationships" xmlns:p="http://schemas.openxmlformats.org/presentationml/2006/main">
  <p:tag name="RESIZE" val="Yes"/>
  <p:tag name="THINKCELLSHAPEDONOTDELETE" val="pe0y.uQyoC0KwaozfHQyma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Y0elfnw_zEmACMZXeN8Bh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6yOw8..OokuwcbQ2L7pGU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O5A7s7O9VUyOSBkkVAHt3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IOyBz1Z73ka90P_vcrw0_g"/>
</p:tagLst>
</file>

<file path=ppt/tags/tag110.xml><?xml version="1.0" encoding="utf-8"?>
<p:tagLst xmlns:a="http://schemas.openxmlformats.org/drawingml/2006/main" xmlns:r="http://schemas.openxmlformats.org/officeDocument/2006/relationships" xmlns:p="http://schemas.openxmlformats.org/presentationml/2006/main">
  <p:tag name="NAME" val="RectangleText"/>
  <p:tag name="THINKCELLSHAPEDONOTDELETE" val="pa_TyHDUnikOR4X6T6ykrf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SmOaTx.Ap0Ks2q.nGJ_19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AWFzLfTDykOdIlpNhnKeL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5Z5lO2g.OEiyQd30KHvqi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HXefkmty9Ee9pUeq2YYvo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l1hHimQCc0K6g1kQPsMPXA"/>
</p:tagLst>
</file>

<file path=ppt/tags/tag117.xml><?xml version="1.0" encoding="utf-8"?>
<p:tagLst xmlns:a="http://schemas.openxmlformats.org/drawingml/2006/main" xmlns:r="http://schemas.openxmlformats.org/officeDocument/2006/relationships" xmlns:p="http://schemas.openxmlformats.org/presentationml/2006/main">
  <p:tag name="RESIZE" val="Yes"/>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O5A7s7O9VUyOSBkkVAHt3A"/>
</p:tagLst>
</file>

<file path=ppt/tags/tag119.xml><?xml version="1.0" encoding="utf-8"?>
<p:tagLst xmlns:a="http://schemas.openxmlformats.org/drawingml/2006/main" xmlns:r="http://schemas.openxmlformats.org/officeDocument/2006/relationships" xmlns:p="http://schemas.openxmlformats.org/presentationml/2006/main">
  <p:tag name="NAME" val="RectangleText"/>
  <p:tag name="THINKCELLSHAPEDONOTDELETE" val="pa_TyHDUnikOR4X6T6ykrf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Vj6LT6yb3EyNYEUQpyws.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SmOaTx.Ap0Ks2q.nGJ_19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NAME" val="Arrow"/>
  <p:tag name="THINKCELLSHAPEDONOTDELETE" val="pFu25MvR1aU.0RttM40QNpA"/>
</p:tagLst>
</file>

<file path=ppt/tags/tag123.xml><?xml version="1.0" encoding="utf-8"?>
<p:tagLst xmlns:a="http://schemas.openxmlformats.org/drawingml/2006/main" xmlns:r="http://schemas.openxmlformats.org/officeDocument/2006/relationships" xmlns:p="http://schemas.openxmlformats.org/presentationml/2006/main">
  <p:tag name="NAME" val="Arrow"/>
  <p:tag name="THINKCELLSHAPEDONOTDELETE" val="pX6u.P0B5z0mvs1nb19DkdQ"/>
</p:tagLst>
</file>

<file path=ppt/tags/tag124.xml><?xml version="1.0" encoding="utf-8"?>
<p:tagLst xmlns:a="http://schemas.openxmlformats.org/drawingml/2006/main" xmlns:r="http://schemas.openxmlformats.org/officeDocument/2006/relationships" xmlns:p="http://schemas.openxmlformats.org/presentationml/2006/main">
  <p:tag name="NAME" val="Arrow"/>
  <p:tag name="THINKCELLSHAPEDONOTDELETE" val="pO_7Ffxg9BUuLT_kPNmj92A"/>
</p:tagLst>
</file>

<file path=ppt/tags/tag125.xml><?xml version="1.0" encoding="utf-8"?>
<p:tagLst xmlns:a="http://schemas.openxmlformats.org/drawingml/2006/main" xmlns:r="http://schemas.openxmlformats.org/officeDocument/2006/relationships" xmlns:p="http://schemas.openxmlformats.org/presentationml/2006/main">
  <p:tag name="NAME" val="Arrow"/>
  <p:tag name="THINKCELLSHAPEDONOTDELETE" val="pJ7ZaLyn.5kSciWgFOdDM9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_dUpqEpX6USJu6xzxgGqR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8VZbHTBUDkqMwBjBSolWM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bjtrHAubzUyzfiHN8oV3W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0kxslvF.vUuvr2EXwB0QQ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9FA469j8c0yt0NZmFB6Scg"/>
</p:tagLst>
</file>

<file path=ppt/tags/tag131.xml><?xml version="1.0" encoding="utf-8"?>
<p:tagLst xmlns:a="http://schemas.openxmlformats.org/drawingml/2006/main" xmlns:r="http://schemas.openxmlformats.org/officeDocument/2006/relationships" xmlns:p="http://schemas.openxmlformats.org/presentationml/2006/main">
  <p:tag name="RESIZE" val="Yes"/>
  <p:tag name="THINKCELLSHAPEDONOTDELETE" val="paf89N8SvSU.UTO3Vl.OvI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Ebr91tKFVEC2LNWZiHHh9Q"/>
</p:tagLst>
</file>

<file path=ppt/tags/tag133.xml><?xml version="1.0" encoding="utf-8"?>
<p:tagLst xmlns:a="http://schemas.openxmlformats.org/drawingml/2006/main" xmlns:r="http://schemas.openxmlformats.org/officeDocument/2006/relationships" xmlns:p="http://schemas.openxmlformats.org/presentationml/2006/main">
  <p:tag name="NAME" val="SingleBoatText"/>
  <p:tag name="LEFT" val=" 143.875"/>
  <p:tag name="TOP" val=" 207"/>
  <p:tag name="LLEFT" val=" 143.875"/>
  <p:tag name="LTOP" val=" 207"/>
  <p:tag name="THINKCELLSHAPEDONOTDELETE" val="pVrZ.u9Jqm02CkKkIELEQy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b_n39fzW1kSCeJJ7.QGBBw"/>
</p:tagLst>
</file>

<file path=ppt/tags/tag135.xml><?xml version="1.0" encoding="utf-8"?>
<p:tagLst xmlns:a="http://schemas.openxmlformats.org/drawingml/2006/main" xmlns:r="http://schemas.openxmlformats.org/officeDocument/2006/relationships" xmlns:p="http://schemas.openxmlformats.org/presentationml/2006/main">
  <p:tag name="NAME" val="SingleBoatShape"/>
  <p:tag name="THINKCELLSHAPEDONOTDELETE" val="pOqTbaOMFG0.5jTFU4asyYg"/>
</p:tagLst>
</file>

<file path=ppt/tags/tag136.xml><?xml version="1.0" encoding="utf-8"?>
<p:tagLst xmlns:a="http://schemas.openxmlformats.org/drawingml/2006/main" xmlns:r="http://schemas.openxmlformats.org/officeDocument/2006/relationships" xmlns:p="http://schemas.openxmlformats.org/presentationml/2006/main">
  <p:tag name="NAME" val="SingleBoatText"/>
  <p:tag name="LEFT" val=" 143.875"/>
  <p:tag name="TOP" val=" 207"/>
  <p:tag name="LLEFT" val=" 143.875"/>
  <p:tag name="LTOP" val=" 207"/>
  <p:tag name="THINKCELLSHAPEDONOTDELETE" val="pZWV9ILvGikmGo_A5ITJSV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0l6S63BinEKt6PhotBDG3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awUGvnrj3Eqdhb90Or6D4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MuTk7j5EZkWN7vbAHom_4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b62nIAI5n0udGDK2M6maO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IHHlQj.NHU63Qkw7azRwl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xMQxIieYGEiTUKM9JZmwc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64RHcMIBs0en_VYyOTlMbw"/>
</p:tagLst>
</file>

<file path=ppt/tags/tag143.xml><?xml version="1.0" encoding="utf-8"?>
<p:tagLst xmlns:a="http://schemas.openxmlformats.org/drawingml/2006/main" xmlns:r="http://schemas.openxmlformats.org/officeDocument/2006/relationships" xmlns:p="http://schemas.openxmlformats.org/presentationml/2006/main">
  <p:tag name="NAME" val="SingleBoatText"/>
  <p:tag name="LEFT" val=" 143.875"/>
  <p:tag name="TOP" val=" 207"/>
  <p:tag name="LLEFT" val=" 143.875"/>
  <p:tag name="LTOP" val=" 207"/>
  <p:tag name="THINKCELLSHAPEDONOTDELETE" val="pUPjTffnElEu6Ny9KqvW9O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ldBBLb1yUEO8S5K.Gt3Ckg"/>
</p:tagLst>
</file>

<file path=ppt/tags/tag145.xml><?xml version="1.0" encoding="utf-8"?>
<p:tagLst xmlns:a="http://schemas.openxmlformats.org/drawingml/2006/main" xmlns:r="http://schemas.openxmlformats.org/officeDocument/2006/relationships" xmlns:p="http://schemas.openxmlformats.org/presentationml/2006/main">
  <p:tag name="RESIZE" val="Yes"/>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O5A7s7O9VUyOSBkkVAHt3A"/>
</p:tagLst>
</file>

<file path=ppt/tags/tag147.xml><?xml version="1.0" encoding="utf-8"?>
<p:tagLst xmlns:a="http://schemas.openxmlformats.org/drawingml/2006/main" xmlns:r="http://schemas.openxmlformats.org/officeDocument/2006/relationships" xmlns:p="http://schemas.openxmlformats.org/presentationml/2006/main">
  <p:tag name="NAME" val="RectangleText"/>
  <p:tag name="THINKCELLSHAPEDONOTDELETE" val="pa_TyHDUnikOR4X6T6ykrf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SmOaTx.Ap0Ks2q.nGJ_19g"/>
</p:tagLst>
</file>

<file path=ppt/tags/tag149.xml><?xml version="1.0" encoding="utf-8"?>
<p:tagLst xmlns:a="http://schemas.openxmlformats.org/drawingml/2006/main" xmlns:r="http://schemas.openxmlformats.org/officeDocument/2006/relationships" xmlns:p="http://schemas.openxmlformats.org/presentationml/2006/main">
  <p:tag name="NAME" val="ArrowShape"/>
</p:tagLst>
</file>

<file path=ppt/tags/tag15.xml><?xml version="1.0" encoding="utf-8"?>
<p:tagLst xmlns:a="http://schemas.openxmlformats.org/drawingml/2006/main" xmlns:r="http://schemas.openxmlformats.org/officeDocument/2006/relationships" xmlns:p="http://schemas.openxmlformats.org/presentationml/2006/main">
  <p:tag name="RESIZE" val="Yes"/>
  <p:tag name="THINKCELLSHAPEDONOTDELETE" val="pWZ69YqpIk0Kewvtak6R8Gw"/>
</p:tagLst>
</file>

<file path=ppt/tags/tag150.xml><?xml version="1.0" encoding="utf-8"?>
<p:tagLst xmlns:a="http://schemas.openxmlformats.org/drawingml/2006/main" xmlns:r="http://schemas.openxmlformats.org/officeDocument/2006/relationships" xmlns:p="http://schemas.openxmlformats.org/presentationml/2006/main">
  <p:tag name="NAME" val="ArrowText"/>
</p:tagLst>
</file>

<file path=ppt/tags/tag151.xml><?xml version="1.0" encoding="utf-8"?>
<p:tagLst xmlns:a="http://schemas.openxmlformats.org/drawingml/2006/main" xmlns:r="http://schemas.openxmlformats.org/officeDocument/2006/relationships" xmlns:p="http://schemas.openxmlformats.org/presentationml/2006/main">
  <p:tag name="NAME" val="ArrowShape"/>
</p:tagLst>
</file>

<file path=ppt/tags/tag152.xml><?xml version="1.0" encoding="utf-8"?>
<p:tagLst xmlns:a="http://schemas.openxmlformats.org/drawingml/2006/main" xmlns:r="http://schemas.openxmlformats.org/officeDocument/2006/relationships" xmlns:p="http://schemas.openxmlformats.org/presentationml/2006/main">
  <p:tag name="NAME" val="ArrowText"/>
</p:tagLst>
</file>

<file path=ppt/tags/tag153.xml><?xml version="1.0" encoding="utf-8"?>
<p:tagLst xmlns:a="http://schemas.openxmlformats.org/drawingml/2006/main" xmlns:r="http://schemas.openxmlformats.org/officeDocument/2006/relationships" xmlns:p="http://schemas.openxmlformats.org/presentationml/2006/main">
  <p:tag name="NAME" val="ArrowShape"/>
</p:tagLst>
</file>

<file path=ppt/tags/tag154.xml><?xml version="1.0" encoding="utf-8"?>
<p:tagLst xmlns:a="http://schemas.openxmlformats.org/drawingml/2006/main" xmlns:r="http://schemas.openxmlformats.org/officeDocument/2006/relationships" xmlns:p="http://schemas.openxmlformats.org/presentationml/2006/main">
  <p:tag name="NAME" val="ArrowText"/>
</p:tagLst>
</file>

<file path=ppt/tags/tag155.xml><?xml version="1.0" encoding="utf-8"?>
<p:tagLst xmlns:a="http://schemas.openxmlformats.org/drawingml/2006/main" xmlns:r="http://schemas.openxmlformats.org/officeDocument/2006/relationships" xmlns:p="http://schemas.openxmlformats.org/presentationml/2006/main">
  <p:tag name="NAME" val="ArrowShape"/>
</p:tagLst>
</file>

<file path=ppt/tags/tag156.xml><?xml version="1.0" encoding="utf-8"?>
<p:tagLst xmlns:a="http://schemas.openxmlformats.org/drawingml/2006/main" xmlns:r="http://schemas.openxmlformats.org/officeDocument/2006/relationships" xmlns:p="http://schemas.openxmlformats.org/presentationml/2006/main">
  <p:tag name="NAME" val="ArrowText"/>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ospEowu2bUOji_qxXJTdX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oSyOl1H01Ea6wSNV4UmL0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2QVkuLTSf0y4ahHMw0vhF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y57N7yadtk6dPaHQeepXQw"/>
</p:tagLst>
</file>

<file path=ppt/tags/tag161.xml><?xml version="1.0" encoding="utf-8"?>
<p:tagLst xmlns:a="http://schemas.openxmlformats.org/drawingml/2006/main" xmlns:r="http://schemas.openxmlformats.org/officeDocument/2006/relationships" xmlns:p="http://schemas.openxmlformats.org/presentationml/2006/main">
  <p:tag name="NAME" val="RectangleShape"/>
</p:tagLst>
</file>

<file path=ppt/tags/tag162.xml><?xml version="1.0" encoding="utf-8"?>
<p:tagLst xmlns:a="http://schemas.openxmlformats.org/drawingml/2006/main" xmlns:r="http://schemas.openxmlformats.org/officeDocument/2006/relationships" xmlns:p="http://schemas.openxmlformats.org/presentationml/2006/main">
  <p:tag name="RESIZE" val="Yes"/>
  <p:tag name="THINKCELLSHAPEDONOTDELETE" val="pe0y.uQyoC0KwaozfHQyma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O5A7s7O9VUyOSBkkVAHt3A"/>
</p:tagLst>
</file>

<file path=ppt/tags/tag164.xml><?xml version="1.0" encoding="utf-8"?>
<p:tagLst xmlns:a="http://schemas.openxmlformats.org/drawingml/2006/main" xmlns:r="http://schemas.openxmlformats.org/officeDocument/2006/relationships" xmlns:p="http://schemas.openxmlformats.org/presentationml/2006/main">
  <p:tag name="NAME" val="RectangleText"/>
  <p:tag name="THINKCELLSHAPEDONOTDELETE" val="pa_TyHDUnikOR4X6T6ykrf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SmOaTx.Ap0Ks2q.nGJ_19g"/>
</p:tagLst>
</file>

<file path=ppt/tags/tag166.xml><?xml version="1.0" encoding="utf-8"?>
<p:tagLst xmlns:a="http://schemas.openxmlformats.org/drawingml/2006/main" xmlns:r="http://schemas.openxmlformats.org/officeDocument/2006/relationships" xmlns:p="http://schemas.openxmlformats.org/presentationml/2006/main">
  <p:tag name="NAME" val="RectangleText"/>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RZ5mTsIxJkiTGwKfy8F8F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f9B5OtAQbU2uCcl4dHt_4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YybdfGDciEu7.SAjlH7ET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83tYMaSZhke44RiDLjvah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EYp_EbUVx0eHtO2B8pdqn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hZ2mPNrx0k60kkHOMfsuJA"/>
</p:tagLst>
</file>

<file path=ppt/tags/tag172.xml><?xml version="1.0" encoding="utf-8"?>
<p:tagLst xmlns:a="http://schemas.openxmlformats.org/drawingml/2006/main" xmlns:r="http://schemas.openxmlformats.org/officeDocument/2006/relationships" xmlns:p="http://schemas.openxmlformats.org/presentationml/2006/main">
  <p:tag name="NAME" val="ArrowShape"/>
  <p:tag name="THINKCELLSHAPEDONOTDELETE" val="pU2rJjCYWCkqrFNv5EQ4rE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fm6cWzTj7E65EbzzEfyvZ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ZC0BsprQFkySo4TObrirV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FN7Qh9PXwUiJRNB5MibXC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jeLwfBsei0yad7yPxNY9f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0pG_UtltsEWIU1JvC_CZi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Voo7lurjBEaxatBuDlskH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CE72xbBmw0GeX.HwD86Kc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OVledl41wkOpXowF8OPwt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dqFnsoAqSEWJRfN4EAvicA"/>
</p:tagLst>
</file>

<file path=ppt/tags/tag181.xml><?xml version="1.0" encoding="utf-8"?>
<p:tagLst xmlns:a="http://schemas.openxmlformats.org/drawingml/2006/main" xmlns:r="http://schemas.openxmlformats.org/officeDocument/2006/relationships" xmlns:p="http://schemas.openxmlformats.org/presentationml/2006/main">
  <p:tag name="NAME" val="ArrowShape"/>
  <p:tag name="THINKCELLSHAPEDONOTDELETE" val="pU.QGM8AnTke8N0KsXW.N8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lQOCMrkblEGYWt1zixkx.Q"/>
</p:tagLst>
</file>

<file path=ppt/tags/tag183.xml><?xml version="1.0" encoding="utf-8"?>
<p:tagLst xmlns:a="http://schemas.openxmlformats.org/drawingml/2006/main" xmlns:r="http://schemas.openxmlformats.org/officeDocument/2006/relationships" xmlns:p="http://schemas.openxmlformats.org/presentationml/2006/main">
  <p:tag name="NAME" val="ArrowShape"/>
  <p:tag name="THINKCELLSHAPEDONOTDELETE" val="pKdFC7xNtqEi5T4jcUMqBHw"/>
</p:tagLst>
</file>

<file path=ppt/tags/tag184.xml><?xml version="1.0" encoding="utf-8"?>
<p:tagLst xmlns:a="http://schemas.openxmlformats.org/drawingml/2006/main" xmlns:r="http://schemas.openxmlformats.org/officeDocument/2006/relationships" xmlns:p="http://schemas.openxmlformats.org/presentationml/2006/main">
  <p:tag name="NAME" val="1BoatBottomShape"/>
  <p:tag name="THINKCELLSHAPEDONOTDELETE" val="pcQD42yoUFEKnF.5JS8GsNA"/>
</p:tagLst>
</file>

<file path=ppt/tags/tag185.xml><?xml version="1.0" encoding="utf-8"?>
<p:tagLst xmlns:a="http://schemas.openxmlformats.org/drawingml/2006/main" xmlns:r="http://schemas.openxmlformats.org/officeDocument/2006/relationships" xmlns:p="http://schemas.openxmlformats.org/presentationml/2006/main">
  <p:tag name="NAME" val="1BoatBottomShape"/>
  <p:tag name="THINKCELLSHAPEDONOTDELETE" val="pcQD42yoUFEKnF.5JS8GsNA"/>
</p:tagLst>
</file>

<file path=ppt/tags/tag186.xml><?xml version="1.0" encoding="utf-8"?>
<p:tagLst xmlns:a="http://schemas.openxmlformats.org/drawingml/2006/main" xmlns:r="http://schemas.openxmlformats.org/officeDocument/2006/relationships" xmlns:p="http://schemas.openxmlformats.org/presentationml/2006/main">
  <p:tag name="NAME" val="1BoatBottomShape"/>
  <p:tag name="THINKCELLSHAPEDONOTDELETE" val="pcQD42yoUFEKnF.5JS8GsN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vRB5KGFFJUW3PcQVYNkgzA"/>
</p:tagLst>
</file>

<file path=ppt/tags/tag2.xml><?xml version="1.0" encoding="utf-8"?>
<p:tagLst xmlns:a="http://schemas.openxmlformats.org/drawingml/2006/main" xmlns:r="http://schemas.openxmlformats.org/officeDocument/2006/relationships" xmlns:p="http://schemas.openxmlformats.org/presentationml/2006/main">
  <p:tag name="RESIZE" val="Yes"/>
  <p:tag name="THINKCELLSHAPEDONOTDELETE" val="pGZcR8GKJm0mftDx6ZfLaw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vRB5KGFFJUW3PcQVYNkgz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vRB5KGFFJUW3PcQVYNkgz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2QVkuLTSf0y4ahHMw0vhFA"/>
</p:tagLst>
</file>

<file path=ppt/tags/tag23.xml><?xml version="1.0" encoding="utf-8"?>
<p:tagLst xmlns:a="http://schemas.openxmlformats.org/drawingml/2006/main" xmlns:r="http://schemas.openxmlformats.org/officeDocument/2006/relationships" xmlns:p="http://schemas.openxmlformats.org/presentationml/2006/main">
  <p:tag name="NAME" val="OvalText"/>
  <p:tag name="THINKCELLSHAPEDONOTDELETE" val="pp.UxLLntCkmvpcRIZQveZQ"/>
</p:tagLst>
</file>

<file path=ppt/tags/tag24.xml><?xml version="1.0" encoding="utf-8"?>
<p:tagLst xmlns:a="http://schemas.openxmlformats.org/drawingml/2006/main" xmlns:r="http://schemas.openxmlformats.org/officeDocument/2006/relationships" xmlns:p="http://schemas.openxmlformats.org/presentationml/2006/main">
  <p:tag name="RESIZE" val="Yes"/>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i6WXyyo2UKKAHdJPCBZ_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jml6_E8bTEiUnj6BN.9SP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aTmsgZSDXkaU4_0kckTnT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NmrJiBCalkKejX6KqB8Mf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qi6WXyyo2UKKAHdJPCBZ_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YnGeW0GbtEGP3IKtoNsPz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IlvDjCVtuEScjGQKLFFcDQ"/>
</p:tagLst>
</file>

<file path=ppt/tags/tag32.xml><?xml version="1.0" encoding="utf-8"?>
<p:tagLst xmlns:a="http://schemas.openxmlformats.org/drawingml/2006/main" xmlns:r="http://schemas.openxmlformats.org/officeDocument/2006/relationships" xmlns:p="http://schemas.openxmlformats.org/presentationml/2006/main">
  <p:tag name="RESIZE" val="Yes"/>
  <p:tag name="THINKCELLSHAPEDONOTDELETE" val="pjkhMLCMiykq_cVif3Ma8EA"/>
</p:tagLst>
</file>

<file path=ppt/tags/tag33.xml><?xml version="1.0" encoding="utf-8"?>
<p:tagLst xmlns:a="http://schemas.openxmlformats.org/drawingml/2006/main" xmlns:r="http://schemas.openxmlformats.org/officeDocument/2006/relationships" xmlns:p="http://schemas.openxmlformats.org/presentationml/2006/main">
  <p:tag name="RESIZE" val="Yes"/>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2QVkuLTSf0y4ahHMw0vhFA"/>
</p:tagLst>
</file>

<file path=ppt/tags/tag35.xml><?xml version="1.0" encoding="utf-8"?>
<p:tagLst xmlns:a="http://schemas.openxmlformats.org/drawingml/2006/main" xmlns:r="http://schemas.openxmlformats.org/officeDocument/2006/relationships" xmlns:p="http://schemas.openxmlformats.org/presentationml/2006/main">
  <p:tag name="NAME" val="OvalText"/>
  <p:tag name="THINKCELLSHAPEDONOTDELETE" val="pp.UxLLntCkmvpcRIZQveZ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stFDbVAHXkKGKLfDm6yGo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TUlMRTRZREmme0X_ZmOyY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S5T1dQ54t0Oc3XmmUJW2U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aXksALBZokuq16retWYQwA"/>
</p:tagLst>
</file>

<file path=ppt/tags/tag4.xml><?xml version="1.0" encoding="utf-8"?>
<p:tagLst xmlns:a="http://schemas.openxmlformats.org/drawingml/2006/main" xmlns:r="http://schemas.openxmlformats.org/officeDocument/2006/relationships" xmlns:p="http://schemas.openxmlformats.org/presentationml/2006/main">
  <p:tag name="RESIZE" val="Yes"/>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srWmq77va0Oi8yyLkYB_h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Kr5ux7ovnEq8rBHQx5YGo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byq4tahKk0.kAR2csPH3l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UvpYk2utkUqY_9.Gujp3v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CRwgLRhbbUGryxm76pzXt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rTrBakYTs0iqXhypamY.N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w7T3N08yl02rpgGiunnol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wDiDqajV40.aGa0YxHNbC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LDmocPaV3U.8deFDNDmlU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zbUi2r0x1kaTis2WW7yjO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PV7tGHmH6k.7HMXKRD9F5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iZyv5sp38EmabeGk3Jisf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9OKWXt6Ux0.ru.TEbUKlj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zqeEwGdMmE.0eixSbpDUC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IaZZmrh2LEq12_Z_osGV5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fMzdPEn2_0OkJWLwLNpBF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xqa9.568sUy20aI0PaXTe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xzE0nynrxESjpPXiS1gSS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B15MK_t8fkCuhztORR_Fq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srQtFQ97VEuJtrwu7KzcT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qZavriy4gkGihLBYAesD_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Ed8wuIIu4kqcd3QhGXLOU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n7S.DuH2Ea.XlHe1L8j9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Gz0AgxsWzEWsUSwpf7oBx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813nkq3.UEy54sJfGK1tn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09Jmbm4vhEq8yLwgpNtVi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P1IIoxL9U0GNaAQrRFA1t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PNiwBWPbR0i1gxxTYXaJq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x9gp.dHmP0m.FW8mfXZTb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_nK4UaKjAUurNBSQ5gvPlg"/>
</p:tagLst>
</file>

<file path=ppt/tags/tag69.xml><?xml version="1.0" encoding="utf-8"?>
<p:tagLst xmlns:a="http://schemas.openxmlformats.org/drawingml/2006/main" xmlns:r="http://schemas.openxmlformats.org/officeDocument/2006/relationships" xmlns:p="http://schemas.openxmlformats.org/presentationml/2006/main">
  <p:tag name="RESIZE" val="Yes"/>
  <p:tag name="THINKCELLSHAPEDONOTDELETE" val="pWZ69YqpIk0Kewvtak6R8G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loX3N8jPlEW377L_ndaaOw"/>
</p:tagLst>
</file>

<file path=ppt/tags/tag70.xml><?xml version="1.0" encoding="utf-8"?>
<p:tagLst xmlns:a="http://schemas.openxmlformats.org/drawingml/2006/main" xmlns:r="http://schemas.openxmlformats.org/officeDocument/2006/relationships" xmlns:p="http://schemas.openxmlformats.org/presentationml/2006/main">
  <p:tag name="RESIZE" val="Yes"/>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O5A7s7O9VUyOSBkkVAHt3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SmOaTx.Ap0Ks2q.nGJ_19g"/>
</p:tagLst>
</file>

<file path=ppt/tags/tag73.xml><?xml version="1.0" encoding="utf-8"?>
<p:tagLst xmlns:a="http://schemas.openxmlformats.org/drawingml/2006/main" xmlns:r="http://schemas.openxmlformats.org/officeDocument/2006/relationships" xmlns:p="http://schemas.openxmlformats.org/presentationml/2006/main">
  <p:tag name="NAME" val="RectangleText"/>
  <p:tag name="THINKCELLSHAPEDONOTDELETE" val="pa_TyHDUnikOR4X6T6ykrfQ"/>
</p:tagLst>
</file>

<file path=ppt/tags/tag74.xml><?xml version="1.0" encoding="utf-8"?>
<p:tagLst xmlns:a="http://schemas.openxmlformats.org/drawingml/2006/main" xmlns:r="http://schemas.openxmlformats.org/officeDocument/2006/relationships" xmlns:p="http://schemas.openxmlformats.org/presentationml/2006/main">
  <p:tag name="NAME" val="RectangleText"/>
  <p:tag name="THINKCELLSHAPEDONOTDELETE" val="pa_TyHDUnikOR4X6T6ykrfQ"/>
</p:tagLst>
</file>

<file path=ppt/tags/tag75.xml><?xml version="1.0" encoding="utf-8"?>
<p:tagLst xmlns:a="http://schemas.openxmlformats.org/drawingml/2006/main" xmlns:r="http://schemas.openxmlformats.org/officeDocument/2006/relationships" xmlns:p="http://schemas.openxmlformats.org/presentationml/2006/main">
  <p:tag name="NAME" val="RectangleText"/>
  <p:tag name="THINKCELLSHAPEDONOTDELETE" val="pa_TyHDUnikOR4X6T6ykrf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5Z5lO2g.OEiyQd30KHvqi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5Z5lO2g.OEiyQd30KHvqi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O5A7s7O9VUyOSBkkVAHt3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SmOaTx.Ap0Ks2q.nGJ_19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3z_8qjKFuUOl8Znj6Xa2C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O5A7s7O9VUyOSBkkVAHt3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SmOaTx.Ap0Ks2q.nGJ_19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RESIZE" val="Yes"/>
  <p:tag name="THINKCELLSHAPEDONOTDELETE" val="poK9idyNjXUSyleC9JPxT3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_e0firLaJ0O5wbu9IbUEN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y9bViiqiUEy5nLRjqXNdm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VV2Pr_J9N0yu_SjBYZg7b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clfYjlwthUOmdWW8JGft9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ugLGfSLHrkCIIC8SlraEE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UwfWYa5VPk.fKCtu09E.7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xjP8pzP86US9XIKyl.B9i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JLjyKmolk0SReK8.42vqI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PkqS7EyVXUK.9yqZ6C_FI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JZPMJq9AM022VAfkxJp9n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X4ytsnoO4UawkC2JCcugZ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sFULpiDSCkefbdpb4DWVA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X4ytsnoO4UawkC2JCcugZ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_e0firLaJ0O5wbu9IbUENw"/>
</p:tagLst>
</file>

<file path=ppt/tags/tag97.xml><?xml version="1.0" encoding="utf-8"?>
<p:tagLst xmlns:a="http://schemas.openxmlformats.org/drawingml/2006/main" xmlns:r="http://schemas.openxmlformats.org/officeDocument/2006/relationships" xmlns:p="http://schemas.openxmlformats.org/presentationml/2006/main">
  <p:tag name="NAME" val="OvalShape"/>
</p:tagLst>
</file>

<file path=ppt/tags/tag98.xml><?xml version="1.0" encoding="utf-8"?>
<p:tagLst xmlns:a="http://schemas.openxmlformats.org/drawingml/2006/main" xmlns:r="http://schemas.openxmlformats.org/officeDocument/2006/relationships" xmlns:p="http://schemas.openxmlformats.org/presentationml/2006/main">
  <p:tag name="NAME" val="OvalText"/>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O5A7s7O9VUyOSBkkVAHt3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1707</TotalTime>
  <Words>2586</Words>
  <Application>Microsoft Office PowerPoint</Application>
  <PresentationFormat>On-screen Show (4:3)</PresentationFormat>
  <Paragraphs>489</Paragraphs>
  <Slides>33</Slides>
  <Notes>21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36" baseType="lpstr">
      <vt:lpstr>Office Theme</vt:lpstr>
      <vt:lpstr>think-cell Slide</vt:lpstr>
      <vt:lpstr>Chart</vt:lpstr>
      <vt:lpstr>FROM FOOD AID TO FEED THE FUTURE IN ETHIOPIA</vt:lpstr>
      <vt:lpstr>Context: Summary</vt:lpstr>
      <vt:lpstr>PowerPoint Presentation</vt:lpstr>
      <vt:lpstr>PowerPoint Presentation</vt:lpstr>
      <vt:lpstr>PowerPoint Presentation</vt:lpstr>
      <vt:lpstr>Strategic Choices: Summary</vt:lpstr>
      <vt:lpstr>PowerPoint Presentation</vt:lpstr>
      <vt:lpstr>PowerPoint Presentation</vt:lpstr>
      <vt:lpstr>Focus Area B: “Voice of the Poor”</vt:lpstr>
      <vt:lpstr>Focus Area C: “Policy and Learning”</vt:lpstr>
      <vt:lpstr>PowerPoint Presentation</vt:lpstr>
      <vt:lpstr>Food Insecurity – three pronged response -  Support food secure areas to increase production and provide economic opportunities for food insecure areas -  Continue Productive Safety Net Program in food insecure cropping areas, and increase support for income diversification -  In Pastoral areas, support strengthening of livestock sector and assist those transitioning out of pastoralism</vt:lpstr>
      <vt:lpstr>           NEVER WASTE A CRISIS!!!!  Results from previous droughts - 1999-2000 drought – Somali region centered     -  good early warning system, dispersed food distribution, improved vaccination campaigns, and better therapeutic feeding - 2002-03 drought – widespread      -  Productive Safety Net Program     -  Pastoralist areas early livelihoods interventions (PLI) - 2006 and 2008 – Malnutrition crises in Southern Region     -   Improved therapeutic feeding response - 2011 – Mainly southern Pastoralist areas     -   JPC linked to FtF </vt:lpstr>
      <vt:lpstr>JPC – FURTHER SUPPORT FOR DROUGHT RECOVERY AND RESILIENCE THROUGH FTF  - 2011 drought affects over 13 million people in Horn, mainly in pastoralist areas - USAID forms Joint Planning Cell involving Washington departments and Regional, Kenya and Ethiopia missions - Joint analysis and program with additional funds approved for implementation starting now - Multi donor mechanisms set up for donor coordination with IGAD     </vt:lpstr>
      <vt:lpstr>PASTORALIST AREAS PROGRAM  – ANALYSIS AND ACTION </vt:lpstr>
      <vt:lpstr>PowerPoint Presentation</vt:lpstr>
      <vt:lpstr>Short-term trends in livestock ownership, Short-term trends in livestock ownership,   lowland Hawd, Somali Region, Ethiopia Region, Ethiopia </vt:lpstr>
      <vt:lpstr>      OTHER DATA </vt:lpstr>
      <vt:lpstr>Trends: 1922-2010, Somali region Ethiopia</vt:lpstr>
      <vt:lpstr>Commercialization, ‘Moving Up and Moving Out’</vt:lpstr>
      <vt:lpstr>PowerPoint Presentation</vt:lpstr>
      <vt:lpstr>Regional Dynamics</vt:lpstr>
      <vt:lpstr>Programs are designed to achieve  the following:</vt:lpstr>
      <vt:lpstr>Framework for Change in HoAfor A</vt:lpstr>
      <vt:lpstr> Relief &amp; Development Nexus </vt:lpstr>
      <vt:lpstr>LIVESTOCK TRADE IN ETHIOPIA  - Increase in formal trade from Ethiopia of livestock and meat from $2 million/yr in 2001 to $211 million in 2011 - 87% increase from 2010 to 2011 alone, during drought year - Evidence that informal trade has also grown  - camels and other livestock to Sudan  - live sheep and goats for Haj in Saudi Arabia - Protect and Strengthen Livestock production and trade  - Policies – Mobility - land, enclosures, access to rivers  - Programs – markets, fattening, animal health, SPS</vt:lpstr>
      <vt:lpstr>TRANSITIONING OUT OF PASTORALISM (TOPS)  - Evidence base – what not to do  - large irrigation schemes    - cost benefit and labor absorption  - small cooperatives also dubious  - Migration from rural to urban areas a natural process -  Build on what people are doing  - savings and credit  - skills for migration</vt:lpstr>
      <vt:lpstr>Leveraging USAID Ethiopia Programs </vt:lpstr>
      <vt:lpstr>PowerPoint Presentation</vt:lpstr>
      <vt:lpstr>HOA REGIONAL PLANS   1. COMMON ANALYSIS 2. REGIONAL PLATFORM WITH IGAD 3. BUILD ON POLICY – AU, COMESA 4. FOCUS ON CROSS BORDER ISSUES 5. KNOWLEDGE AND LEARNING AGENDA</vt:lpstr>
      <vt:lpstr>Overview of  K&amp;L experience</vt:lpstr>
      <vt:lpstr>Ethiopia examples</vt:lpstr>
      <vt:lpstr>THANK YOU! </vt:lpstr>
    </vt:vector>
  </TitlesOfParts>
  <Company>USAID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USAID</dc:creator>
  <cp:lastModifiedBy>USAID</cp:lastModifiedBy>
  <cp:revision>21</cp:revision>
  <cp:lastPrinted>2012-06-08T09:31:29Z</cp:lastPrinted>
  <dcterms:created xsi:type="dcterms:W3CDTF">2012-06-06T13:22:42Z</dcterms:created>
  <dcterms:modified xsi:type="dcterms:W3CDTF">2012-06-13T05:09:23Z</dcterms:modified>
</cp:coreProperties>
</file>