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3" r:id="rId4"/>
    <p:sldId id="274" r:id="rId5"/>
    <p:sldId id="259" r:id="rId6"/>
    <p:sldId id="276" r:id="rId7"/>
    <p:sldId id="261" r:id="rId8"/>
    <p:sldId id="262" r:id="rId9"/>
    <p:sldId id="265" r:id="rId10"/>
    <p:sldId id="267" r:id="rId11"/>
    <p:sldId id="268" r:id="rId12"/>
    <p:sldId id="270" r:id="rId13"/>
    <p:sldId id="272" r:id="rId14"/>
    <p:sldId id="27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688" autoAdjust="0"/>
  </p:normalViewPr>
  <p:slideViewPr>
    <p:cSldViewPr snapToGrid="0">
      <p:cViewPr>
        <p:scale>
          <a:sx n="66" d="100"/>
          <a:sy n="66" d="100"/>
        </p:scale>
        <p:origin x="-9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388F5-49AA-4E39-9E63-21AE86FF3959}"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24F2A-C9EE-4D63-A917-857E845C2D9B}" type="slidenum">
              <a:rPr lang="en-US" smtClean="0"/>
              <a:t>‹#›</a:t>
            </a:fld>
            <a:endParaRPr lang="en-US"/>
          </a:p>
        </p:txBody>
      </p:sp>
    </p:spTree>
    <p:extLst>
      <p:ext uri="{BB962C8B-B14F-4D97-AF65-F5344CB8AC3E}">
        <p14:creationId xmlns:p14="http://schemas.microsoft.com/office/powerpoint/2010/main" val="353416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PDQ has</a:t>
            </a:r>
            <a:r>
              <a:rPr lang="en-US" sz="1400" b="1" baseline="0" dirty="0" smtClean="0"/>
              <a:t> 4 phases. </a:t>
            </a:r>
          </a:p>
          <a:p>
            <a:r>
              <a:rPr lang="en-US" sz="1400" b="1" baseline="0" dirty="0" smtClean="0"/>
              <a:t>It is a methodology that improved quality and accessibility of services by engaging community members in defining , implementing and monitoring the quality of service delivery. It empowers providers together with community members to develop solutions together.</a:t>
            </a:r>
          </a:p>
          <a:p>
            <a:r>
              <a:rPr lang="en-US" sz="1400" b="1" baseline="0" dirty="0" smtClean="0"/>
              <a:t>It is has been used mostly in the health sector but there have been applications in education, and HIV/AIDS and other sectors. </a:t>
            </a:r>
          </a:p>
          <a:p>
            <a:r>
              <a:rPr lang="en-US" sz="1400" b="1" baseline="0" dirty="0" smtClean="0"/>
              <a:t>It was developed by Save the Children in the early 2000’s and has been implemented in more than 15 countries. </a:t>
            </a:r>
          </a:p>
          <a:p>
            <a:r>
              <a:rPr lang="en-US" sz="1400" b="1" baseline="0" dirty="0" smtClean="0"/>
              <a:t>It works best when it is part of the quality improvement component of larger projects.</a:t>
            </a:r>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3</a:t>
            </a:fld>
            <a:endParaRPr lang="en-US"/>
          </a:p>
        </p:txBody>
      </p:sp>
    </p:spTree>
    <p:extLst>
      <p:ext uri="{BB962C8B-B14F-4D97-AF65-F5344CB8AC3E}">
        <p14:creationId xmlns:p14="http://schemas.microsoft.com/office/powerpoint/2010/main" val="175979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Before we go to questions, I would like to thank</a:t>
            </a:r>
            <a:r>
              <a:rPr lang="en-US" sz="1400" b="1" baseline="0" dirty="0" smtClean="0"/>
              <a:t> the TOPS Small Grants Program, which funded this project. The TOPS program is administered by Save the Children, and funded by USAID.  Thanks very much for your support in making this project possible.</a:t>
            </a:r>
          </a:p>
          <a:p>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14</a:t>
            </a:fld>
            <a:endParaRPr lang="en-US"/>
          </a:p>
        </p:txBody>
      </p:sp>
    </p:spTree>
    <p:extLst>
      <p:ext uri="{BB962C8B-B14F-4D97-AF65-F5344CB8AC3E}">
        <p14:creationId xmlns:p14="http://schemas.microsoft.com/office/powerpoint/2010/main" val="115817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MTI received a TOPS Small Grant to produce this video. We wanted to capture the PDQ process</a:t>
            </a:r>
            <a:r>
              <a:rPr lang="en-US" sz="1400" b="1" kern="1200" baseline="0" dirty="0" smtClean="0">
                <a:solidFill>
                  <a:schemeClr val="tx1"/>
                </a:solidFill>
                <a:effectLst/>
                <a:latin typeface="+mn-lt"/>
                <a:ea typeface="+mn-ea"/>
                <a:cs typeface="+mn-cs"/>
              </a:rPr>
              <a:t> to show how it was being implemented in Liberia.  </a:t>
            </a:r>
          </a:p>
          <a:p>
            <a:endParaRPr lang="en-US" sz="1400" b="1" kern="1200" baseline="0" dirty="0" smtClean="0">
              <a:solidFill>
                <a:schemeClr val="tx1"/>
              </a:solidFill>
              <a:effectLst/>
              <a:latin typeface="+mn-lt"/>
              <a:ea typeface="+mn-ea"/>
              <a:cs typeface="+mn-cs"/>
            </a:endParaRPr>
          </a:p>
          <a:p>
            <a:r>
              <a:rPr lang="en-US" sz="1400" b="1" kern="1200" baseline="0" dirty="0" smtClean="0">
                <a:solidFill>
                  <a:schemeClr val="tx1"/>
                </a:solidFill>
                <a:effectLst/>
                <a:latin typeface="+mn-lt"/>
                <a:ea typeface="+mn-ea"/>
                <a:cs typeface="+mn-cs"/>
              </a:rPr>
              <a:t>The purpose of the Video project was to increase awareness and use of PDQ. PDQ has been around for many years, but its use has not been widespread.  Developing a video is a great way to help facilitate the training we are doing, but also sort of re-introduce the methodology to others who may be seeking community based approaches to improving health and development indicators. </a:t>
            </a:r>
          </a:p>
          <a:p>
            <a:endParaRPr lang="en-US" sz="1400" b="1"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We only had 3 months to implement the project so a lot of detailed planning and coordination was needed between HQ and in country staff AND the video team to plan the storyboarding, the script, notify the communities and shoot the footage in 1 week in 4 communities in order to get adequate footage of the phases. In cases where we couldn’t explain a concept with video, we described it in the narrative or with interview excerpts. </a:t>
            </a:r>
          </a:p>
          <a:p>
            <a:r>
              <a:rPr lang="en-US" sz="1400" b="1"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9124F2A-C9EE-4D63-A917-857E845C2D9B}" type="slidenum">
              <a:rPr lang="en-US" smtClean="0"/>
              <a:t>4</a:t>
            </a:fld>
            <a:endParaRPr lang="en-US"/>
          </a:p>
        </p:txBody>
      </p:sp>
    </p:spTree>
    <p:extLst>
      <p:ext uri="{BB962C8B-B14F-4D97-AF65-F5344CB8AC3E}">
        <p14:creationId xmlns:p14="http://schemas.microsoft.com/office/powerpoint/2010/main" val="123926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The Learning Tool accompanies the video. It helps</a:t>
            </a:r>
            <a:r>
              <a:rPr lang="en-US" sz="1400" b="1" baseline="0" dirty="0" smtClean="0"/>
              <a:t> facilitate learning after viewing the video.</a:t>
            </a:r>
          </a:p>
          <a:p>
            <a:r>
              <a:rPr lang="en-US" sz="1400" b="1" baseline="0" dirty="0" smtClean="0"/>
              <a:t>The Learning Tool has 4 sections: Frequently asked Questions, Discussion Questions, PDQ Resources, and the narrative script from the video.</a:t>
            </a:r>
          </a:p>
          <a:p>
            <a:r>
              <a:rPr lang="en-US" sz="1400" b="1" baseline="0" dirty="0" smtClean="0"/>
              <a:t>In this webinar we will focus on the two areas in red: the FAQs and the Discussion Questions.</a:t>
            </a:r>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5</a:t>
            </a:fld>
            <a:endParaRPr lang="en-US"/>
          </a:p>
        </p:txBody>
      </p:sp>
    </p:spTree>
    <p:extLst>
      <p:ext uri="{BB962C8B-B14F-4D97-AF65-F5344CB8AC3E}">
        <p14:creationId xmlns:p14="http://schemas.microsoft.com/office/powerpoint/2010/main" val="189933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Frequently</a:t>
            </a:r>
            <a:r>
              <a:rPr lang="en-US" b="1" baseline="0" dirty="0" smtClean="0"/>
              <a:t> Asked Questions section answers some questions that were not included in the video that viewers may ask. Most of them related to the logistics and feasibility of PDQ.</a:t>
            </a:r>
          </a:p>
          <a:p>
            <a:r>
              <a:rPr lang="en-US" baseline="0" dirty="0" smtClean="0"/>
              <a:t>Go through each question, read the answer from MTI’s experience</a:t>
            </a:r>
            <a:endParaRPr lang="en-US" dirty="0"/>
          </a:p>
        </p:txBody>
      </p:sp>
      <p:sp>
        <p:nvSpPr>
          <p:cNvPr id="4" name="Slide Number Placeholder 3"/>
          <p:cNvSpPr>
            <a:spLocks noGrp="1"/>
          </p:cNvSpPr>
          <p:nvPr>
            <p:ph type="sldNum" sz="quarter" idx="10"/>
          </p:nvPr>
        </p:nvSpPr>
        <p:spPr/>
        <p:txBody>
          <a:bodyPr/>
          <a:lstStyle/>
          <a:p>
            <a:fld id="{F9124F2A-C9EE-4D63-A917-857E845C2D9B}" type="slidenum">
              <a:rPr lang="en-US" smtClean="0"/>
              <a:t>6</a:t>
            </a:fld>
            <a:endParaRPr lang="en-US"/>
          </a:p>
        </p:txBody>
      </p:sp>
    </p:spTree>
    <p:extLst>
      <p:ext uri="{BB962C8B-B14F-4D97-AF65-F5344CB8AC3E}">
        <p14:creationId xmlns:p14="http://schemas.microsoft.com/office/powerpoint/2010/main" val="98260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The next section is the Discussion</a:t>
            </a:r>
            <a:r>
              <a:rPr lang="en-US" sz="1400" b="1" baseline="0" dirty="0" smtClean="0"/>
              <a:t> Questions which draw on the experience of the viewers and are meant to enhance discussion either in plenary or in small groups.</a:t>
            </a:r>
          </a:p>
          <a:p>
            <a:r>
              <a:rPr lang="en-US" sz="1400" b="1" dirty="0" smtClean="0"/>
              <a:t>There</a:t>
            </a:r>
            <a:r>
              <a:rPr lang="en-US" sz="1400" b="1" baseline="0" dirty="0" smtClean="0"/>
              <a:t> are 12 Discussion Questions included in the Learning Tool. The facilitator can pick and choose which questions make the most sense for the audience. </a:t>
            </a:r>
          </a:p>
          <a:p>
            <a:r>
              <a:rPr lang="en-US" sz="1400" b="1" baseline="0" dirty="0" smtClean="0"/>
              <a:t>I will go through 6 of them quickly with you just to give you a taste of the tool.</a:t>
            </a:r>
          </a:p>
          <a:p>
            <a:r>
              <a:rPr lang="en-US" sz="1400" b="1" baseline="0" dirty="0" smtClean="0"/>
              <a:t>The first question is Have you implemented the PDQ process before in ANY sector?</a:t>
            </a:r>
          </a:p>
          <a:p>
            <a:r>
              <a:rPr lang="en-US" sz="1400" b="1" baseline="0" dirty="0" smtClean="0"/>
              <a:t>And if so, what were your experiences? Can you talk about those who would be perceived as the 2 partners in the partnership?</a:t>
            </a:r>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7</a:t>
            </a:fld>
            <a:endParaRPr lang="en-US"/>
          </a:p>
        </p:txBody>
      </p:sp>
    </p:spTree>
    <p:extLst>
      <p:ext uri="{BB962C8B-B14F-4D97-AF65-F5344CB8AC3E}">
        <p14:creationId xmlns:p14="http://schemas.microsoft.com/office/powerpoint/2010/main" val="366923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The</a:t>
            </a:r>
            <a:r>
              <a:rPr lang="en-US" sz="1400" b="1" baseline="0" dirty="0" smtClean="0"/>
              <a:t> second question talks about social barriers. PDQ attempts to address issues and barriers that the community has tried to overcome but has not had success. Most of these are social barriers – things basically outside the health system that keep people from using services. They could be infrastructural, environmental, etc. </a:t>
            </a:r>
          </a:p>
          <a:p>
            <a:r>
              <a:rPr lang="en-US" sz="1400" b="1" baseline="0" dirty="0" smtClean="0"/>
              <a:t>Addressing these barriers as social barriers is unique about PDQ, and focuses in on the viewpoint of the community members’ and the providers’ daily struggles to achieve good health care in the community.</a:t>
            </a:r>
          </a:p>
          <a:p>
            <a:r>
              <a:rPr lang="en-US" sz="1400" b="1" baseline="0" dirty="0" smtClean="0"/>
              <a:t>So there are two questions: </a:t>
            </a:r>
          </a:p>
          <a:p>
            <a:pPr marL="285750" indent="-285750">
              <a:buFont typeface="Arial" panose="020B0604020202020204" pitchFamily="34" charset="0"/>
              <a:buChar char="•"/>
            </a:pPr>
            <a:r>
              <a:rPr lang="en-US" sz="1400" b="1" baseline="0" dirty="0" smtClean="0"/>
              <a:t>What were some of the barriers mention in the video? (no place to deliver baby, clinic is in bad shape, leaking roof, no respect between provider and client, poor relationships that keep people from coming to the clinic, etc.)</a:t>
            </a:r>
          </a:p>
          <a:p>
            <a:pPr marL="285750" indent="-285750">
              <a:buFont typeface="Arial" panose="020B0604020202020204" pitchFamily="34" charset="0"/>
              <a:buChar char="•"/>
            </a:pPr>
            <a:r>
              <a:rPr lang="en-US" sz="1400" b="1" baseline="0" dirty="0" smtClean="0"/>
              <a:t>What other barriers do you see in the communities you work in? </a:t>
            </a:r>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8</a:t>
            </a:fld>
            <a:endParaRPr lang="en-US"/>
          </a:p>
        </p:txBody>
      </p:sp>
    </p:spTree>
    <p:extLst>
      <p:ext uri="{BB962C8B-B14F-4D97-AF65-F5344CB8AC3E}">
        <p14:creationId xmlns:p14="http://schemas.microsoft.com/office/powerpoint/2010/main" val="246819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The next question has to do with Phase</a:t>
            </a:r>
            <a:r>
              <a:rPr lang="en-US" sz="1400" b="1" baseline="0" dirty="0" smtClean="0"/>
              <a:t> 2: Exploring Quality. As you recall, Phase 2 is when the implementing NGO conducts FGDs with the community members and  providers. In the warm up to the FGD questions, the facilitator tells the story about buying cassava in the market. This is often a long and drawn out story that people enjoy. </a:t>
            </a:r>
          </a:p>
          <a:p>
            <a:r>
              <a:rPr lang="en-US" sz="1400" b="1" baseline="0" dirty="0" smtClean="0"/>
              <a:t>Question: why do you think that understanding the meaning of quality is important?</a:t>
            </a:r>
          </a:p>
          <a:p>
            <a:r>
              <a:rPr lang="en-US" sz="1400" b="1" baseline="0" dirty="0" smtClean="0"/>
              <a:t>(it gets people to think about the right they have to choose the best cassava in the market, and how that relates to their right to good (quality) health care when they go to the clinic.)</a:t>
            </a:r>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9</a:t>
            </a:fld>
            <a:endParaRPr lang="en-US"/>
          </a:p>
        </p:txBody>
      </p:sp>
    </p:spTree>
    <p:extLst>
      <p:ext uri="{BB962C8B-B14F-4D97-AF65-F5344CB8AC3E}">
        <p14:creationId xmlns:p14="http://schemas.microsoft.com/office/powerpoint/2010/main" val="129393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stated, PDQ can work in a variety of sectors. Of course we</a:t>
            </a:r>
            <a:r>
              <a:rPr lang="en-US" baseline="0" dirty="0" smtClean="0"/>
              <a:t> mostly have examples in the health sector. But the most important thing is that there are cohesive communities within a catchment area that pertain to a provider or group of providers (when we say providers we refer to clinic staff, which includes some clinical and some non-clinical). PDQ works best when there is a strong motivation for change. It is more difficult where there is NGO saturation which could create an expectation of </a:t>
            </a:r>
            <a:r>
              <a:rPr lang="en-US" baseline="0" dirty="0" err="1" smtClean="0"/>
              <a:t>perdiems</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F9124F2A-C9EE-4D63-A917-857E845C2D9B}" type="slidenum">
              <a:rPr lang="en-US" smtClean="0"/>
              <a:t>10</a:t>
            </a:fld>
            <a:endParaRPr lang="en-US"/>
          </a:p>
        </p:txBody>
      </p:sp>
    </p:spTree>
    <p:extLst>
      <p:ext uri="{BB962C8B-B14F-4D97-AF65-F5344CB8AC3E}">
        <p14:creationId xmlns:p14="http://schemas.microsoft.com/office/powerpoint/2010/main" val="152293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These are MTI’s next steps</a:t>
            </a:r>
            <a:r>
              <a:rPr lang="en-US" sz="1400" b="1" baseline="0" dirty="0" smtClean="0"/>
              <a:t> for rolling out the PDQ video and Learning Tool. </a:t>
            </a:r>
            <a:endParaRPr lang="en-US" sz="1400" b="1" dirty="0"/>
          </a:p>
        </p:txBody>
      </p:sp>
      <p:sp>
        <p:nvSpPr>
          <p:cNvPr id="4" name="Slide Number Placeholder 3"/>
          <p:cNvSpPr>
            <a:spLocks noGrp="1"/>
          </p:cNvSpPr>
          <p:nvPr>
            <p:ph type="sldNum" sz="quarter" idx="10"/>
          </p:nvPr>
        </p:nvSpPr>
        <p:spPr/>
        <p:txBody>
          <a:bodyPr/>
          <a:lstStyle/>
          <a:p>
            <a:fld id="{F9124F2A-C9EE-4D63-A917-857E845C2D9B}" type="slidenum">
              <a:rPr lang="en-US" smtClean="0"/>
              <a:t>13</a:t>
            </a:fld>
            <a:endParaRPr lang="en-US"/>
          </a:p>
        </p:txBody>
      </p:sp>
    </p:spTree>
    <p:extLst>
      <p:ext uri="{BB962C8B-B14F-4D97-AF65-F5344CB8AC3E}">
        <p14:creationId xmlns:p14="http://schemas.microsoft.com/office/powerpoint/2010/main" val="132085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53BD8C-B404-4E32-B0A5-64911188611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385635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BD8C-B404-4E32-B0A5-64911188611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16470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BD8C-B404-4E32-B0A5-64911188611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30058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3BD8C-B404-4E32-B0A5-64911188611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92201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53BD8C-B404-4E32-B0A5-649111886113}"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83422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53BD8C-B404-4E32-B0A5-649111886113}"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9598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53BD8C-B404-4E32-B0A5-649111886113}"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88149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3BD8C-B404-4E32-B0A5-649111886113}"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415389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3BD8C-B404-4E32-B0A5-649111886113}"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54874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3BD8C-B404-4E32-B0A5-649111886113}"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265702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3BD8C-B404-4E32-B0A5-649111886113}"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816E6-4378-469C-99B9-3F5258C8BCD4}" type="slidenum">
              <a:rPr lang="en-US" smtClean="0"/>
              <a:t>‹#›</a:t>
            </a:fld>
            <a:endParaRPr lang="en-US"/>
          </a:p>
        </p:txBody>
      </p:sp>
    </p:spTree>
    <p:extLst>
      <p:ext uri="{BB962C8B-B14F-4D97-AF65-F5344CB8AC3E}">
        <p14:creationId xmlns:p14="http://schemas.microsoft.com/office/powerpoint/2010/main" val="144753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3BD8C-B404-4E32-B0A5-649111886113}"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816E6-4378-469C-99B9-3F5258C8BCD4}" type="slidenum">
              <a:rPr lang="en-US" smtClean="0"/>
              <a:t>‹#›</a:t>
            </a:fld>
            <a:endParaRPr lang="en-US"/>
          </a:p>
        </p:txBody>
      </p:sp>
    </p:spTree>
    <p:extLst>
      <p:ext uri="{BB962C8B-B14F-4D97-AF65-F5344CB8AC3E}">
        <p14:creationId xmlns:p14="http://schemas.microsoft.com/office/powerpoint/2010/main" val="359142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2.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971" y="412124"/>
            <a:ext cx="9144000" cy="3541689"/>
          </a:xfrm>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The Partnership Defined Quality </a:t>
            </a:r>
            <a:br>
              <a:rPr lang="en-US" sz="4000" b="1" dirty="0" smtClean="0"/>
            </a:br>
            <a:r>
              <a:rPr lang="en-US" sz="4000" b="1" dirty="0" smtClean="0"/>
              <a:t>Video Project</a:t>
            </a:r>
            <a:br>
              <a:rPr lang="en-US" sz="4000" b="1" dirty="0" smtClean="0"/>
            </a:br>
            <a:r>
              <a:rPr lang="en-US" sz="4000" b="1" i="1" dirty="0" smtClean="0"/>
              <a:t/>
            </a:r>
            <a:br>
              <a:rPr lang="en-US" sz="4000" b="1" i="1" dirty="0" smtClean="0"/>
            </a:br>
            <a:endParaRPr lang="en-US" sz="4000" b="1" i="1" dirty="0"/>
          </a:p>
        </p:txBody>
      </p:sp>
      <p:sp>
        <p:nvSpPr>
          <p:cNvPr id="3" name="Subtitle 2"/>
          <p:cNvSpPr>
            <a:spLocks noGrp="1"/>
          </p:cNvSpPr>
          <p:nvPr>
            <p:ph type="subTitle" idx="1"/>
          </p:nvPr>
        </p:nvSpPr>
        <p:spPr>
          <a:xfrm>
            <a:off x="1899864" y="3953813"/>
            <a:ext cx="9144000" cy="1655762"/>
          </a:xfrm>
        </p:spPr>
        <p:txBody>
          <a:bodyPr/>
          <a:lstStyle/>
          <a:p>
            <a:r>
              <a:rPr lang="en-US" b="1" dirty="0" smtClean="0"/>
              <a:t>Beth Outterson, Capacity Building Advisor </a:t>
            </a:r>
          </a:p>
          <a:p>
            <a:r>
              <a:rPr lang="en-US" b="1" dirty="0" smtClean="0"/>
              <a:t>Andrew Hoskins, Liberia Country Director</a:t>
            </a:r>
          </a:p>
          <a:p>
            <a:r>
              <a:rPr lang="en-US" b="1" dirty="0" smtClean="0"/>
              <a:t>Medical Teams International</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39414" y="437881"/>
            <a:ext cx="4164169" cy="1262129"/>
          </a:xfrm>
          <a:prstGeom prst="rect">
            <a:avLst/>
          </a:prstGeom>
          <a:noFill/>
          <a:ln>
            <a:noFill/>
          </a:ln>
        </p:spPr>
      </p:pic>
      <p:pic>
        <p:nvPicPr>
          <p:cNvPr id="5" name="Picture 4" descr="S:\Communications\2014 Branding\2013 Logo_Branding Files\Logo Files\MTI_MASTER_ASSETS\Logo_Versions\Master_Format_TM\MTI Logo (Red on White)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2935" y="551645"/>
            <a:ext cx="1521971" cy="1019578"/>
          </a:xfrm>
          <a:prstGeom prst="rect">
            <a:avLst/>
          </a:prstGeom>
          <a:noFill/>
          <a:ln>
            <a:noFill/>
          </a:ln>
        </p:spPr>
      </p:pic>
      <p:pic>
        <p:nvPicPr>
          <p:cNvPr id="6" name="Picture 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spTree>
    <p:custDataLst>
      <p:tags r:id="rId1"/>
    </p:custDataLst>
    <p:extLst>
      <p:ext uri="{BB962C8B-B14F-4D97-AF65-F5344CB8AC3E}">
        <p14:creationId xmlns:p14="http://schemas.microsoft.com/office/powerpoint/2010/main" val="165706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430" y="0"/>
            <a:ext cx="7728457" cy="1325563"/>
          </a:xfrm>
        </p:spPr>
        <p:txBody>
          <a:bodyPr/>
          <a:lstStyle/>
          <a:p>
            <a:pPr algn="ctr"/>
            <a:r>
              <a:rPr lang="en-US" sz="3600" b="1" dirty="0" smtClean="0">
                <a:solidFill>
                  <a:schemeClr val="accent1">
                    <a:lumMod val="75000"/>
                  </a:schemeClr>
                </a:solidFill>
              </a:rPr>
              <a:t>Discussion Question 4</a:t>
            </a:r>
            <a:endParaRPr lang="en-US" sz="3600" b="1" dirty="0">
              <a:solidFill>
                <a:schemeClr val="accent1">
                  <a:lumMod val="75000"/>
                </a:schemeClr>
              </a:solidFill>
            </a:endParaRPr>
          </a:p>
        </p:txBody>
      </p:sp>
      <p:sp>
        <p:nvSpPr>
          <p:cNvPr id="3" name="Content Placeholder 2"/>
          <p:cNvSpPr>
            <a:spLocks noGrp="1"/>
          </p:cNvSpPr>
          <p:nvPr>
            <p:ph sz="half" idx="1"/>
          </p:nvPr>
        </p:nvSpPr>
        <p:spPr>
          <a:xfrm>
            <a:off x="1852292" y="1350981"/>
            <a:ext cx="4460384" cy="4492422"/>
          </a:xfrm>
        </p:spPr>
        <p:txBody>
          <a:bodyPr>
            <a:normAutofit fontScale="77500" lnSpcReduction="20000"/>
          </a:bodyPr>
          <a:lstStyle/>
          <a:p>
            <a:pPr marL="0" indent="0">
              <a:buNone/>
            </a:pPr>
            <a:r>
              <a:rPr lang="en-US" dirty="0" smtClean="0"/>
              <a:t>PDQ </a:t>
            </a:r>
            <a:r>
              <a:rPr lang="en-US" dirty="0"/>
              <a:t>can work in a variety of settings, </a:t>
            </a:r>
            <a:r>
              <a:rPr lang="en-US" dirty="0" smtClean="0"/>
              <a:t>as </a:t>
            </a:r>
            <a:r>
              <a:rPr lang="en-US" dirty="0"/>
              <a:t>long as there are </a:t>
            </a:r>
            <a:r>
              <a:rPr lang="en-US" b="1" dirty="0"/>
              <a:t>cohesive communities </a:t>
            </a:r>
            <a:r>
              <a:rPr lang="en-US" dirty="0"/>
              <a:t>within a catchment area and </a:t>
            </a:r>
            <a:r>
              <a:rPr lang="en-US" b="1" dirty="0" smtClean="0"/>
              <a:t>providers </a:t>
            </a:r>
            <a:r>
              <a:rPr lang="en-US" dirty="0"/>
              <a:t>that are responsible to provide a </a:t>
            </a:r>
            <a:r>
              <a:rPr lang="en-US" dirty="0" smtClean="0"/>
              <a:t>service. </a:t>
            </a:r>
          </a:p>
          <a:p>
            <a:pPr marL="0" indent="0">
              <a:buNone/>
            </a:pPr>
            <a:r>
              <a:rPr lang="en-US" dirty="0" smtClean="0"/>
              <a:t>PDQ </a:t>
            </a:r>
            <a:r>
              <a:rPr lang="en-US" dirty="0"/>
              <a:t>is based on </a:t>
            </a:r>
            <a:r>
              <a:rPr lang="en-US" b="1" dirty="0"/>
              <a:t>social barriers </a:t>
            </a:r>
            <a:r>
              <a:rPr lang="en-US" dirty="0"/>
              <a:t>to </a:t>
            </a:r>
            <a:r>
              <a:rPr lang="en-US" dirty="0" smtClean="0"/>
              <a:t>services </a:t>
            </a:r>
            <a:r>
              <a:rPr lang="en-US" dirty="0"/>
              <a:t>(</a:t>
            </a:r>
            <a:r>
              <a:rPr lang="en-US" dirty="0" smtClean="0"/>
              <a:t>health, </a:t>
            </a:r>
            <a:r>
              <a:rPr lang="en-US" dirty="0"/>
              <a:t>educational </a:t>
            </a:r>
            <a:r>
              <a:rPr lang="en-US" dirty="0" smtClean="0"/>
              <a:t>agricultural, etc.). </a:t>
            </a:r>
          </a:p>
          <a:p>
            <a:r>
              <a:rPr lang="en-US" dirty="0"/>
              <a:t>u</a:t>
            </a:r>
            <a:r>
              <a:rPr lang="en-US" dirty="0" smtClean="0"/>
              <a:t>sed most often where </a:t>
            </a:r>
            <a:r>
              <a:rPr lang="en-US" dirty="0"/>
              <a:t>there is </a:t>
            </a:r>
            <a:r>
              <a:rPr lang="en-US" dirty="0" smtClean="0"/>
              <a:t>strong </a:t>
            </a:r>
            <a:r>
              <a:rPr lang="en-US" dirty="0"/>
              <a:t>motivation for change. </a:t>
            </a:r>
            <a:endParaRPr lang="en-US" dirty="0" smtClean="0"/>
          </a:p>
          <a:p>
            <a:r>
              <a:rPr lang="en-US" dirty="0" smtClean="0"/>
              <a:t>more </a:t>
            </a:r>
            <a:r>
              <a:rPr lang="en-US" dirty="0"/>
              <a:t>difficult </a:t>
            </a:r>
            <a:r>
              <a:rPr lang="en-US" dirty="0" smtClean="0"/>
              <a:t>where </a:t>
            </a:r>
            <a:r>
              <a:rPr lang="en-US" dirty="0"/>
              <a:t>there is </a:t>
            </a:r>
            <a:r>
              <a:rPr lang="en-US" dirty="0" smtClean="0"/>
              <a:t>NGO saturation, since there may be </a:t>
            </a:r>
            <a:r>
              <a:rPr lang="en-US" dirty="0"/>
              <a:t>less </a:t>
            </a:r>
            <a:r>
              <a:rPr lang="en-US" dirty="0" smtClean="0"/>
              <a:t>willingness </a:t>
            </a:r>
            <a:r>
              <a:rPr lang="en-US" dirty="0"/>
              <a:t>to </a:t>
            </a:r>
            <a:r>
              <a:rPr lang="en-US" dirty="0" smtClean="0"/>
              <a:t>volunteer. </a:t>
            </a:r>
          </a:p>
          <a:p>
            <a:pPr marL="0" indent="0">
              <a:buNone/>
            </a:pPr>
            <a:r>
              <a:rPr lang="en-US" i="1" dirty="0" smtClean="0"/>
              <a:t>What </a:t>
            </a:r>
            <a:r>
              <a:rPr lang="en-US" i="1" dirty="0"/>
              <a:t>are some </a:t>
            </a:r>
            <a:r>
              <a:rPr lang="en-US" i="1" dirty="0" smtClean="0"/>
              <a:t>country or program </a:t>
            </a:r>
            <a:r>
              <a:rPr lang="en-US" i="1" dirty="0"/>
              <a:t>contexts where you think PDQ may work well?</a:t>
            </a:r>
            <a:endParaRPr lang="en-US" dirty="0"/>
          </a:p>
          <a:p>
            <a:pPr marL="0" indent="0">
              <a:buNone/>
            </a:pPr>
            <a:endParaRPr lang="en-US" dirty="0"/>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pic>
        <p:nvPicPr>
          <p:cNvPr id="8" name="Content Placeholder 7" descr="C:\Users\boutterson\AppData\Local\Microsoft\Windows\Temporary Internet Files\Content.Outlook\IZQXLSIW\IMG_0375.JPG"/>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300944" y="1413251"/>
            <a:ext cx="5850272" cy="4430152"/>
          </a:xfrm>
          <a:prstGeom prst="rect">
            <a:avLst/>
          </a:prstGeom>
          <a:noFill/>
          <a:ln w="19050">
            <a:solidFill>
              <a:schemeClr val="tx1"/>
            </a:solidFill>
          </a:ln>
        </p:spPr>
      </p:pic>
      <p:sp>
        <p:nvSpPr>
          <p:cNvPr id="6" name="TextBox 5"/>
          <p:cNvSpPr txBox="1"/>
          <p:nvPr/>
        </p:nvSpPr>
        <p:spPr>
          <a:xfrm>
            <a:off x="6312677" y="5843403"/>
            <a:ext cx="5838540" cy="646331"/>
          </a:xfrm>
          <a:prstGeom prst="rect">
            <a:avLst/>
          </a:prstGeom>
          <a:noFill/>
        </p:spPr>
        <p:txBody>
          <a:bodyPr wrap="square" rtlCol="0">
            <a:spAutoFit/>
          </a:bodyPr>
          <a:lstStyle/>
          <a:p>
            <a:r>
              <a:rPr lang="en-US" dirty="0" smtClean="0"/>
              <a:t>The </a:t>
            </a:r>
            <a:r>
              <a:rPr lang="en-US" dirty="0" err="1" smtClean="0"/>
              <a:t>Bambalah</a:t>
            </a:r>
            <a:r>
              <a:rPr lang="en-US" dirty="0" smtClean="0"/>
              <a:t> QIT is building this staff housing next to the health facility. It will also serve as a maternal waiting home.</a:t>
            </a:r>
            <a:endParaRPr lang="en-US" dirty="0"/>
          </a:p>
        </p:txBody>
      </p:sp>
    </p:spTree>
    <p:custDataLst>
      <p:tags r:id="rId1"/>
    </p:custDataLst>
    <p:extLst>
      <p:ext uri="{BB962C8B-B14F-4D97-AF65-F5344CB8AC3E}">
        <p14:creationId xmlns:p14="http://schemas.microsoft.com/office/powerpoint/2010/main" val="358596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659" y="182563"/>
            <a:ext cx="10515600" cy="1325563"/>
          </a:xfrm>
        </p:spPr>
        <p:txBody>
          <a:bodyPr/>
          <a:lstStyle/>
          <a:p>
            <a:pPr algn="ctr"/>
            <a:r>
              <a:rPr lang="en-US" sz="3600" b="1" dirty="0" smtClean="0">
                <a:solidFill>
                  <a:schemeClr val="accent1">
                    <a:lumMod val="75000"/>
                  </a:schemeClr>
                </a:solidFill>
              </a:rPr>
              <a:t>Discussion Question 5</a:t>
            </a:r>
            <a:endParaRPr lang="en-US" sz="3600" b="1" dirty="0">
              <a:solidFill>
                <a:schemeClr val="accent1">
                  <a:lumMod val="75000"/>
                </a:schemeClr>
              </a:solidFill>
            </a:endParaRPr>
          </a:p>
        </p:txBody>
      </p:sp>
      <p:sp>
        <p:nvSpPr>
          <p:cNvPr id="3" name="Content Placeholder 2"/>
          <p:cNvSpPr>
            <a:spLocks noGrp="1"/>
          </p:cNvSpPr>
          <p:nvPr>
            <p:ph idx="1"/>
          </p:nvPr>
        </p:nvSpPr>
        <p:spPr>
          <a:xfrm>
            <a:off x="1953756" y="1508126"/>
            <a:ext cx="9830413" cy="4669169"/>
          </a:xfrm>
        </p:spPr>
        <p:txBody>
          <a:bodyPr>
            <a:normAutofit/>
          </a:bodyPr>
          <a:lstStyle/>
          <a:p>
            <a:pPr marL="0" indent="0">
              <a:buNone/>
            </a:pPr>
            <a:r>
              <a:rPr lang="en-US" dirty="0" smtClean="0"/>
              <a:t>The PDQ process allows for </a:t>
            </a:r>
            <a:r>
              <a:rPr lang="en-US" dirty="0"/>
              <a:t>adaptations </a:t>
            </a:r>
            <a:r>
              <a:rPr lang="en-US" dirty="0" smtClean="0"/>
              <a:t>to the </a:t>
            </a:r>
            <a:r>
              <a:rPr lang="en-US" dirty="0"/>
              <a:t>local </a:t>
            </a:r>
            <a:r>
              <a:rPr lang="en-US" dirty="0" smtClean="0"/>
              <a:t>culture: </a:t>
            </a:r>
          </a:p>
          <a:p>
            <a:r>
              <a:rPr lang="en-US" dirty="0" smtClean="0"/>
              <a:t>In Liberia, exit </a:t>
            </a:r>
            <a:r>
              <a:rPr lang="en-US" dirty="0"/>
              <a:t>interviews were </a:t>
            </a:r>
            <a:r>
              <a:rPr lang="en-US" dirty="0" smtClean="0"/>
              <a:t>conducted </a:t>
            </a:r>
            <a:r>
              <a:rPr lang="en-US" dirty="0"/>
              <a:t>by teams of QIT members (one literate, one </a:t>
            </a:r>
            <a:r>
              <a:rPr lang="en-US" dirty="0" smtClean="0"/>
              <a:t>non-literate)</a:t>
            </a:r>
          </a:p>
          <a:p>
            <a:r>
              <a:rPr lang="en-US" dirty="0" smtClean="0"/>
              <a:t>In Pakistan, a different team </a:t>
            </a:r>
            <a:r>
              <a:rPr lang="en-US" dirty="0"/>
              <a:t>building game </a:t>
            </a:r>
            <a:r>
              <a:rPr lang="en-US" dirty="0" smtClean="0"/>
              <a:t>was used since it is not appropriate </a:t>
            </a:r>
            <a:r>
              <a:rPr lang="en-US" dirty="0"/>
              <a:t>for men and women to have </a:t>
            </a:r>
            <a:r>
              <a:rPr lang="en-US" dirty="0" smtClean="0"/>
              <a:t>physical </a:t>
            </a:r>
            <a:r>
              <a:rPr lang="en-US" dirty="0"/>
              <a:t>contact. </a:t>
            </a:r>
            <a:r>
              <a:rPr lang="en-US" dirty="0" smtClean="0"/>
              <a:t>QITs </a:t>
            </a:r>
            <a:r>
              <a:rPr lang="en-US" dirty="0"/>
              <a:t>were </a:t>
            </a:r>
            <a:r>
              <a:rPr lang="en-US" dirty="0" smtClean="0"/>
              <a:t>separate </a:t>
            </a:r>
            <a:r>
              <a:rPr lang="en-US" dirty="0"/>
              <a:t>for men and women. </a:t>
            </a:r>
            <a:endParaRPr lang="en-US" dirty="0" smtClean="0"/>
          </a:p>
          <a:p>
            <a:pPr marL="0" indent="0">
              <a:buNone/>
            </a:pPr>
            <a:r>
              <a:rPr lang="en-US" i="1" dirty="0" smtClean="0"/>
              <a:t>What </a:t>
            </a:r>
            <a:r>
              <a:rPr lang="en-US" i="1" dirty="0"/>
              <a:t>kinds of adaptations do you foresee </a:t>
            </a:r>
            <a:r>
              <a:rPr lang="en-US" i="1" dirty="0" smtClean="0"/>
              <a:t>would be needed to conduct </a:t>
            </a:r>
            <a:r>
              <a:rPr lang="en-US" i="1" dirty="0"/>
              <a:t>PDQ process in the communities you are working in?</a:t>
            </a:r>
            <a:endParaRPr lang="en-US" dirty="0"/>
          </a:p>
          <a:p>
            <a:pPr marL="0" indent="0">
              <a:buNone/>
            </a:pPr>
            <a:endParaRPr lang="en-US" dirty="0"/>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Tree>
    <p:custDataLst>
      <p:tags r:id="rId1"/>
    </p:custDataLst>
    <p:extLst>
      <p:ext uri="{BB962C8B-B14F-4D97-AF65-F5344CB8AC3E}">
        <p14:creationId xmlns:p14="http://schemas.microsoft.com/office/powerpoint/2010/main" val="47474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284" y="0"/>
            <a:ext cx="8990587" cy="1325563"/>
          </a:xfrm>
        </p:spPr>
        <p:txBody>
          <a:bodyPr/>
          <a:lstStyle/>
          <a:p>
            <a:pPr algn="ctr"/>
            <a:r>
              <a:rPr lang="en-US" sz="3600" b="1" dirty="0" smtClean="0">
                <a:solidFill>
                  <a:schemeClr val="accent1">
                    <a:lumMod val="75000"/>
                  </a:schemeClr>
                </a:solidFill>
              </a:rPr>
              <a:t>Discussion Question 6</a:t>
            </a:r>
            <a:endParaRPr lang="en-US" sz="3600" b="1" dirty="0">
              <a:solidFill>
                <a:schemeClr val="accent1">
                  <a:lumMod val="75000"/>
                </a:schemeClr>
              </a:solidFill>
            </a:endParaRPr>
          </a:p>
        </p:txBody>
      </p:sp>
      <p:sp>
        <p:nvSpPr>
          <p:cNvPr id="3" name="Content Placeholder 2"/>
          <p:cNvSpPr>
            <a:spLocks noGrp="1"/>
          </p:cNvSpPr>
          <p:nvPr>
            <p:ph sz="half" idx="1"/>
          </p:nvPr>
        </p:nvSpPr>
        <p:spPr>
          <a:xfrm>
            <a:off x="2216239" y="1466036"/>
            <a:ext cx="5181600" cy="4351338"/>
          </a:xfrm>
        </p:spPr>
        <p:txBody>
          <a:bodyPr>
            <a:normAutofit/>
          </a:bodyPr>
          <a:lstStyle/>
          <a:p>
            <a:pPr marL="0" indent="0">
              <a:buNone/>
            </a:pPr>
            <a:r>
              <a:rPr lang="en-US" dirty="0" smtClean="0"/>
              <a:t>Some standardized tools exist for measuring progress in PDQ.</a:t>
            </a:r>
          </a:p>
          <a:p>
            <a:r>
              <a:rPr lang="en-US" i="1" dirty="0" smtClean="0"/>
              <a:t>What were the tools mentioned in the video to measure quality improvement? </a:t>
            </a:r>
          </a:p>
          <a:p>
            <a:r>
              <a:rPr lang="en-US" i="1" dirty="0" smtClean="0"/>
              <a:t>What tools </a:t>
            </a:r>
            <a:r>
              <a:rPr lang="en-US" i="1" dirty="0"/>
              <a:t>do you know of to measure “quality”? </a:t>
            </a:r>
            <a:endParaRPr lang="en-US" i="1" dirty="0" smtClean="0"/>
          </a:p>
          <a:p>
            <a:r>
              <a:rPr lang="en-US" i="1" dirty="0" smtClean="0"/>
              <a:t>What challenges </a:t>
            </a:r>
            <a:r>
              <a:rPr lang="en-US" i="1" dirty="0"/>
              <a:t>do you face </a:t>
            </a:r>
            <a:r>
              <a:rPr lang="en-US" i="1" dirty="0" smtClean="0"/>
              <a:t>in </a:t>
            </a:r>
            <a:r>
              <a:rPr lang="en-US" i="1" dirty="0"/>
              <a:t>measuring “quality</a:t>
            </a:r>
            <a:r>
              <a:rPr lang="en-US" i="1" dirty="0" smtClean="0"/>
              <a:t>”?</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0507" y="1090257"/>
            <a:ext cx="3850783" cy="5134378"/>
          </a:xfrm>
        </p:spPr>
      </p:pic>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
        <p:nvSpPr>
          <p:cNvPr id="6" name="TextBox 5"/>
          <p:cNvSpPr txBox="1"/>
          <p:nvPr/>
        </p:nvSpPr>
        <p:spPr>
          <a:xfrm>
            <a:off x="7920507" y="6224635"/>
            <a:ext cx="3922420" cy="369332"/>
          </a:xfrm>
          <a:prstGeom prst="rect">
            <a:avLst/>
          </a:prstGeom>
          <a:noFill/>
        </p:spPr>
        <p:txBody>
          <a:bodyPr wrap="none" rtlCol="0">
            <a:spAutoFit/>
          </a:bodyPr>
          <a:lstStyle/>
          <a:p>
            <a:r>
              <a:rPr lang="en-US" dirty="0" smtClean="0"/>
              <a:t>Save the Children’s PDQ M and E Toolkit</a:t>
            </a:r>
            <a:endParaRPr lang="en-US" dirty="0"/>
          </a:p>
        </p:txBody>
      </p:sp>
    </p:spTree>
    <p:custDataLst>
      <p:tags r:id="rId1"/>
    </p:custDataLst>
    <p:extLst>
      <p:ext uri="{BB962C8B-B14F-4D97-AF65-F5344CB8AC3E}">
        <p14:creationId xmlns:p14="http://schemas.microsoft.com/office/powerpoint/2010/main" val="163648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070" y="140473"/>
            <a:ext cx="7447209" cy="1325563"/>
          </a:xfrm>
        </p:spPr>
        <p:txBody>
          <a:bodyPr/>
          <a:lstStyle/>
          <a:p>
            <a:pPr algn="ctr"/>
            <a:r>
              <a:rPr lang="en-US" sz="3600" b="1" dirty="0" smtClean="0">
                <a:solidFill>
                  <a:schemeClr val="accent1">
                    <a:lumMod val="75000"/>
                  </a:schemeClr>
                </a:solidFill>
              </a:rPr>
              <a:t>Next Steps for MTI</a:t>
            </a:r>
            <a:endParaRPr lang="en-US" sz="3600" b="1" dirty="0">
              <a:solidFill>
                <a:schemeClr val="accent1">
                  <a:lumMod val="75000"/>
                </a:schemeClr>
              </a:solidFill>
            </a:endParaRPr>
          </a:p>
        </p:txBody>
      </p:sp>
      <p:sp>
        <p:nvSpPr>
          <p:cNvPr id="3" name="Content Placeholder 2"/>
          <p:cNvSpPr>
            <a:spLocks noGrp="1"/>
          </p:cNvSpPr>
          <p:nvPr>
            <p:ph idx="1"/>
          </p:nvPr>
        </p:nvSpPr>
        <p:spPr>
          <a:xfrm>
            <a:off x="2624070" y="1661375"/>
            <a:ext cx="7907629" cy="4571999"/>
          </a:xfrm>
        </p:spPr>
        <p:txBody>
          <a:bodyPr>
            <a:normAutofit/>
          </a:bodyPr>
          <a:lstStyle/>
          <a:p>
            <a:pPr marL="0" indent="0">
              <a:buNone/>
            </a:pPr>
            <a:r>
              <a:rPr lang="en-US" dirty="0" smtClean="0"/>
              <a:t>January 20: Haiti launching event with NGO network</a:t>
            </a:r>
          </a:p>
          <a:p>
            <a:pPr marL="0" indent="0">
              <a:buNone/>
            </a:pPr>
            <a:r>
              <a:rPr lang="en-US" dirty="0" smtClean="0"/>
              <a:t>January 31: Liberia launching event and meetings with development partners and donor agencies</a:t>
            </a:r>
          </a:p>
          <a:p>
            <a:pPr marL="0" indent="0">
              <a:buNone/>
            </a:pPr>
            <a:r>
              <a:rPr lang="en-US" dirty="0" smtClean="0"/>
              <a:t>Ongoing: Dissemination of Video and Learning Tool through website, social media and conferences.</a:t>
            </a:r>
          </a:p>
          <a:p>
            <a:pPr marL="0" indent="0">
              <a:buNone/>
            </a:pPr>
            <a:r>
              <a:rPr lang="en-US" dirty="0" smtClean="0"/>
              <a:t>Ongoing: Promotion of PDQ within other country projects</a:t>
            </a:r>
          </a:p>
          <a:p>
            <a:pPr marL="0" indent="0">
              <a:buNone/>
            </a:pPr>
            <a:endParaRPr lang="en-US" dirty="0"/>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Tree>
    <p:custDataLst>
      <p:tags r:id="rId1"/>
    </p:custDataLst>
    <p:extLst>
      <p:ext uri="{BB962C8B-B14F-4D97-AF65-F5344CB8AC3E}">
        <p14:creationId xmlns:p14="http://schemas.microsoft.com/office/powerpoint/2010/main" val="331658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37152"/>
            <a:ext cx="10515600" cy="1325563"/>
          </a:xfrm>
        </p:spPr>
        <p:txBody>
          <a:bodyPr>
            <a:normAutofit/>
          </a:bodyPr>
          <a:lstStyle/>
          <a:p>
            <a:pPr algn="ctr"/>
            <a:r>
              <a:rPr lang="en-US" sz="3600" b="1" dirty="0" smtClean="0">
                <a:solidFill>
                  <a:schemeClr val="accent1">
                    <a:lumMod val="75000"/>
                  </a:schemeClr>
                </a:solidFill>
              </a:rPr>
              <a:t>What are your Questions?</a:t>
            </a:r>
            <a:endParaRPr lang="en-US" sz="3600" b="1" dirty="0">
              <a:solidFill>
                <a:schemeClr val="accent1">
                  <a:lumMod val="75000"/>
                </a:schemeClr>
              </a:solidFill>
            </a:endParaRPr>
          </a:p>
        </p:txBody>
      </p:sp>
      <p:sp>
        <p:nvSpPr>
          <p:cNvPr id="3" name="Content Placeholder 2"/>
          <p:cNvSpPr>
            <a:spLocks noGrp="1"/>
          </p:cNvSpPr>
          <p:nvPr>
            <p:ph idx="1"/>
          </p:nvPr>
        </p:nvSpPr>
        <p:spPr>
          <a:xfrm>
            <a:off x="1828801" y="1799867"/>
            <a:ext cx="9743090" cy="4171034"/>
          </a:xfrm>
        </p:spPr>
        <p:txBody>
          <a:bodyPr>
            <a:normAutofit fontScale="92500" lnSpcReduction="20000"/>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The video </a:t>
            </a:r>
            <a:r>
              <a:rPr lang="en-US" i="1" dirty="0"/>
              <a:t>Partnership Defined Quality: Giving the Community a Voice in Service </a:t>
            </a:r>
            <a:r>
              <a:rPr lang="en-US" i="1" dirty="0" smtClean="0"/>
              <a:t>Delivery</a:t>
            </a:r>
            <a:r>
              <a:rPr lang="en-US" dirty="0"/>
              <a:t> </a:t>
            </a:r>
            <a:r>
              <a:rPr lang="en-US" dirty="0" smtClean="0"/>
              <a:t>and accompanying </a:t>
            </a:r>
            <a:r>
              <a:rPr lang="en-US" i="1" dirty="0" smtClean="0"/>
              <a:t>Learning Tool </a:t>
            </a:r>
            <a:r>
              <a:rPr lang="en-US" dirty="0"/>
              <a:t>were made possible by a grant from The Technical and Operational Performance Support (TOPS) Program. The TOPS Micro Grants Program is made possible by the generous support and contribution of the American people through the U.S. Agency for International Development (USAID). The contents of the materials produced through the Micro Grants do not necessarily reflect the views of TOPS, USAID, or the U.S. Government.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Tree>
    <p:custDataLst>
      <p:tags r:id="rId1"/>
    </p:custDataLst>
    <p:extLst>
      <p:ext uri="{BB962C8B-B14F-4D97-AF65-F5344CB8AC3E}">
        <p14:creationId xmlns:p14="http://schemas.microsoft.com/office/powerpoint/2010/main" val="233429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454" y="140473"/>
            <a:ext cx="7559899" cy="1325563"/>
          </a:xfrm>
        </p:spPr>
        <p:txBody>
          <a:bodyPr>
            <a:normAutofit/>
          </a:bodyPr>
          <a:lstStyle/>
          <a:p>
            <a:pPr algn="ctr"/>
            <a:r>
              <a:rPr lang="en-US" sz="3600" b="1" dirty="0" smtClean="0">
                <a:solidFill>
                  <a:schemeClr val="accent1">
                    <a:lumMod val="75000"/>
                  </a:schemeClr>
                </a:solidFill>
              </a:rPr>
              <a:t>Agenda</a:t>
            </a:r>
            <a:endParaRPr lang="en-US" sz="3600" b="1" dirty="0">
              <a:solidFill>
                <a:schemeClr val="accent1">
                  <a:lumMod val="75000"/>
                </a:schemeClr>
              </a:solidFill>
            </a:endParaRPr>
          </a:p>
        </p:txBody>
      </p:sp>
      <p:sp>
        <p:nvSpPr>
          <p:cNvPr id="3" name="Content Placeholder 2"/>
          <p:cNvSpPr>
            <a:spLocks noGrp="1"/>
          </p:cNvSpPr>
          <p:nvPr>
            <p:ph idx="1"/>
          </p:nvPr>
        </p:nvSpPr>
        <p:spPr>
          <a:xfrm>
            <a:off x="3321944" y="1806598"/>
            <a:ext cx="7145091" cy="4351338"/>
          </a:xfrm>
        </p:spPr>
        <p:txBody>
          <a:bodyPr/>
          <a:lstStyle/>
          <a:p>
            <a:pPr marL="514350" indent="-514350">
              <a:buFont typeface="+mj-lt"/>
              <a:buAutoNum type="arabicPeriod"/>
            </a:pPr>
            <a:r>
              <a:rPr lang="en-US" dirty="0" smtClean="0"/>
              <a:t>What is Partnership Defined Quality?</a:t>
            </a:r>
          </a:p>
          <a:p>
            <a:pPr marL="514350" indent="-514350">
              <a:buFont typeface="+mj-lt"/>
              <a:buAutoNum type="arabicPeriod"/>
            </a:pPr>
            <a:r>
              <a:rPr lang="en-US" dirty="0" smtClean="0"/>
              <a:t>Description of PDQ Video Project </a:t>
            </a:r>
          </a:p>
          <a:p>
            <a:pPr marL="514350" indent="-514350">
              <a:buFont typeface="+mj-lt"/>
              <a:buAutoNum type="arabicPeriod"/>
            </a:pPr>
            <a:r>
              <a:rPr lang="en-US" dirty="0" smtClean="0"/>
              <a:t>Discussion of Learning Tool Questions</a:t>
            </a:r>
          </a:p>
          <a:p>
            <a:pPr marL="514350" indent="-514350">
              <a:buFont typeface="+mj-lt"/>
              <a:buAutoNum type="arabicPeriod"/>
            </a:pPr>
            <a:r>
              <a:rPr lang="en-US" dirty="0" smtClean="0"/>
              <a:t>Next Steps</a:t>
            </a:r>
          </a:p>
          <a:p>
            <a:pPr marL="514350" indent="-514350">
              <a:buFont typeface="+mj-lt"/>
              <a:buAutoNum type="arabicPeriod"/>
            </a:pPr>
            <a:r>
              <a:rPr lang="en-US" dirty="0" smtClean="0"/>
              <a:t>Questions</a:t>
            </a:r>
            <a:endParaRPr lang="en-US" dirty="0"/>
          </a:p>
        </p:txBody>
      </p:sp>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Tree>
    <p:custDataLst>
      <p:tags r:id="rId1"/>
    </p:custDataLst>
    <p:extLst>
      <p:ext uri="{BB962C8B-B14F-4D97-AF65-F5344CB8AC3E}">
        <p14:creationId xmlns:p14="http://schemas.microsoft.com/office/powerpoint/2010/main" val="399142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172" y="0"/>
            <a:ext cx="10515600" cy="1325563"/>
          </a:xfrm>
        </p:spPr>
        <p:txBody>
          <a:bodyPr>
            <a:normAutofit/>
          </a:bodyPr>
          <a:lstStyle/>
          <a:p>
            <a:pPr algn="ctr"/>
            <a:r>
              <a:rPr lang="en-US" sz="3600" b="1" dirty="0" smtClean="0">
                <a:solidFill>
                  <a:schemeClr val="accent1">
                    <a:lumMod val="75000"/>
                  </a:schemeClr>
                </a:solidFill>
              </a:rPr>
              <a:t>What is Partnership Defined Quality (PDQ)?</a:t>
            </a:r>
            <a:endParaRPr lang="en-US" sz="3600" b="1" dirty="0">
              <a:solidFill>
                <a:schemeClr val="accent1">
                  <a:lumMod val="75000"/>
                </a:schemeClr>
              </a:solidFill>
            </a:endParaRPr>
          </a:p>
        </p:txBody>
      </p:sp>
      <p:sp>
        <p:nvSpPr>
          <p:cNvPr id="3" name="Content Placeholder 2"/>
          <p:cNvSpPr>
            <a:spLocks noGrp="1"/>
          </p:cNvSpPr>
          <p:nvPr>
            <p:ph sz="half" idx="1"/>
          </p:nvPr>
        </p:nvSpPr>
        <p:spPr>
          <a:xfrm>
            <a:off x="1727334" y="1116150"/>
            <a:ext cx="3672745" cy="5532437"/>
          </a:xfrm>
        </p:spPr>
        <p:txBody>
          <a:bodyPr>
            <a:normAutofit fontScale="85000" lnSpcReduction="20000"/>
          </a:bodyPr>
          <a:lstStyle/>
          <a:p>
            <a:r>
              <a:rPr lang="en-US" dirty="0" smtClean="0"/>
              <a:t>Four-phase methodology</a:t>
            </a:r>
          </a:p>
          <a:p>
            <a:r>
              <a:rPr lang="en-US" dirty="0" smtClean="0"/>
              <a:t>improves quality and accessibility of services by </a:t>
            </a:r>
            <a:r>
              <a:rPr lang="en-US" b="1" dirty="0" smtClean="0"/>
              <a:t>engaging community members in defining, implementing and monitoring the quality of service delivery.</a:t>
            </a:r>
          </a:p>
          <a:p>
            <a:r>
              <a:rPr lang="en-US" dirty="0" smtClean="0"/>
              <a:t>empowers providers and community members to develop solutions together. </a:t>
            </a:r>
          </a:p>
          <a:p>
            <a:r>
              <a:rPr lang="en-US" dirty="0" smtClean="0"/>
              <a:t>most often used in health sector.</a:t>
            </a:r>
          </a:p>
          <a:p>
            <a:r>
              <a:rPr lang="en-US" dirty="0" smtClean="0"/>
              <a:t>developed by Save the Children </a:t>
            </a:r>
          </a:p>
          <a:p>
            <a:r>
              <a:rPr lang="en-US" dirty="0" smtClean="0"/>
              <a:t>implemented in more than 15 countries.</a:t>
            </a:r>
            <a:endParaRPr lang="en-US" dirty="0">
              <a:solidFill>
                <a:srgbClr val="FF0000"/>
              </a:solidFill>
            </a:endParaRPr>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pic>
        <p:nvPicPr>
          <p:cNvPr id="7" name="Content Placeholder 6"/>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702454" y="956247"/>
            <a:ext cx="6310647" cy="5532437"/>
          </a:xfrm>
          <a:prstGeom prst="rect">
            <a:avLst/>
          </a:prstGeom>
          <a:noFill/>
          <a:ln w="19050">
            <a:solidFill>
              <a:schemeClr val="tx1"/>
            </a:solidFill>
          </a:ln>
        </p:spPr>
      </p:pic>
      <p:sp>
        <p:nvSpPr>
          <p:cNvPr id="6" name="TextBox 5"/>
          <p:cNvSpPr txBox="1"/>
          <p:nvPr/>
        </p:nvSpPr>
        <p:spPr>
          <a:xfrm>
            <a:off x="7657512" y="6488684"/>
            <a:ext cx="2400529" cy="369332"/>
          </a:xfrm>
          <a:prstGeom prst="rect">
            <a:avLst/>
          </a:prstGeom>
          <a:noFill/>
        </p:spPr>
        <p:txBody>
          <a:bodyPr wrap="none" rtlCol="0">
            <a:spAutoFit/>
          </a:bodyPr>
          <a:lstStyle/>
          <a:p>
            <a:r>
              <a:rPr lang="en-US" dirty="0" smtClean="0"/>
              <a:t>Save the Children, 2003</a:t>
            </a:r>
            <a:endParaRPr lang="en-US" dirty="0"/>
          </a:p>
        </p:txBody>
      </p:sp>
    </p:spTree>
    <p:custDataLst>
      <p:tags r:id="rId1"/>
    </p:custDataLst>
    <p:extLst>
      <p:ext uri="{BB962C8B-B14F-4D97-AF65-F5344CB8AC3E}">
        <p14:creationId xmlns:p14="http://schemas.microsoft.com/office/powerpoint/2010/main" val="311174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473" y="293465"/>
            <a:ext cx="8371268" cy="1325563"/>
          </a:xfrm>
        </p:spPr>
        <p:txBody>
          <a:bodyPr>
            <a:normAutofit/>
          </a:bodyPr>
          <a:lstStyle/>
          <a:p>
            <a:pPr algn="ctr"/>
            <a:r>
              <a:rPr lang="en-US" sz="3600" b="1" dirty="0" smtClean="0">
                <a:solidFill>
                  <a:schemeClr val="accent1">
                    <a:lumMod val="75000"/>
                  </a:schemeClr>
                </a:solidFill>
              </a:rPr>
              <a:t>What is the PDQ Video Project?</a:t>
            </a:r>
            <a:endParaRPr lang="en-US" sz="3600" b="1" dirty="0">
              <a:solidFill>
                <a:schemeClr val="accent1">
                  <a:lumMod val="75000"/>
                </a:schemeClr>
              </a:solidFill>
            </a:endParaRPr>
          </a:p>
        </p:txBody>
      </p:sp>
      <p:pic>
        <p:nvPicPr>
          <p:cNvPr id="6" name="Content Placeholder 5" descr="C:\Users\boutterson\AppData\Local\Microsoft\Windows\Temporary Internet Files\Content.Outlook\IZQXLSIW\IMG_0349.JPG"/>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1745853" y="1466036"/>
            <a:ext cx="5064155" cy="4126771"/>
          </a:xfrm>
          <a:prstGeom prst="rect">
            <a:avLst/>
          </a:prstGeom>
          <a:noFill/>
          <a:ln>
            <a:noFill/>
          </a:ln>
        </p:spPr>
      </p:pic>
      <p:sp>
        <p:nvSpPr>
          <p:cNvPr id="7" name="Content Placeholder 6"/>
          <p:cNvSpPr>
            <a:spLocks noGrp="1"/>
          </p:cNvSpPr>
          <p:nvPr>
            <p:ph sz="half" idx="2"/>
          </p:nvPr>
        </p:nvSpPr>
        <p:spPr>
          <a:xfrm>
            <a:off x="6867660" y="1308537"/>
            <a:ext cx="5181600" cy="5060731"/>
          </a:xfrm>
        </p:spPr>
        <p:txBody>
          <a:bodyPr>
            <a:normAutofit fontScale="92500" lnSpcReduction="10000"/>
          </a:bodyPr>
          <a:lstStyle/>
          <a:p>
            <a:r>
              <a:rPr lang="en-US" dirty="0" smtClean="0"/>
              <a:t>MTI received a TOPS Small Grant to produce a video of the PDQ process it was implementing in Liberia. </a:t>
            </a:r>
          </a:p>
          <a:p>
            <a:r>
              <a:rPr lang="en-US" dirty="0" smtClean="0"/>
              <a:t>Purpose: to increase awareness and use of PDQ</a:t>
            </a:r>
          </a:p>
          <a:p>
            <a:r>
              <a:rPr lang="en-US" dirty="0" smtClean="0"/>
              <a:t>Process:</a:t>
            </a:r>
          </a:p>
          <a:p>
            <a:pPr lvl="1"/>
            <a:r>
              <a:rPr lang="en-US" dirty="0" smtClean="0"/>
              <a:t>Storyboarding and draft script</a:t>
            </a:r>
          </a:p>
          <a:p>
            <a:pPr lvl="1"/>
            <a:r>
              <a:rPr lang="en-US" dirty="0"/>
              <a:t>P</a:t>
            </a:r>
            <a:r>
              <a:rPr lang="en-US" dirty="0" smtClean="0"/>
              <a:t>lanning with video team for scenes of different phases in 4 communities</a:t>
            </a:r>
          </a:p>
          <a:p>
            <a:pPr lvl="1"/>
            <a:r>
              <a:rPr lang="en-US" dirty="0" smtClean="0"/>
              <a:t>Manage logistics at community level</a:t>
            </a:r>
          </a:p>
          <a:p>
            <a:pPr lvl="1"/>
            <a:r>
              <a:rPr lang="en-US" dirty="0" smtClean="0"/>
              <a:t>One week of shooting</a:t>
            </a:r>
          </a:p>
          <a:p>
            <a:pPr lvl="1"/>
            <a:r>
              <a:rPr lang="en-US" dirty="0" smtClean="0"/>
              <a:t>Narrative finalized </a:t>
            </a:r>
          </a:p>
          <a:p>
            <a:pPr lvl="1"/>
            <a:r>
              <a:rPr lang="en-US" dirty="0" smtClean="0"/>
              <a:t>Editing</a:t>
            </a:r>
            <a:r>
              <a:rPr lang="en-US" dirty="0"/>
              <a:t> </a:t>
            </a:r>
            <a:r>
              <a:rPr lang="en-US" dirty="0" smtClean="0"/>
              <a:t>and translation</a:t>
            </a:r>
            <a:endParaRPr lang="en-US" dirty="0"/>
          </a:p>
        </p:txBody>
      </p:sp>
      <p:pic>
        <p:nvPicPr>
          <p:cNvPr id="4" name="Picture 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
        <p:nvSpPr>
          <p:cNvPr id="3" name="TextBox 2"/>
          <p:cNvSpPr txBox="1"/>
          <p:nvPr/>
        </p:nvSpPr>
        <p:spPr>
          <a:xfrm>
            <a:off x="1745853" y="5592807"/>
            <a:ext cx="4845685" cy="369332"/>
          </a:xfrm>
          <a:prstGeom prst="rect">
            <a:avLst/>
          </a:prstGeom>
          <a:noFill/>
        </p:spPr>
        <p:txBody>
          <a:bodyPr wrap="none" rtlCol="0">
            <a:spAutoFit/>
          </a:bodyPr>
          <a:lstStyle/>
          <a:p>
            <a:r>
              <a:rPr lang="en-US" dirty="0" smtClean="0"/>
              <a:t>The video team shoots QIT meeting in </a:t>
            </a:r>
            <a:r>
              <a:rPr lang="en-US" dirty="0" err="1" smtClean="0"/>
              <a:t>Bambalah</a:t>
            </a:r>
            <a:r>
              <a:rPr lang="en-US" dirty="0" smtClean="0"/>
              <a:t> </a:t>
            </a:r>
            <a:endParaRPr lang="en-US" dirty="0"/>
          </a:p>
        </p:txBody>
      </p:sp>
    </p:spTree>
    <p:custDataLst>
      <p:tags r:id="rId1"/>
    </p:custDataLst>
    <p:extLst>
      <p:ext uri="{BB962C8B-B14F-4D97-AF65-F5344CB8AC3E}">
        <p14:creationId xmlns:p14="http://schemas.microsoft.com/office/powerpoint/2010/main" val="51982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45" y="124464"/>
            <a:ext cx="8695898" cy="806949"/>
          </a:xfrm>
        </p:spPr>
        <p:txBody>
          <a:bodyPr>
            <a:normAutofit/>
          </a:bodyPr>
          <a:lstStyle/>
          <a:p>
            <a:pPr algn="ctr"/>
            <a:r>
              <a:rPr lang="en-US" sz="3600" b="1" dirty="0" smtClean="0">
                <a:solidFill>
                  <a:schemeClr val="accent1">
                    <a:lumMod val="75000"/>
                  </a:schemeClr>
                </a:solidFill>
              </a:rPr>
              <a:t>What is the PDQ Video Learning Tool?</a:t>
            </a:r>
            <a:endParaRPr lang="en-US" sz="3600" b="1" dirty="0">
              <a:solidFill>
                <a:schemeClr val="accent1">
                  <a:lumMod val="75000"/>
                </a:schemeClr>
              </a:solidFill>
            </a:endParaRPr>
          </a:p>
        </p:txBody>
      </p:sp>
      <p:sp>
        <p:nvSpPr>
          <p:cNvPr id="3" name="Content Placeholder 2"/>
          <p:cNvSpPr>
            <a:spLocks noGrp="1"/>
          </p:cNvSpPr>
          <p:nvPr>
            <p:ph sz="half" idx="1"/>
          </p:nvPr>
        </p:nvSpPr>
        <p:spPr>
          <a:xfrm>
            <a:off x="1941952" y="1323371"/>
            <a:ext cx="5409126" cy="4994563"/>
          </a:xfrm>
        </p:spPr>
        <p:txBody>
          <a:bodyPr>
            <a:normAutofit/>
          </a:bodyPr>
          <a:lstStyle/>
          <a:p>
            <a:r>
              <a:rPr lang="en-US" dirty="0" smtClean="0"/>
              <a:t>A guide that helps to enhance a group’s learning about PDQ after viewing the video.</a:t>
            </a:r>
          </a:p>
          <a:p>
            <a:r>
              <a:rPr lang="en-US" dirty="0" smtClean="0"/>
              <a:t>The Learning Tool includes:</a:t>
            </a:r>
          </a:p>
          <a:p>
            <a:pPr lvl="1"/>
            <a:r>
              <a:rPr lang="en-US" dirty="0" smtClean="0">
                <a:solidFill>
                  <a:srgbClr val="FF0000"/>
                </a:solidFill>
              </a:rPr>
              <a:t>Frequently Asked Questions (FAQs)</a:t>
            </a:r>
          </a:p>
          <a:p>
            <a:pPr lvl="1"/>
            <a:r>
              <a:rPr lang="en-US" dirty="0">
                <a:solidFill>
                  <a:srgbClr val="FF0000"/>
                </a:solidFill>
              </a:rPr>
              <a:t>D</a:t>
            </a:r>
            <a:r>
              <a:rPr lang="en-US" dirty="0" smtClean="0">
                <a:solidFill>
                  <a:srgbClr val="FF0000"/>
                </a:solidFill>
              </a:rPr>
              <a:t>iscussion </a:t>
            </a:r>
            <a:r>
              <a:rPr lang="en-US" dirty="0">
                <a:solidFill>
                  <a:srgbClr val="FF0000"/>
                </a:solidFill>
              </a:rPr>
              <a:t>Q</a:t>
            </a:r>
            <a:r>
              <a:rPr lang="en-US" dirty="0" smtClean="0">
                <a:solidFill>
                  <a:srgbClr val="FF0000"/>
                </a:solidFill>
              </a:rPr>
              <a:t>uestions </a:t>
            </a:r>
          </a:p>
          <a:p>
            <a:pPr lvl="1"/>
            <a:r>
              <a:rPr lang="en-US" dirty="0" smtClean="0"/>
              <a:t>PDQ resources</a:t>
            </a:r>
          </a:p>
          <a:p>
            <a:pPr lvl="1"/>
            <a:r>
              <a:rPr lang="en-US" dirty="0" smtClean="0"/>
              <a:t>Narrative script </a:t>
            </a:r>
          </a:p>
        </p:txBody>
      </p:sp>
      <p:pic>
        <p:nvPicPr>
          <p:cNvPr id="6" name="Picture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351078" y="884698"/>
            <a:ext cx="4600518" cy="5825195"/>
          </a:xfrm>
          <a:ln w="19050">
            <a:solidFill>
              <a:schemeClr val="tx1"/>
            </a:solidFill>
          </a:ln>
        </p:spPr>
      </p:pic>
      <p:pic>
        <p:nvPicPr>
          <p:cNvPr id="7" name="Picture 6" descr="S:\Communications\2014 Branding\2013 Logo_Branding Files\Logo Files\MTI_MASTER_ASSETS\Logo_Versions\Master_Format_TM\MTI Logo (Red on White)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Tree>
    <p:custDataLst>
      <p:tags r:id="rId1"/>
    </p:custDataLst>
    <p:extLst>
      <p:ext uri="{BB962C8B-B14F-4D97-AF65-F5344CB8AC3E}">
        <p14:creationId xmlns:p14="http://schemas.microsoft.com/office/powerpoint/2010/main" val="306683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293" y="287851"/>
            <a:ext cx="10515600" cy="1325563"/>
          </a:xfrm>
        </p:spPr>
        <p:txBody>
          <a:bodyPr>
            <a:normAutofit/>
          </a:bodyPr>
          <a:lstStyle/>
          <a:p>
            <a:pPr algn="ctr"/>
            <a:r>
              <a:rPr lang="en-US" sz="3600" b="1" dirty="0" smtClean="0">
                <a:solidFill>
                  <a:schemeClr val="accent1">
                    <a:lumMod val="75000"/>
                  </a:schemeClr>
                </a:solidFill>
              </a:rPr>
              <a:t>Frequently Asked Questions (FAQs) </a:t>
            </a:r>
            <a:endParaRPr lang="en-US" sz="3600" b="1" dirty="0">
              <a:solidFill>
                <a:schemeClr val="accent1">
                  <a:lumMod val="75000"/>
                </a:schemeClr>
              </a:solidFill>
            </a:endParaRPr>
          </a:p>
        </p:txBody>
      </p:sp>
      <p:sp>
        <p:nvSpPr>
          <p:cNvPr id="3" name="Content Placeholder 2"/>
          <p:cNvSpPr>
            <a:spLocks noGrp="1"/>
          </p:cNvSpPr>
          <p:nvPr>
            <p:ph idx="1"/>
          </p:nvPr>
        </p:nvSpPr>
        <p:spPr>
          <a:xfrm>
            <a:off x="1953757" y="1466036"/>
            <a:ext cx="9881927" cy="4774507"/>
          </a:xfrm>
        </p:spPr>
        <p:txBody>
          <a:bodyPr>
            <a:normAutofit fontScale="85000" lnSpcReduction="20000"/>
          </a:bodyPr>
          <a:lstStyle/>
          <a:p>
            <a:r>
              <a:rPr lang="en-US" i="1" dirty="0"/>
              <a:t>How long does it take to </a:t>
            </a:r>
            <a:r>
              <a:rPr lang="en-US" i="1" dirty="0" smtClean="0"/>
              <a:t>implement PDQ? </a:t>
            </a:r>
            <a:r>
              <a:rPr lang="en-US" i="1" dirty="0"/>
              <a:t>H</a:t>
            </a:r>
            <a:r>
              <a:rPr lang="en-US" i="1" dirty="0" smtClean="0"/>
              <a:t>ow many staff? </a:t>
            </a:r>
          </a:p>
          <a:p>
            <a:pPr lvl="1"/>
            <a:r>
              <a:rPr lang="en-US" i="1" dirty="0" smtClean="0">
                <a:solidFill>
                  <a:srgbClr val="FF0000"/>
                </a:solidFill>
              </a:rPr>
              <a:t>MTI: Phases 1-3; follow up QIT </a:t>
            </a:r>
            <a:r>
              <a:rPr lang="en-US" i="1" dirty="0">
                <a:solidFill>
                  <a:srgbClr val="FF0000"/>
                </a:solidFill>
              </a:rPr>
              <a:t>3-4 weeks with 1 staff at 100% and 1 staff at 50% and 1 at 25% </a:t>
            </a:r>
            <a:r>
              <a:rPr lang="en-US" i="1" dirty="0" smtClean="0">
                <a:solidFill>
                  <a:srgbClr val="FF0000"/>
                </a:solidFill>
              </a:rPr>
              <a:t>LOE; QIT follow-</a:t>
            </a:r>
            <a:r>
              <a:rPr lang="en-US" i="1" dirty="0" smtClean="0">
                <a:solidFill>
                  <a:srgbClr val="FF0000"/>
                </a:solidFill>
              </a:rPr>
              <a:t>up should take 6 months.</a:t>
            </a:r>
            <a:endParaRPr lang="en-US" i="1" dirty="0" smtClean="0">
              <a:solidFill>
                <a:srgbClr val="FF0000"/>
              </a:solidFill>
            </a:endParaRPr>
          </a:p>
          <a:p>
            <a:r>
              <a:rPr lang="en-US" i="1" dirty="0" smtClean="0"/>
              <a:t>How can low-literacy QIT members be equipped to mobilize their communities for social change?</a:t>
            </a:r>
          </a:p>
          <a:p>
            <a:pPr lvl="1"/>
            <a:r>
              <a:rPr lang="en-US" i="1" dirty="0" smtClean="0">
                <a:solidFill>
                  <a:srgbClr val="FF0000"/>
                </a:solidFill>
              </a:rPr>
              <a:t>MTI</a:t>
            </a:r>
            <a:r>
              <a:rPr lang="en-US" i="1" dirty="0" smtClean="0">
                <a:solidFill>
                  <a:srgbClr val="FF0000"/>
                </a:solidFill>
              </a:rPr>
              <a:t>: pairs of literate/non-literate QIT members conduct exit interviews; create pictorial images to share </a:t>
            </a:r>
            <a:r>
              <a:rPr lang="en-US" i="1" dirty="0" smtClean="0">
                <a:solidFill>
                  <a:srgbClr val="FF0000"/>
                </a:solidFill>
              </a:rPr>
              <a:t>problems.</a:t>
            </a:r>
            <a:endParaRPr lang="en-US" i="1" dirty="0">
              <a:solidFill>
                <a:srgbClr val="FF0000"/>
              </a:solidFill>
            </a:endParaRPr>
          </a:p>
          <a:p>
            <a:r>
              <a:rPr lang="en-US" i="1" dirty="0" smtClean="0"/>
              <a:t>How will QIT be managed once the implementing NGO departs?</a:t>
            </a:r>
          </a:p>
          <a:p>
            <a:pPr lvl="1"/>
            <a:r>
              <a:rPr lang="en-US" i="1" dirty="0" smtClean="0">
                <a:solidFill>
                  <a:srgbClr val="FF0000"/>
                </a:solidFill>
              </a:rPr>
              <a:t>MTI staff monitor QITs for 6 months,  while training QIT in community mobilization, data collection, leadership, and advocacy. In Liberia, PDQ </a:t>
            </a:r>
            <a:r>
              <a:rPr lang="en-US" i="1" dirty="0">
                <a:solidFill>
                  <a:srgbClr val="FF0000"/>
                </a:solidFill>
              </a:rPr>
              <a:t>i</a:t>
            </a:r>
            <a:r>
              <a:rPr lang="en-US" i="1" dirty="0" smtClean="0">
                <a:solidFill>
                  <a:srgbClr val="FF0000"/>
                </a:solidFill>
              </a:rPr>
              <a:t>s endorsed by MOH, so QITs will be integrated into local government structures.</a:t>
            </a:r>
          </a:p>
          <a:p>
            <a:r>
              <a:rPr lang="en-US" i="1" dirty="0" smtClean="0"/>
              <a:t>How </a:t>
            </a:r>
            <a:r>
              <a:rPr lang="en-US" i="1" dirty="0"/>
              <a:t>can PDQ be taken to scale, given </a:t>
            </a:r>
            <a:r>
              <a:rPr lang="en-US" i="1" dirty="0" smtClean="0"/>
              <a:t>intensity </a:t>
            </a:r>
            <a:r>
              <a:rPr lang="en-US" i="1" dirty="0"/>
              <a:t>of work and time needed? </a:t>
            </a:r>
            <a:endParaRPr lang="en-US" i="1" dirty="0" smtClean="0"/>
          </a:p>
          <a:p>
            <a:pPr lvl="1"/>
            <a:r>
              <a:rPr lang="en-US" i="1" dirty="0" smtClean="0">
                <a:solidFill>
                  <a:srgbClr val="FF0000"/>
                </a:solidFill>
              </a:rPr>
              <a:t>This has been an issue in some countries. Depends on minimal sustained funding, and manpower for monitoring and support. More feasible as a component within larger projects, and with prioritization by government. In Liberia, we are experimenting in Sinoe with a schedule of 2 teams each adding one new health facility each month and continuing QIT mentorship.</a:t>
            </a:r>
            <a:endParaRPr lang="en-US" i="1" dirty="0">
              <a:solidFill>
                <a:srgbClr val="FF0000"/>
              </a:solidFill>
            </a:endParaRPr>
          </a:p>
          <a:p>
            <a:pPr lvl="1"/>
            <a:endParaRPr lang="en-US" i="1" dirty="0" smtClean="0">
              <a:solidFill>
                <a:srgbClr val="FF0000"/>
              </a:solidFill>
            </a:endParaRPr>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Tree>
    <p:custDataLst>
      <p:tags r:id="rId1"/>
    </p:custDataLst>
    <p:extLst>
      <p:ext uri="{BB962C8B-B14F-4D97-AF65-F5344CB8AC3E}">
        <p14:creationId xmlns:p14="http://schemas.microsoft.com/office/powerpoint/2010/main" val="166406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5" y="0"/>
            <a:ext cx="10515600" cy="1325563"/>
          </a:xfrm>
        </p:spPr>
        <p:txBody>
          <a:bodyPr>
            <a:normAutofit/>
          </a:bodyPr>
          <a:lstStyle/>
          <a:p>
            <a:pPr algn="ctr"/>
            <a:r>
              <a:rPr lang="en-US" sz="3600" b="1" dirty="0" smtClean="0">
                <a:solidFill>
                  <a:schemeClr val="accent1">
                    <a:lumMod val="75000"/>
                  </a:schemeClr>
                </a:solidFill>
              </a:rPr>
              <a:t>Discussion Question 1</a:t>
            </a:r>
            <a:endParaRPr lang="en-US" sz="3600" b="1" dirty="0">
              <a:solidFill>
                <a:schemeClr val="accent1">
                  <a:lumMod val="75000"/>
                </a:schemeClr>
              </a:solidFill>
            </a:endParaRPr>
          </a:p>
        </p:txBody>
      </p:sp>
      <p:sp>
        <p:nvSpPr>
          <p:cNvPr id="3" name="Content Placeholder 2"/>
          <p:cNvSpPr>
            <a:spLocks noGrp="1"/>
          </p:cNvSpPr>
          <p:nvPr>
            <p:ph idx="1"/>
          </p:nvPr>
        </p:nvSpPr>
        <p:spPr>
          <a:xfrm>
            <a:off x="1953757" y="956247"/>
            <a:ext cx="9509004" cy="5718220"/>
          </a:xfrm>
        </p:spPr>
        <p:txBody>
          <a:bodyPr>
            <a:normAutofit/>
          </a:bodyPr>
          <a:lstStyle/>
          <a:p>
            <a:pPr marL="0" lvl="0" indent="0">
              <a:buNone/>
            </a:pPr>
            <a:r>
              <a:rPr lang="en-US" dirty="0" smtClean="0"/>
              <a:t>Have you </a:t>
            </a:r>
            <a:r>
              <a:rPr lang="en-US" dirty="0"/>
              <a:t>implemented the PDQ process before in </a:t>
            </a:r>
            <a:r>
              <a:rPr lang="en-US" dirty="0" smtClean="0"/>
              <a:t>any sector? </a:t>
            </a:r>
            <a:endParaRPr lang="en-US" dirty="0"/>
          </a:p>
          <a:p>
            <a:r>
              <a:rPr lang="en-US" i="1" dirty="0" smtClean="0"/>
              <a:t>What are your experiences? </a:t>
            </a:r>
          </a:p>
          <a:p>
            <a:r>
              <a:rPr lang="en-US" i="1" dirty="0" smtClean="0"/>
              <a:t>Who were the “partners” </a:t>
            </a:r>
            <a:r>
              <a:rPr lang="en-US" i="1" dirty="0"/>
              <a:t>in the </a:t>
            </a:r>
            <a:r>
              <a:rPr lang="en-US" i="1" dirty="0" smtClean="0"/>
              <a:t>partnership</a:t>
            </a:r>
            <a:r>
              <a:rPr lang="en-US" i="1" dirty="0"/>
              <a:t> </a:t>
            </a:r>
            <a:r>
              <a:rPr lang="en-US" i="1" dirty="0" smtClean="0"/>
              <a:t>within your context or in your sector?</a:t>
            </a:r>
            <a:endParaRPr lang="en-US" dirty="0">
              <a:solidFill>
                <a:srgbClr val="FF0000"/>
              </a:solidFill>
            </a:endParaRPr>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pic>
        <p:nvPicPr>
          <p:cNvPr id="6" name="Picture 5" descr="C:\Users\boutterson\AppData\Local\Microsoft\Windows\Temporary Internet Files\Content.Outlook\IZQXLSIW\IMG_0245.JPG"/>
          <p:cNvPicPr/>
          <p:nvPr/>
        </p:nvPicPr>
        <p:blipFill>
          <a:blip r:embed="rId6">
            <a:extLst>
              <a:ext uri="{28A0092B-C50C-407E-A947-70E740481C1C}">
                <a14:useLocalDpi xmlns:a14="http://schemas.microsoft.com/office/drawing/2010/main" val="0"/>
              </a:ext>
            </a:extLst>
          </a:blip>
          <a:srcRect/>
          <a:stretch>
            <a:fillRect/>
          </a:stretch>
        </p:blipFill>
        <p:spPr bwMode="auto">
          <a:xfrm>
            <a:off x="1976159" y="3026536"/>
            <a:ext cx="4024306" cy="3084972"/>
          </a:xfrm>
          <a:prstGeom prst="rect">
            <a:avLst/>
          </a:prstGeom>
          <a:noFill/>
          <a:ln w="19050">
            <a:solidFill>
              <a:schemeClr val="tx1"/>
            </a:solidFill>
          </a:ln>
        </p:spPr>
      </p:pic>
      <p:pic>
        <p:nvPicPr>
          <p:cNvPr id="7" name="Picture 6" descr="C:\Users\boutterson\AppData\Local\Microsoft\Windows\Temporary Internet Files\Content.Outlook\IZQXLSIW\IMG_0294.JPG"/>
          <p:cNvPicPr/>
          <p:nvPr/>
        </p:nvPicPr>
        <p:blipFill>
          <a:blip r:embed="rId7">
            <a:extLst>
              <a:ext uri="{28A0092B-C50C-407E-A947-70E740481C1C}">
                <a14:useLocalDpi xmlns:a14="http://schemas.microsoft.com/office/drawing/2010/main" val="0"/>
              </a:ext>
            </a:extLst>
          </a:blip>
          <a:srcRect/>
          <a:stretch>
            <a:fillRect/>
          </a:stretch>
        </p:blipFill>
        <p:spPr bwMode="auto">
          <a:xfrm>
            <a:off x="6503763" y="3026536"/>
            <a:ext cx="4552050" cy="3069821"/>
          </a:xfrm>
          <a:prstGeom prst="rect">
            <a:avLst/>
          </a:prstGeom>
          <a:noFill/>
          <a:ln w="19050">
            <a:solidFill>
              <a:schemeClr val="tx1"/>
            </a:solidFill>
          </a:ln>
        </p:spPr>
      </p:pic>
      <p:sp>
        <p:nvSpPr>
          <p:cNvPr id="8" name="TextBox 7"/>
          <p:cNvSpPr txBox="1"/>
          <p:nvPr/>
        </p:nvSpPr>
        <p:spPr>
          <a:xfrm>
            <a:off x="2067402" y="6048944"/>
            <a:ext cx="8908858" cy="369332"/>
          </a:xfrm>
          <a:prstGeom prst="rect">
            <a:avLst/>
          </a:prstGeom>
          <a:noFill/>
        </p:spPr>
        <p:txBody>
          <a:bodyPr wrap="square" rtlCol="0">
            <a:spAutoFit/>
          </a:bodyPr>
          <a:lstStyle/>
          <a:p>
            <a:r>
              <a:rPr lang="en-US" dirty="0" smtClean="0"/>
              <a:t>Focus groups with community members and discussions with providers in </a:t>
            </a:r>
            <a:r>
              <a:rPr lang="en-US" dirty="0" err="1" smtClean="0"/>
              <a:t>Karnga</a:t>
            </a:r>
            <a:r>
              <a:rPr lang="en-US" dirty="0" smtClean="0"/>
              <a:t> community.</a:t>
            </a:r>
            <a:endParaRPr lang="en-US" dirty="0"/>
          </a:p>
        </p:txBody>
      </p:sp>
    </p:spTree>
    <p:custDataLst>
      <p:tags r:id="rId1"/>
    </p:custDataLst>
    <p:extLst>
      <p:ext uri="{BB962C8B-B14F-4D97-AF65-F5344CB8AC3E}">
        <p14:creationId xmlns:p14="http://schemas.microsoft.com/office/powerpoint/2010/main" val="410909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402" y="60092"/>
            <a:ext cx="8602014" cy="1325563"/>
          </a:xfrm>
        </p:spPr>
        <p:txBody>
          <a:bodyPr/>
          <a:lstStyle/>
          <a:p>
            <a:pPr algn="ctr"/>
            <a:r>
              <a:rPr lang="en-US" sz="3600" b="1" dirty="0" smtClean="0">
                <a:solidFill>
                  <a:schemeClr val="accent1">
                    <a:lumMod val="75000"/>
                  </a:schemeClr>
                </a:solidFill>
              </a:rPr>
              <a:t>Discussion Question 2</a:t>
            </a:r>
            <a:endParaRPr lang="en-US" sz="3600" b="1" dirty="0">
              <a:solidFill>
                <a:schemeClr val="accent1">
                  <a:lumMod val="75000"/>
                </a:schemeClr>
              </a:solidFill>
            </a:endParaRPr>
          </a:p>
        </p:txBody>
      </p:sp>
      <p:sp>
        <p:nvSpPr>
          <p:cNvPr id="3" name="Content Placeholder 2"/>
          <p:cNvSpPr>
            <a:spLocks noGrp="1"/>
          </p:cNvSpPr>
          <p:nvPr>
            <p:ph sz="half" idx="1"/>
          </p:nvPr>
        </p:nvSpPr>
        <p:spPr>
          <a:xfrm>
            <a:off x="1953757" y="1619563"/>
            <a:ext cx="4229637" cy="4351338"/>
          </a:xfrm>
        </p:spPr>
        <p:txBody>
          <a:bodyPr>
            <a:normAutofit fontScale="92500" lnSpcReduction="20000"/>
          </a:bodyPr>
          <a:lstStyle/>
          <a:p>
            <a:pPr marL="0" indent="0">
              <a:buNone/>
            </a:pPr>
            <a:r>
              <a:rPr lang="en-US" dirty="0" smtClean="0"/>
              <a:t>PDQ </a:t>
            </a:r>
            <a:r>
              <a:rPr lang="en-US" dirty="0"/>
              <a:t>attempts to address issues and barriers that the community has tried to overcome but has not had success. Most </a:t>
            </a:r>
            <a:r>
              <a:rPr lang="en-US" dirty="0" smtClean="0"/>
              <a:t>are </a:t>
            </a:r>
            <a:r>
              <a:rPr lang="en-US" b="1" dirty="0"/>
              <a:t>social barriers </a:t>
            </a:r>
            <a:r>
              <a:rPr lang="en-US" dirty="0"/>
              <a:t>that keep people from accessing services. </a:t>
            </a:r>
            <a:endParaRPr lang="en-US" dirty="0" smtClean="0"/>
          </a:p>
          <a:p>
            <a:r>
              <a:rPr lang="en-US" i="1" dirty="0" smtClean="0"/>
              <a:t>What </a:t>
            </a:r>
            <a:r>
              <a:rPr lang="en-US" i="1" dirty="0"/>
              <a:t>were some of the barriers mentioned in the video?  </a:t>
            </a:r>
            <a:endParaRPr lang="en-US" i="1" dirty="0" smtClean="0"/>
          </a:p>
          <a:p>
            <a:r>
              <a:rPr lang="en-US" i="1" dirty="0" smtClean="0"/>
              <a:t>What </a:t>
            </a:r>
            <a:r>
              <a:rPr lang="en-US" i="1" dirty="0"/>
              <a:t>other barriers do you see in the communities you work in?</a:t>
            </a:r>
            <a:endParaRPr lang="en-US" dirty="0"/>
          </a:p>
          <a:p>
            <a:pPr marL="0" indent="0">
              <a:buNone/>
            </a:pPr>
            <a:endParaRPr lang="en-US" dirty="0"/>
          </a:p>
        </p:txBody>
      </p:sp>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pic>
        <p:nvPicPr>
          <p:cNvPr id="7" name="Content Placeholder 6" descr="C:\Users\boutterson\AppData\Local\Microsoft\Windows\Temporary Internet Files\Content.Outlook\IZQXLSIW\IMG_0334.JPG"/>
          <p:cNvPicPr>
            <a:picLocks noGrp="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368409" y="1619564"/>
            <a:ext cx="5622701" cy="4351337"/>
          </a:xfrm>
          <a:prstGeom prst="rect">
            <a:avLst/>
          </a:prstGeom>
          <a:noFill/>
          <a:ln w="19050">
            <a:solidFill>
              <a:schemeClr val="tx1"/>
            </a:solidFill>
          </a:ln>
        </p:spPr>
      </p:pic>
      <p:sp>
        <p:nvSpPr>
          <p:cNvPr id="6" name="TextBox 5"/>
          <p:cNvSpPr txBox="1"/>
          <p:nvPr/>
        </p:nvSpPr>
        <p:spPr>
          <a:xfrm>
            <a:off x="6999890" y="6020144"/>
            <a:ext cx="3945504" cy="369332"/>
          </a:xfrm>
          <a:prstGeom prst="rect">
            <a:avLst/>
          </a:prstGeom>
          <a:noFill/>
        </p:spPr>
        <p:txBody>
          <a:bodyPr wrap="none" rtlCol="0">
            <a:spAutoFit/>
          </a:bodyPr>
          <a:lstStyle/>
          <a:p>
            <a:r>
              <a:rPr lang="en-US" dirty="0" smtClean="0"/>
              <a:t>Rural road in Grand Cape Mount County</a:t>
            </a:r>
            <a:endParaRPr lang="en-US" dirty="0"/>
          </a:p>
        </p:txBody>
      </p:sp>
    </p:spTree>
    <p:custDataLst>
      <p:tags r:id="rId1"/>
    </p:custDataLst>
    <p:extLst>
      <p:ext uri="{BB962C8B-B14F-4D97-AF65-F5344CB8AC3E}">
        <p14:creationId xmlns:p14="http://schemas.microsoft.com/office/powerpoint/2010/main" val="182673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227" y="140473"/>
            <a:ext cx="9396211" cy="1325563"/>
          </a:xfrm>
        </p:spPr>
        <p:txBody>
          <a:bodyPr/>
          <a:lstStyle/>
          <a:p>
            <a:pPr algn="ctr"/>
            <a:r>
              <a:rPr lang="en-US" sz="3600" b="1" dirty="0" smtClean="0">
                <a:solidFill>
                  <a:schemeClr val="accent1">
                    <a:lumMod val="75000"/>
                  </a:schemeClr>
                </a:solidFill>
              </a:rPr>
              <a:t>Discussion Question 3</a:t>
            </a:r>
            <a:endParaRPr lang="en-US" sz="3600" b="1" dirty="0">
              <a:solidFill>
                <a:schemeClr val="accent1">
                  <a:lumMod val="75000"/>
                </a:schemeClr>
              </a:solidFill>
            </a:endParaRPr>
          </a:p>
        </p:txBody>
      </p:sp>
      <p:sp>
        <p:nvSpPr>
          <p:cNvPr id="3" name="Content Placeholder 2"/>
          <p:cNvSpPr>
            <a:spLocks noGrp="1"/>
          </p:cNvSpPr>
          <p:nvPr>
            <p:ph sz="half" idx="1"/>
          </p:nvPr>
        </p:nvSpPr>
        <p:spPr>
          <a:xfrm>
            <a:off x="1857888" y="1551393"/>
            <a:ext cx="4889753" cy="4351338"/>
          </a:xfrm>
        </p:spPr>
        <p:txBody>
          <a:bodyPr>
            <a:normAutofit lnSpcReduction="10000"/>
          </a:bodyPr>
          <a:lstStyle/>
          <a:p>
            <a:pPr marL="0" indent="0">
              <a:buNone/>
            </a:pPr>
            <a:r>
              <a:rPr lang="en-US" dirty="0" smtClean="0"/>
              <a:t>During </a:t>
            </a:r>
            <a:r>
              <a:rPr lang="en-US" dirty="0"/>
              <a:t>Phase 2, Exploring Quality, the facilitator starts the focus group discussion with a story about buying cassava in the local market. Much time is spent helping community members think through how they select who they will buy from.  </a:t>
            </a:r>
            <a:endParaRPr lang="en-US" dirty="0" smtClean="0"/>
          </a:p>
          <a:p>
            <a:r>
              <a:rPr lang="en-US" i="1" dirty="0" smtClean="0"/>
              <a:t>Why </a:t>
            </a:r>
            <a:r>
              <a:rPr lang="en-US" i="1" dirty="0"/>
              <a:t>do you think that </a:t>
            </a:r>
            <a:r>
              <a:rPr lang="en-US" i="1" dirty="0" smtClean="0"/>
              <a:t>understanding the meaning of quality is </a:t>
            </a:r>
            <a:r>
              <a:rPr lang="en-US" i="1" dirty="0"/>
              <a:t>important</a:t>
            </a:r>
            <a:r>
              <a:rPr lang="en-US" i="1" dirty="0" smtClean="0"/>
              <a:t>?</a:t>
            </a:r>
          </a:p>
          <a:p>
            <a:pPr marL="0" indent="0">
              <a:buNone/>
            </a:pPr>
            <a:endParaRPr lang="en-US" dirty="0" smtClean="0"/>
          </a:p>
          <a:p>
            <a:pPr marL="0" indent="0">
              <a:buNone/>
            </a:pPr>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47641" y="1693361"/>
            <a:ext cx="5423202" cy="4067402"/>
          </a:xfrm>
        </p:spPr>
      </p:pic>
      <p:pic>
        <p:nvPicPr>
          <p:cNvPr id="4" name="Picture 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 r="69684" b="-101"/>
          <a:stretch/>
        </p:blipFill>
        <p:spPr>
          <a:xfrm>
            <a:off x="0" y="0"/>
            <a:ext cx="1953757" cy="6858000"/>
          </a:xfrm>
          <a:prstGeom prst="rect">
            <a:avLst/>
          </a:prstGeom>
        </p:spPr>
      </p:pic>
      <p:pic>
        <p:nvPicPr>
          <p:cNvPr id="5" name="Picture 4" descr="S:\Communications\2014 Branding\2013 Logo_Branding Files\Logo Files\MTI_MASTER_ASSETS\Logo_Versions\Master_Format_TM\MTI Logo (Red on White)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45" y="446458"/>
            <a:ext cx="1521971" cy="1019578"/>
          </a:xfrm>
          <a:prstGeom prst="rect">
            <a:avLst/>
          </a:prstGeom>
          <a:noFill/>
          <a:ln>
            <a:noFill/>
          </a:ln>
        </p:spPr>
      </p:pic>
      <p:sp>
        <p:nvSpPr>
          <p:cNvPr id="9" name="TextBox 8"/>
          <p:cNvSpPr txBox="1"/>
          <p:nvPr/>
        </p:nvSpPr>
        <p:spPr>
          <a:xfrm>
            <a:off x="7355589" y="5760763"/>
            <a:ext cx="4207306" cy="369332"/>
          </a:xfrm>
          <a:prstGeom prst="rect">
            <a:avLst/>
          </a:prstGeom>
          <a:noFill/>
        </p:spPr>
        <p:txBody>
          <a:bodyPr wrap="none" rtlCol="0">
            <a:spAutoFit/>
          </a:bodyPr>
          <a:lstStyle/>
          <a:p>
            <a:r>
              <a:rPr lang="en-US" dirty="0" smtClean="0"/>
              <a:t>Focus group discussion, </a:t>
            </a:r>
            <a:r>
              <a:rPr lang="en-US" dirty="0" err="1" smtClean="0"/>
              <a:t>Karnga</a:t>
            </a:r>
            <a:r>
              <a:rPr lang="en-US" dirty="0" smtClean="0"/>
              <a:t> community</a:t>
            </a:r>
            <a:endParaRPr lang="en-US" dirty="0"/>
          </a:p>
        </p:txBody>
      </p:sp>
    </p:spTree>
    <p:custDataLst>
      <p:tags r:id="rId1"/>
    </p:custDataLst>
    <p:extLst>
      <p:ext uri="{BB962C8B-B14F-4D97-AF65-F5344CB8AC3E}">
        <p14:creationId xmlns:p14="http://schemas.microsoft.com/office/powerpoint/2010/main" val="3015819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1985</Words>
  <Application>Microsoft Office PowerPoint</Application>
  <PresentationFormat>Custom</PresentationFormat>
  <Paragraphs>131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The Partnership Defined Quality  Video Project  </vt:lpstr>
      <vt:lpstr>Agenda</vt:lpstr>
      <vt:lpstr>What is Partnership Defined Quality (PDQ)?</vt:lpstr>
      <vt:lpstr>What is the PDQ Video Project?</vt:lpstr>
      <vt:lpstr>What is the PDQ Video Learning Tool?</vt:lpstr>
      <vt:lpstr>Frequently Asked Questions (FAQs) </vt:lpstr>
      <vt:lpstr>Discussion Question 1</vt:lpstr>
      <vt:lpstr>Discussion Question 2</vt:lpstr>
      <vt:lpstr>Discussion Question 3</vt:lpstr>
      <vt:lpstr>Discussion Question 4</vt:lpstr>
      <vt:lpstr>Discussion Question 5</vt:lpstr>
      <vt:lpstr>Discussion Question 6</vt:lpstr>
      <vt:lpstr>Next Steps for MTI</vt:lpstr>
      <vt:lpstr>What are your Questions?</vt:lpstr>
    </vt:vector>
  </TitlesOfParts>
  <Company>Medical Teams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TOPS Webinar:  Partnership Defined Quality Video and Discussion</dc:title>
  <dc:creator>Beth Outterson</dc:creator>
  <cp:lastModifiedBy>Adrienne Todela</cp:lastModifiedBy>
  <cp:revision>61</cp:revision>
  <dcterms:created xsi:type="dcterms:W3CDTF">2017-01-03T21:04:51Z</dcterms:created>
  <dcterms:modified xsi:type="dcterms:W3CDTF">2017-01-13T16:13:53Z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C0E736E6-CCB8-4A64-B4D0-B4DC35208A6C</vt:lpwstr>
  </property>
  <property fmtid="{D5CDD505-2E9C-101B-9397-08002B2CF9AE}" pid="3" name="ArticulatePath">
    <vt:lpwstr>Presentation1</vt:lpwstr>
  </property>
</Properties>
</file>